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1.xml" ContentType="application/vnd.openxmlformats-officedocument.presentationml.comments+xml"/>
  <Override PartName="/ppt/notesSlides/notesSlide6.xml" ContentType="application/vnd.openxmlformats-officedocument.presentationml.notesSlide+xml"/>
  <Override PartName="/ppt/comments/comment2.xml" ContentType="application/vnd.openxmlformats-officedocument.presentationml.comments+xml"/>
  <Override PartName="/ppt/notesSlides/notesSlide7.xml" ContentType="application/vnd.openxmlformats-officedocument.presentationml.notesSlide+xml"/>
  <Override PartName="/ppt/comments/comment3.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4.xml" ContentType="application/vnd.openxmlformats-officedocument.presentationml.comments+xml"/>
  <Override PartName="/ppt/notesSlides/notesSlide12.xml" ContentType="application/vnd.openxmlformats-officedocument.presentationml.notesSlide+xml"/>
  <Override PartName="/ppt/comments/comment5.xml" ContentType="application/vnd.openxmlformats-officedocument.presentationml.comments+xml"/>
  <Override PartName="/ppt/comments/comment6.xml" ContentType="application/vnd.openxmlformats-officedocument.presentationml.comments+xml"/>
  <Override PartName="/ppt/notesSlides/notesSlide13.xml" ContentType="application/vnd.openxmlformats-officedocument.presentationml.notesSlide+xml"/>
  <Override PartName="/ppt/comments/comment7.xml" ContentType="application/vnd.openxmlformats-officedocument.presentationml.comments+xml"/>
  <Override PartName="/ppt/notesSlides/notesSlide14.xml" ContentType="application/vnd.openxmlformats-officedocument.presentationml.notesSlide+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9" r:id="rId2"/>
    <p:sldId id="453" r:id="rId3"/>
    <p:sldId id="472" r:id="rId4"/>
    <p:sldId id="467" r:id="rId5"/>
    <p:sldId id="482" r:id="rId6"/>
    <p:sldId id="401" r:id="rId7"/>
    <p:sldId id="452" r:id="rId8"/>
    <p:sldId id="460" r:id="rId9"/>
    <p:sldId id="469" r:id="rId10"/>
    <p:sldId id="461" r:id="rId11"/>
    <p:sldId id="476" r:id="rId12"/>
    <p:sldId id="455" r:id="rId13"/>
    <p:sldId id="471" r:id="rId14"/>
    <p:sldId id="477" r:id="rId15"/>
    <p:sldId id="480" r:id="rId16"/>
    <p:sldId id="481" r:id="rId17"/>
    <p:sldId id="478" r:id="rId18"/>
    <p:sldId id="479" r:id="rId19"/>
    <p:sldId id="483" r:id="rId20"/>
    <p:sldId id="468" r:id="rId21"/>
    <p:sldId id="473" r:id="rId22"/>
    <p:sldId id="484" r:id="rId23"/>
    <p:sldId id="399"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racy Novick" initials="TN" lastIdx="19" clrIdx="0">
    <p:extLst>
      <p:ext uri="{19B8F6BF-5375-455C-9EA6-DF929625EA0E}">
        <p15:presenceInfo xmlns:p15="http://schemas.microsoft.com/office/powerpoint/2012/main" userId="ae8be7ecc4e17e7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BA"/>
    <a:srgbClr val="5BBF21"/>
    <a:srgbClr val="919693"/>
    <a:srgbClr val="003DA5"/>
    <a:srgbClr val="FB633E"/>
    <a:srgbClr val="297E5B"/>
    <a:srgbClr val="7D2B23"/>
    <a:srgbClr val="1D4ECE"/>
    <a:srgbClr val="2F3970"/>
    <a:srgbClr val="0038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73" autoAdjust="0"/>
    <p:restoredTop sz="91915" autoAdjust="0"/>
  </p:normalViewPr>
  <p:slideViewPr>
    <p:cSldViewPr snapToGrid="0" snapToObjects="1">
      <p:cViewPr varScale="1">
        <p:scale>
          <a:sx n="62" d="100"/>
          <a:sy n="62" d="100"/>
        </p:scale>
        <p:origin x="456" y="44"/>
      </p:cViewPr>
      <p:guideLst>
        <p:guide orient="horz" pos="2496"/>
        <p:guide pos="2880"/>
      </p:guideLst>
    </p:cSldViewPr>
  </p:slideViewPr>
  <p:notesTextViewPr>
    <p:cViewPr>
      <p:scale>
        <a:sx n="1" d="1"/>
        <a:sy n="1" d="1"/>
      </p:scale>
      <p:origin x="0" y="0"/>
    </p:cViewPr>
  </p:notesTextViewPr>
  <p:sorterViewPr>
    <p:cViewPr>
      <p:scale>
        <a:sx n="200" d="100"/>
        <a:sy n="200" d="100"/>
      </p:scale>
      <p:origin x="0" y="0"/>
    </p:cViewPr>
  </p:sorterViewPr>
  <p:notesViewPr>
    <p:cSldViewPr snapToGrid="0" snapToObjects="1">
      <p:cViewPr>
        <p:scale>
          <a:sx n="155" d="100"/>
          <a:sy n="155" d="100"/>
        </p:scale>
        <p:origin x="-1248" y="144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4-10T11:18:38.739" idx="1">
    <p:pos x="770" y="3508"/>
    <p:text>if we are going to speak about funding, we need to ensure it is "sustainable." There have been grants that have come in, but districts are required to sustain programs after the grants expire.</p:text>
    <p:extLst>
      <p:ext uri="{C676402C-5697-4E1C-873F-D02D1690AC5C}">
        <p15:threadingInfo xmlns:p15="http://schemas.microsoft.com/office/powerpoint/2012/main" timeZoneBias="240"/>
      </p:ext>
    </p:extLst>
  </p:cm>
</p:cmLst>
</file>

<file path=ppt/comments/comment10.xml><?xml version="1.0" encoding="utf-8"?>
<p:cmLst xmlns:a="http://schemas.openxmlformats.org/drawingml/2006/main" xmlns:r="http://schemas.openxmlformats.org/officeDocument/2006/relationships" xmlns:p="http://schemas.openxmlformats.org/presentationml/2006/main">
  <p:cm authorId="1" dt="2019-04-10T11:28:27.696" idx="18">
    <p:pos x="10" y="10"/>
    <p:text>This should be using ESSA and the state's accountability plan as sources, given it is part of what is being responded it.</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4-10T11:19:37.055" idx="2">
    <p:pos x="2686" y="1191"/>
    <p:text>This is not the case: math, ELA, science, (and now social studies) frameworks all have been updated.</p:text>
    <p:extLst>
      <p:ext uri="{C676402C-5697-4E1C-873F-D02D1690AC5C}">
        <p15:threadingInfo xmlns:p15="http://schemas.microsoft.com/office/powerpoint/2012/main" timeZoneBias="240"/>
      </p:ext>
    </p:extLst>
  </p:cm>
  <p:cm authorId="1" dt="2019-04-10T11:20:18.709" idx="3">
    <p:pos x="2757" y="1819"/>
    <p:text>Evidence that this is junk science? There's plenty of research on the other side.</p:text>
    <p:extLst>
      <p:ext uri="{C676402C-5697-4E1C-873F-D02D1690AC5C}">
        <p15:threadingInfo xmlns:p15="http://schemas.microsoft.com/office/powerpoint/2012/main" timeZoneBias="240"/>
      </p:ext>
    </p:extLst>
  </p:cm>
  <p:cm authorId="1" dt="2019-04-10T11:20:41.240" idx="4">
    <p:pos x="2304" y="2951"/>
    <p:text>Are we challenging federal law here? Declarations are federally required.</p:text>
    <p:extLst>
      <p:ext uri="{C676402C-5697-4E1C-873F-D02D1690AC5C}">
        <p15:threadingInfo xmlns:p15="http://schemas.microsoft.com/office/powerpoint/2012/main" timeZoneBias="240"/>
      </p:ext>
    </p:extLst>
  </p:cm>
  <p:cm authorId="1" dt="2019-04-10T11:21:01.662" idx="5">
    <p:pos x="1553" y="3229"/>
    <p:text>This and the final item are repetitive.</p:text>
    <p:extLst>
      <p:ext uri="{C676402C-5697-4E1C-873F-D02D1690AC5C}">
        <p15:threadingInfo xmlns:p15="http://schemas.microsoft.com/office/powerpoint/2012/main" timeZoneBias="240"/>
      </p:ext>
    </p:extLst>
  </p:cm>
  <p:cm authorId="1" dt="2019-04-10T11:21:17.272" idx="6">
    <p:pos x="4854" y="1424"/>
    <p:text>This needs a footnote.</p:text>
    <p:extLst>
      <p:ext uri="{C676402C-5697-4E1C-873F-D02D1690AC5C}">
        <p15:threadingInfo xmlns:p15="http://schemas.microsoft.com/office/powerpoint/2012/main" timeZoneBias="240"/>
      </p:ext>
    </p:extLst>
  </p:cm>
  <p:cm authorId="1" dt="2019-04-10T11:21:28.950" idx="7">
    <p:pos x="4873" y="1586"/>
    <p:text>Is this in fact an issue? I agree with the latter remark that this is not a necessary comment.</p:text>
    <p:extLst>
      <p:ext uri="{C676402C-5697-4E1C-873F-D02D1690AC5C}">
        <p15:threadingInfo xmlns:p15="http://schemas.microsoft.com/office/powerpoint/2012/main" timeZoneBias="240"/>
      </p:ext>
    </p:extLst>
  </p:cm>
  <p:cm authorId="1" dt="2019-04-10T11:21:53.224" idx="8">
    <p:pos x="3009" y="667"/>
    <p:text>Do we need this page?</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9-04-10T11:22:03.307" idx="9">
    <p:pos x="10" y="10"/>
    <p:text>We need some transition from whatever comes before this to this page.</p:text>
    <p:extLst>
      <p:ext uri="{C676402C-5697-4E1C-873F-D02D1690AC5C}">
        <p15:threadingInfo xmlns:p15="http://schemas.microsoft.com/office/powerpoint/2012/main" timeZoneBias="2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9-04-10T11:22:26.717" idx="10">
    <p:pos x="10" y="10"/>
    <p:text>Note that if we are advocating for this, it begins to look as if we want it to be required.</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9-04-10T11:23:01.310" idx="11">
    <p:pos x="10" y="10"/>
    <p:text>This again seems well off track from the community schools model we are focusing on.
also, comparing four single schools in particular sorts of districts to the entire state is faulty comparisons.</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9-04-10T11:24:00.386" idx="12">
    <p:pos x="4608" y="557"/>
    <p:text>Again, why are we pursusing this? And again, this implies a degree of causation that we don't know.</p:text>
    <p:extLst>
      <p:ext uri="{C676402C-5697-4E1C-873F-D02D1690AC5C}">
        <p15:threadingInfo xmlns:p15="http://schemas.microsoft.com/office/powerpoint/2012/main" timeZoneBias="24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9-04-10T11:25:00.745" idx="13">
    <p:pos x="2556" y="1566"/>
    <p:text>Again, are we advocating here that MassCore be required?</p:text>
    <p:extLst>
      <p:ext uri="{C676402C-5697-4E1C-873F-D02D1690AC5C}">
        <p15:threadingInfo xmlns:p15="http://schemas.microsoft.com/office/powerpoint/2012/main" timeZoneBias="240"/>
      </p:ext>
    </p:extLst>
  </p:cm>
  <p:cm authorId="1" dt="2019-04-10T11:26:24.146" idx="14">
    <p:pos x="5087" y="2569"/>
    <p:text>Two is better than three? Three allows for: not needing, you the district should do something, and we're going to make you do something. It seems to me that we want three.</p:text>
    <p:extLst>
      <p:ext uri="{C676402C-5697-4E1C-873F-D02D1690AC5C}">
        <p15:threadingInfo xmlns:p15="http://schemas.microsoft.com/office/powerpoint/2012/main" timeZoneBias="240"/>
      </p:ext>
    </p:extLst>
  </p:cm>
  <p:cm authorId="1" dt="2019-04-10T11:27:17.583" idx="15">
    <p:pos x="4589" y="1566"/>
    <p:text>This is not an option under the federal law, which requires 95% of students be tested.</p:text>
    <p:extLst>
      <p:ext uri="{C676402C-5697-4E1C-873F-D02D1690AC5C}">
        <p15:threadingInfo xmlns:p15="http://schemas.microsoft.com/office/powerpoint/2012/main" timeZoneBias="240"/>
      </p:ext>
    </p:extLst>
  </p:cm>
  <p:cm authorId="1" dt="2019-04-10T11:36:11.974" idx="19">
    <p:pos x="4666" y="3197"/>
    <p:text>The state is required under federal law to ID 5% of schools; state law requires 20% of schools.</p:text>
    <p:extLst>
      <p:ext uri="{C676402C-5697-4E1C-873F-D02D1690AC5C}">
        <p15:threadingInfo xmlns:p15="http://schemas.microsoft.com/office/powerpoint/2012/main" timeZoneBias="24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19-04-10T11:27:52.322" idx="16">
    <p:pos x="4187" y="673"/>
    <p:text>This should be extensively quoting from the Council on Fair School Finance.</p:text>
    <p:extLst>
      <p:ext uri="{C676402C-5697-4E1C-873F-D02D1690AC5C}">
        <p15:threadingInfo xmlns:p15="http://schemas.microsoft.com/office/powerpoint/2012/main" timeZoneBias="240"/>
      </p:ext>
    </p:extLst>
  </p:cm>
</p:cmLst>
</file>

<file path=ppt/comments/comment9.xml><?xml version="1.0" encoding="utf-8"?>
<p:cmLst xmlns:a="http://schemas.openxmlformats.org/drawingml/2006/main" xmlns:r="http://schemas.openxmlformats.org/officeDocument/2006/relationships" xmlns:p="http://schemas.openxmlformats.org/presentationml/2006/main">
  <p:cm authorId="1" dt="2019-04-10T11:28:14.538" idx="17">
    <p:pos x="10" y="10"/>
    <p:text>Again, why is this here?</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8B8EB65-FCB1-492D-96F1-1EEFDB36395A}" type="datetimeFigureOut">
              <a:rPr lang="en-US" smtClean="0"/>
              <a:t>4/10/2019</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28B7C37-3688-416D-8869-513F3AB67DF6}" type="slidenum">
              <a:rPr lang="en-US" smtClean="0"/>
              <a:t>‹#›</a:t>
            </a:fld>
            <a:endParaRPr lang="en-US" dirty="0"/>
          </a:p>
        </p:txBody>
      </p:sp>
    </p:spTree>
    <p:extLst>
      <p:ext uri="{BB962C8B-B14F-4D97-AF65-F5344CB8AC3E}">
        <p14:creationId xmlns:p14="http://schemas.microsoft.com/office/powerpoint/2010/main" val="26792278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272A57C-5FAA-4E66-BDD9-A79C3D547D7C}" type="datetimeFigureOut">
              <a:rPr lang="en-US" smtClean="0"/>
              <a:t>4/10/2019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19303DE-3E45-4DD3-9505-92EF4803EF97}" type="slidenum">
              <a:rPr lang="en-US" smtClean="0"/>
              <a:t>‹#›</a:t>
            </a:fld>
            <a:endParaRPr lang="en-US" dirty="0"/>
          </a:p>
        </p:txBody>
      </p:sp>
    </p:spTree>
    <p:extLst>
      <p:ext uri="{BB962C8B-B14F-4D97-AF65-F5344CB8AC3E}">
        <p14:creationId xmlns:p14="http://schemas.microsoft.com/office/powerpoint/2010/main" val="587102967"/>
      </p:ext>
    </p:extLst>
  </p:cSld>
  <p:clrMap bg1="lt1" tx1="dk1" bg2="lt2" tx2="dk2" accent1="accent1" accent2="accent2" accent3="accent3" accent4="accent4" accent5="accent5" accent6="accent6" hlink="hlink" folHlink="folHlink"/>
  <p:notesStyle>
    <a:lvl1pPr marL="114300" indent="-114300" algn="l" defTabSz="914400" rtl="0" eaLnBrk="1" latinLnBrk="0" hangingPunct="1">
      <a:lnSpc>
        <a:spcPct val="110000"/>
      </a:lnSpc>
      <a:spcBef>
        <a:spcPts val="300"/>
      </a:spcBef>
      <a:buFont typeface="Arial" panose="020B0604020202020204" pitchFamily="34" charset="0"/>
      <a:buChar char="•"/>
      <a:defRPr sz="1200" kern="1200">
        <a:solidFill>
          <a:schemeClr val="tx1"/>
        </a:solidFill>
        <a:latin typeface="+mn-lt"/>
        <a:ea typeface="+mn-ea"/>
        <a:cs typeface="+mn-cs"/>
      </a:defRPr>
    </a:lvl1pPr>
    <a:lvl2pPr marL="228600" indent="-114300" algn="l" defTabSz="914400" rtl="0" eaLnBrk="1" latinLnBrk="0" hangingPunct="1">
      <a:lnSpc>
        <a:spcPct val="100000"/>
      </a:lnSpc>
      <a:spcBef>
        <a:spcPts val="300"/>
      </a:spcBef>
      <a:buFont typeface="Arial" panose="020B0604020202020204" pitchFamily="34" charset="0"/>
      <a:buChar char="•"/>
      <a:defRPr sz="1100" kern="1200">
        <a:solidFill>
          <a:schemeClr val="tx1"/>
        </a:solidFill>
        <a:latin typeface="+mn-lt"/>
        <a:ea typeface="+mn-ea"/>
        <a:cs typeface="+mn-cs"/>
      </a:defRPr>
    </a:lvl2pPr>
    <a:lvl3pPr marL="342900" indent="-114300" algn="l" defTabSz="914400" rtl="0" eaLnBrk="1" latinLnBrk="0" hangingPunct="1">
      <a:lnSpc>
        <a:spcPct val="95000"/>
      </a:lnSpc>
      <a:spcBef>
        <a:spcPts val="300"/>
      </a:spcBef>
      <a:buFont typeface="Arial" panose="020B0604020202020204" pitchFamily="34" charset="0"/>
      <a:buChar char="•"/>
      <a:defRPr sz="1100" kern="1200">
        <a:solidFill>
          <a:schemeClr val="tx1"/>
        </a:solidFill>
        <a:latin typeface="+mn-lt"/>
        <a:ea typeface="+mn-ea"/>
        <a:cs typeface="+mn-cs"/>
      </a:defRPr>
    </a:lvl3pPr>
    <a:lvl4pPr marL="457200" indent="-114300" algn="l" defTabSz="914400" rtl="0" eaLnBrk="1" latinLnBrk="0" hangingPunct="1">
      <a:lnSpc>
        <a:spcPct val="95000"/>
      </a:lnSpc>
      <a:spcBef>
        <a:spcPts val="300"/>
      </a:spcBef>
      <a:buFont typeface="Arial" panose="020B0604020202020204" pitchFamily="34" charset="0"/>
      <a:buChar char="•"/>
      <a:defRPr sz="1100" kern="1200">
        <a:solidFill>
          <a:schemeClr val="tx1"/>
        </a:solidFill>
        <a:latin typeface="+mn-lt"/>
        <a:ea typeface="+mn-ea"/>
        <a:cs typeface="+mn-cs"/>
      </a:defRPr>
    </a:lvl4pPr>
    <a:lvl5pPr marL="571500" indent="-114300" algn="l" defTabSz="914400" rtl="0" eaLnBrk="1" latinLnBrk="0" hangingPunct="1">
      <a:lnSpc>
        <a:spcPct val="95000"/>
      </a:lnSpc>
      <a:spcBef>
        <a:spcPts val="300"/>
      </a:spcBef>
      <a:buFont typeface="Arial" panose="020B0604020202020204" pitchFamily="34" charset="0"/>
      <a:buChar char="•"/>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a:t>
            </a:fld>
            <a:endParaRPr lang="en-US" dirty="0"/>
          </a:p>
        </p:txBody>
      </p:sp>
    </p:spTree>
    <p:extLst>
      <p:ext uri="{BB962C8B-B14F-4D97-AF65-F5344CB8AC3E}">
        <p14:creationId xmlns:p14="http://schemas.microsoft.com/office/powerpoint/2010/main" val="2250623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12</a:t>
            </a:fld>
            <a:endParaRPr lang="en-US" dirty="0"/>
          </a:p>
        </p:txBody>
      </p:sp>
    </p:spTree>
    <p:extLst>
      <p:ext uri="{BB962C8B-B14F-4D97-AF65-F5344CB8AC3E}">
        <p14:creationId xmlns:p14="http://schemas.microsoft.com/office/powerpoint/2010/main" val="23089991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13</a:t>
            </a:fld>
            <a:endParaRPr lang="en-US" dirty="0"/>
          </a:p>
        </p:txBody>
      </p:sp>
    </p:spTree>
    <p:extLst>
      <p:ext uri="{BB962C8B-B14F-4D97-AF65-F5344CB8AC3E}">
        <p14:creationId xmlns:p14="http://schemas.microsoft.com/office/powerpoint/2010/main" val="29917699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14</a:t>
            </a:fld>
            <a:endParaRPr lang="en-US" dirty="0"/>
          </a:p>
        </p:txBody>
      </p:sp>
    </p:spTree>
    <p:extLst>
      <p:ext uri="{BB962C8B-B14F-4D97-AF65-F5344CB8AC3E}">
        <p14:creationId xmlns:p14="http://schemas.microsoft.com/office/powerpoint/2010/main" val="1582345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17</a:t>
            </a:fld>
            <a:endParaRPr lang="en-US" dirty="0"/>
          </a:p>
        </p:txBody>
      </p:sp>
    </p:spTree>
    <p:extLst>
      <p:ext uri="{BB962C8B-B14F-4D97-AF65-F5344CB8AC3E}">
        <p14:creationId xmlns:p14="http://schemas.microsoft.com/office/powerpoint/2010/main" val="33992961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18</a:t>
            </a:fld>
            <a:endParaRPr lang="en-US" dirty="0"/>
          </a:p>
        </p:txBody>
      </p:sp>
    </p:spTree>
    <p:extLst>
      <p:ext uri="{BB962C8B-B14F-4D97-AF65-F5344CB8AC3E}">
        <p14:creationId xmlns:p14="http://schemas.microsoft.com/office/powerpoint/2010/main" val="1519060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2</a:t>
            </a:fld>
            <a:endParaRPr lang="en-US" dirty="0"/>
          </a:p>
        </p:txBody>
      </p:sp>
    </p:spTree>
    <p:extLst>
      <p:ext uri="{BB962C8B-B14F-4D97-AF65-F5344CB8AC3E}">
        <p14:creationId xmlns:p14="http://schemas.microsoft.com/office/powerpoint/2010/main" val="597017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3</a:t>
            </a:fld>
            <a:endParaRPr lang="en-US" dirty="0"/>
          </a:p>
        </p:txBody>
      </p:sp>
    </p:spTree>
    <p:extLst>
      <p:ext uri="{BB962C8B-B14F-4D97-AF65-F5344CB8AC3E}">
        <p14:creationId xmlns:p14="http://schemas.microsoft.com/office/powerpoint/2010/main" val="614233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4</a:t>
            </a:fld>
            <a:endParaRPr lang="en-US" dirty="0"/>
          </a:p>
        </p:txBody>
      </p:sp>
    </p:spTree>
    <p:extLst>
      <p:ext uri="{BB962C8B-B14F-4D97-AF65-F5344CB8AC3E}">
        <p14:creationId xmlns:p14="http://schemas.microsoft.com/office/powerpoint/2010/main" val="1062367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5</a:t>
            </a:fld>
            <a:endParaRPr lang="en-US" dirty="0"/>
          </a:p>
        </p:txBody>
      </p:sp>
    </p:spTree>
    <p:extLst>
      <p:ext uri="{BB962C8B-B14F-4D97-AF65-F5344CB8AC3E}">
        <p14:creationId xmlns:p14="http://schemas.microsoft.com/office/powerpoint/2010/main" val="10722762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7</a:t>
            </a:fld>
            <a:endParaRPr lang="en-US" dirty="0"/>
          </a:p>
        </p:txBody>
      </p:sp>
    </p:spTree>
    <p:extLst>
      <p:ext uri="{BB962C8B-B14F-4D97-AF65-F5344CB8AC3E}">
        <p14:creationId xmlns:p14="http://schemas.microsoft.com/office/powerpoint/2010/main" val="2551689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8</a:t>
            </a:fld>
            <a:endParaRPr lang="en-US" dirty="0"/>
          </a:p>
        </p:txBody>
      </p:sp>
    </p:spTree>
    <p:extLst>
      <p:ext uri="{BB962C8B-B14F-4D97-AF65-F5344CB8AC3E}">
        <p14:creationId xmlns:p14="http://schemas.microsoft.com/office/powerpoint/2010/main" val="4166245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10</a:t>
            </a:fld>
            <a:endParaRPr lang="en-US" dirty="0"/>
          </a:p>
        </p:txBody>
      </p:sp>
    </p:spTree>
    <p:extLst>
      <p:ext uri="{BB962C8B-B14F-4D97-AF65-F5344CB8AC3E}">
        <p14:creationId xmlns:p14="http://schemas.microsoft.com/office/powerpoint/2010/main" val="1039869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9303DE-3E45-4DD3-9505-92EF4803EF97}" type="slidenum">
              <a:rPr lang="en-US" smtClean="0"/>
              <a:t>11</a:t>
            </a:fld>
            <a:endParaRPr lang="en-US" dirty="0"/>
          </a:p>
        </p:txBody>
      </p:sp>
    </p:spTree>
    <p:extLst>
      <p:ext uri="{BB962C8B-B14F-4D97-AF65-F5344CB8AC3E}">
        <p14:creationId xmlns:p14="http://schemas.microsoft.com/office/powerpoint/2010/main" val="14532893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99532" y="358925"/>
            <a:ext cx="7359805" cy="320524"/>
          </a:xfrm>
          <a:prstGeom prst="rect">
            <a:avLst/>
          </a:prstGeom>
        </p:spPr>
        <p:txBody>
          <a:bodyPr/>
          <a:lstStyle>
            <a:lvl1pPr>
              <a:lnSpc>
                <a:spcPct val="90000"/>
              </a:lnSpc>
              <a:defRPr sz="2400" b="1" i="0" kern="100" cap="small" spc="0" baseline="0">
                <a:solidFill>
                  <a:srgbClr val="0051BA"/>
                </a:solidFill>
                <a:latin typeface="Gill Sans MT" panose="020B0502020104020203" pitchFamily="34" charset="77"/>
              </a:defRPr>
            </a:lvl1pPr>
          </a:lstStyle>
          <a:p>
            <a:r>
              <a:rPr lang="en-US" dirty="0"/>
              <a:t>Mutual Responsibility for All Students</a:t>
            </a:r>
            <a:br>
              <a:rPr lang="en-US" dirty="0"/>
            </a:br>
            <a:endParaRPr lang="en-US" dirty="0"/>
          </a:p>
        </p:txBody>
      </p:sp>
      <p:sp>
        <p:nvSpPr>
          <p:cNvPr id="7" name="Rectangle 6">
            <a:extLst>
              <a:ext uri="{FF2B5EF4-FFF2-40B4-BE49-F238E27FC236}">
                <a16:creationId xmlns:a16="http://schemas.microsoft.com/office/drawing/2014/main" id="{5559D9C1-32C5-C443-92C9-736CF99748E5}"/>
              </a:ext>
            </a:extLst>
          </p:cNvPr>
          <p:cNvSpPr/>
          <p:nvPr userDrawn="1"/>
        </p:nvSpPr>
        <p:spPr>
          <a:xfrm rot="19129665">
            <a:off x="440105" y="2967335"/>
            <a:ext cx="8263802" cy="923330"/>
          </a:xfrm>
          <a:prstGeom prst="rect">
            <a:avLst/>
          </a:prstGeom>
          <a:noFill/>
        </p:spPr>
        <p:txBody>
          <a:bodyPr wrap="none" lIns="91440" tIns="45720" rIns="91440" bIns="45720">
            <a:spAutoFit/>
          </a:bodyPr>
          <a:lstStyle/>
          <a:p>
            <a:pPr algn="ctr"/>
            <a:r>
              <a:rPr lang="en-US" sz="5400" b="1" cap="none" spc="0" dirty="0">
                <a:ln w="12700">
                  <a:solidFill>
                    <a:schemeClr val="bg1">
                      <a:lumMod val="85000"/>
                    </a:schemeClr>
                  </a:solidFill>
                  <a:prstDash val="solid"/>
                </a:ln>
                <a:solidFill>
                  <a:schemeClr val="bg1">
                    <a:lumMod val="95000"/>
                  </a:schemeClr>
                </a:solidFill>
                <a:effectLst>
                  <a:outerShdw blurRad="41275" dist="20320" dir="1800000" algn="tl" rotWithShape="0">
                    <a:srgbClr val="000000">
                      <a:alpha val="40000"/>
                    </a:srgbClr>
                  </a:outerShdw>
                </a:effectLst>
              </a:rPr>
              <a:t>Draft – Do Not Duplicate</a:t>
            </a:r>
          </a:p>
        </p:txBody>
      </p:sp>
      <p:sp>
        <p:nvSpPr>
          <p:cNvPr id="8" name="Title 1">
            <a:extLst>
              <a:ext uri="{FF2B5EF4-FFF2-40B4-BE49-F238E27FC236}">
                <a16:creationId xmlns:a16="http://schemas.microsoft.com/office/drawing/2014/main" id="{26C7505C-AEF2-F44F-9E5D-192202A83A73}"/>
              </a:ext>
            </a:extLst>
          </p:cNvPr>
          <p:cNvSpPr txBox="1">
            <a:spLocks/>
          </p:cNvSpPr>
          <p:nvPr userDrawn="1"/>
        </p:nvSpPr>
        <p:spPr>
          <a:xfrm>
            <a:off x="899530" y="850875"/>
            <a:ext cx="7359805" cy="315353"/>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2400" b="1" kern="100" cap="small" spc="0" baseline="0">
                <a:solidFill>
                  <a:srgbClr val="0051BA"/>
                </a:solidFill>
                <a:latin typeface="Gill Sans" panose="020B0502020104020203" pitchFamily="34" charset="-79"/>
                <a:ea typeface="+mj-ea"/>
                <a:cs typeface="+mj-cs"/>
              </a:defRPr>
            </a:lvl1pPr>
          </a:lstStyle>
          <a:p>
            <a:r>
              <a:rPr lang="en-US" sz="1400" b="1" dirty="0">
                <a:solidFill>
                  <a:srgbClr val="5BBF21"/>
                </a:solidFill>
                <a:latin typeface="Gill Sans MT" panose="020B0502020104020203" pitchFamily="34" charset="77"/>
              </a:rPr>
              <a:t>Community Schools focused on Children &amp; Their Families</a:t>
            </a:r>
            <a:br>
              <a:rPr lang="en-US" b="1" dirty="0">
                <a:latin typeface="Gill Sans MT" panose="020B0502020104020203" pitchFamily="34" charset="77"/>
              </a:rPr>
            </a:br>
            <a:endParaRPr lang="en-US" b="1" dirty="0">
              <a:latin typeface="Gill Sans MT" panose="020B0502020104020203" pitchFamily="34" charset="77"/>
            </a:endParaRPr>
          </a:p>
        </p:txBody>
      </p:sp>
      <p:sp>
        <p:nvSpPr>
          <p:cNvPr id="9" name="Title 1">
            <a:extLst>
              <a:ext uri="{FF2B5EF4-FFF2-40B4-BE49-F238E27FC236}">
                <a16:creationId xmlns:a16="http://schemas.microsoft.com/office/drawing/2014/main" id="{8445FB22-AA52-1F4F-9F3F-AE7AF0DA773D}"/>
              </a:ext>
            </a:extLst>
          </p:cNvPr>
          <p:cNvSpPr txBox="1">
            <a:spLocks/>
          </p:cNvSpPr>
          <p:nvPr userDrawn="1"/>
        </p:nvSpPr>
        <p:spPr>
          <a:xfrm>
            <a:off x="899529" y="1180604"/>
            <a:ext cx="7426712" cy="315353"/>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2400" b="1" kern="100" cap="small" spc="0" baseline="0">
                <a:solidFill>
                  <a:srgbClr val="0051BA"/>
                </a:solidFill>
                <a:latin typeface="Gill Sans" panose="020B0502020104020203" pitchFamily="34" charset="-79"/>
                <a:ea typeface="+mj-ea"/>
                <a:cs typeface="+mj-cs"/>
              </a:defRPr>
            </a:lvl1pPr>
          </a:lstStyle>
          <a:p>
            <a:r>
              <a:rPr lang="en-US" sz="1200" b="0" dirty="0">
                <a:solidFill>
                  <a:schemeClr val="tx1"/>
                </a:solidFill>
              </a:rPr>
              <a:t>Xxx 2019</a:t>
            </a:r>
            <a:br>
              <a:rPr lang="en-US" dirty="0"/>
            </a:br>
            <a:endParaRPr lang="en-US" dirty="0"/>
          </a:p>
        </p:txBody>
      </p:sp>
      <p:sp>
        <p:nvSpPr>
          <p:cNvPr id="10" name="Title 1">
            <a:extLst>
              <a:ext uri="{FF2B5EF4-FFF2-40B4-BE49-F238E27FC236}">
                <a16:creationId xmlns:a16="http://schemas.microsoft.com/office/drawing/2014/main" id="{6B0273C4-609B-8647-90EC-0C20E69DA532}"/>
              </a:ext>
            </a:extLst>
          </p:cNvPr>
          <p:cNvSpPr txBox="1">
            <a:spLocks/>
          </p:cNvSpPr>
          <p:nvPr userDrawn="1"/>
        </p:nvSpPr>
        <p:spPr>
          <a:xfrm>
            <a:off x="899529" y="4049979"/>
            <a:ext cx="7359806" cy="320524"/>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2400" b="0" i="0" kern="100" cap="small" spc="0" baseline="0">
                <a:solidFill>
                  <a:srgbClr val="0051BA"/>
                </a:solidFill>
                <a:latin typeface="Gill Sans" panose="020B0502020104020203" pitchFamily="34" charset="-79"/>
                <a:ea typeface="+mj-ea"/>
                <a:cs typeface="+mj-cs"/>
              </a:defRPr>
            </a:lvl1pPr>
          </a:lstStyle>
          <a:p>
            <a:r>
              <a:rPr lang="en-US" sz="1400" dirty="0">
                <a:latin typeface="Gill Sans MT" panose="020B0502020104020203" pitchFamily="34" charset="77"/>
              </a:rPr>
              <a:t>Massachusetts Association of School Committees </a:t>
            </a:r>
            <a:br>
              <a:rPr lang="en-US" dirty="0">
                <a:latin typeface="Gill Sans MT" panose="020B0502020104020203" pitchFamily="34" charset="77"/>
              </a:rPr>
            </a:br>
            <a:endParaRPr lang="en-US" dirty="0">
              <a:latin typeface="Gill Sans MT" panose="020B0502020104020203" pitchFamily="34" charset="77"/>
            </a:endParaRPr>
          </a:p>
        </p:txBody>
      </p:sp>
      <p:sp>
        <p:nvSpPr>
          <p:cNvPr id="11" name="Title 1">
            <a:extLst>
              <a:ext uri="{FF2B5EF4-FFF2-40B4-BE49-F238E27FC236}">
                <a16:creationId xmlns:a16="http://schemas.microsoft.com/office/drawing/2014/main" id="{3DD4322F-650F-FF47-89C6-310350D49C57}"/>
              </a:ext>
            </a:extLst>
          </p:cNvPr>
          <p:cNvSpPr txBox="1">
            <a:spLocks/>
          </p:cNvSpPr>
          <p:nvPr userDrawn="1"/>
        </p:nvSpPr>
        <p:spPr>
          <a:xfrm>
            <a:off x="899530" y="4302410"/>
            <a:ext cx="7359805" cy="315353"/>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2400" b="1" kern="100" cap="small" spc="0" baseline="0">
                <a:solidFill>
                  <a:srgbClr val="0051BA"/>
                </a:solidFill>
                <a:latin typeface="Gill Sans" panose="020B0502020104020203" pitchFamily="34" charset="-79"/>
                <a:ea typeface="+mj-ea"/>
                <a:cs typeface="+mj-cs"/>
              </a:defRPr>
            </a:lvl1pPr>
          </a:lstStyle>
          <a:p>
            <a:r>
              <a:rPr lang="en-US" sz="1200" b="0" dirty="0">
                <a:solidFill>
                  <a:srgbClr val="5BBF21"/>
                </a:solidFill>
              </a:rPr>
              <a:t>One McKinley Square, Boston, MA 02109 * 617-523-8454 * 1-800-392-6023</a:t>
            </a:r>
            <a:br>
              <a:rPr lang="en-US" sz="1200" dirty="0"/>
            </a:br>
            <a:endParaRPr lang="en-US" sz="1200" dirty="0"/>
          </a:p>
        </p:txBody>
      </p:sp>
      <p:sp>
        <p:nvSpPr>
          <p:cNvPr id="13" name="Title 1">
            <a:extLst>
              <a:ext uri="{FF2B5EF4-FFF2-40B4-BE49-F238E27FC236}">
                <a16:creationId xmlns:a16="http://schemas.microsoft.com/office/drawing/2014/main" id="{90784BEF-9B75-F942-AEBB-325B8E81562F}"/>
              </a:ext>
            </a:extLst>
          </p:cNvPr>
          <p:cNvSpPr txBox="1">
            <a:spLocks/>
          </p:cNvSpPr>
          <p:nvPr userDrawn="1"/>
        </p:nvSpPr>
        <p:spPr>
          <a:xfrm>
            <a:off x="899529" y="5761667"/>
            <a:ext cx="7186973" cy="320524"/>
          </a:xfrm>
          <a:prstGeom prst="rect">
            <a:avLst/>
          </a:prstGeom>
        </p:spPr>
        <p:txBody>
          <a:bodyPr vert="horz" wrap="square" lIns="0" tIns="0" rIns="0" bIns="0" rtlCol="0" anchor="t">
            <a:noAutofit/>
          </a:bodyPr>
          <a:lstStyle>
            <a:lvl1pPr algn="l" defTabSz="914400" rtl="0" eaLnBrk="1" latinLnBrk="0" hangingPunct="1">
              <a:lnSpc>
                <a:spcPct val="90000"/>
              </a:lnSpc>
              <a:spcBef>
                <a:spcPct val="0"/>
              </a:spcBef>
              <a:buNone/>
              <a:defRPr sz="2400" b="0" i="0" kern="100" cap="small" spc="0" baseline="0">
                <a:solidFill>
                  <a:srgbClr val="0051BA"/>
                </a:solidFill>
                <a:latin typeface="Gill Sans" panose="020B0502020104020203" pitchFamily="34" charset="-79"/>
                <a:ea typeface="+mj-ea"/>
                <a:cs typeface="+mj-cs"/>
              </a:defRPr>
            </a:lvl1pPr>
          </a:lstStyle>
          <a:p>
            <a:r>
              <a:rPr lang="en-US" sz="1000" cap="none" baseline="0" dirty="0">
                <a:solidFill>
                  <a:schemeClr val="tx1"/>
                </a:solidFill>
              </a:rPr>
              <a:t>© 2019, Massachusetts Association of School Committees</a:t>
            </a:r>
            <a:br>
              <a:rPr lang="en-US" sz="1000" cap="none" baseline="0" dirty="0">
                <a:solidFill>
                  <a:schemeClr val="tx1"/>
                </a:solidFill>
              </a:rPr>
            </a:br>
            <a:endParaRPr lang="en-US" sz="1000" cap="none" baseline="0" dirty="0">
              <a:solidFill>
                <a:schemeClr val="tx1"/>
              </a:solidFill>
            </a:endParaRPr>
          </a:p>
        </p:txBody>
      </p:sp>
      <p:pic>
        <p:nvPicPr>
          <p:cNvPr id="14" name="Picture 13">
            <a:extLst>
              <a:ext uri="{FF2B5EF4-FFF2-40B4-BE49-F238E27FC236}">
                <a16:creationId xmlns:a16="http://schemas.microsoft.com/office/drawing/2014/main" id="{80EC6465-C09E-A847-B922-98BED9C5BA7B}"/>
              </a:ext>
            </a:extLst>
          </p:cNvPr>
          <p:cNvPicPr>
            <a:picLocks noChangeAspect="1"/>
          </p:cNvPicPr>
          <p:nvPr userDrawn="1"/>
        </p:nvPicPr>
        <p:blipFill rotWithShape="1">
          <a:blip r:embed="rId2"/>
          <a:srcRect l="2806" t="5831" r="61642" b="37995"/>
          <a:stretch/>
        </p:blipFill>
        <p:spPr>
          <a:xfrm>
            <a:off x="884675" y="3577060"/>
            <a:ext cx="796897" cy="310896"/>
          </a:xfrm>
          <a:prstGeom prst="rect">
            <a:avLst/>
          </a:prstGeom>
        </p:spPr>
      </p:pic>
    </p:spTree>
    <p:extLst>
      <p:ext uri="{BB962C8B-B14F-4D97-AF65-F5344CB8AC3E}">
        <p14:creationId xmlns:p14="http://schemas.microsoft.com/office/powerpoint/2010/main" val="3368647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Chapter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3848100"/>
            <a:ext cx="4229100" cy="2543773"/>
          </a:xfrm>
          <a:prstGeom prst="rect">
            <a:avLst/>
          </a:prstGeom>
        </p:spPr>
        <p:txBody>
          <a:bodyPr>
            <a:spAutoFit/>
          </a:bodyPr>
          <a:lstStyle>
            <a:lvl1pPr>
              <a:defRPr sz="5800" kern="100" spc="-200" baseline="0">
                <a:solidFill>
                  <a:schemeClr val="bg1"/>
                </a:solidFill>
              </a:defRPr>
            </a:lvl1pPr>
          </a:lstStyle>
          <a:p>
            <a:r>
              <a:rPr lang="en-US" dirty="0"/>
              <a:t>Click to edit Master title style</a:t>
            </a:r>
          </a:p>
        </p:txBody>
      </p:sp>
      <p:pic>
        <p:nvPicPr>
          <p:cNvPr id="4" name="Picture 3"/>
          <p:cNvPicPr>
            <a:picLocks noChangeAspect="1"/>
          </p:cNvPicPr>
          <p:nvPr userDrawn="1"/>
        </p:nvPicPr>
        <p:blipFill rotWithShape="1">
          <a:blip r:embed="rId2"/>
          <a:srcRect l="2806" t="5831" r="61642" b="37995"/>
          <a:stretch/>
        </p:blipFill>
        <p:spPr>
          <a:xfrm>
            <a:off x="217716" y="6407150"/>
            <a:ext cx="796897" cy="310896"/>
          </a:xfrm>
          <a:prstGeom prst="rect">
            <a:avLst/>
          </a:prstGeom>
        </p:spPr>
      </p:pic>
    </p:spTree>
    <p:extLst>
      <p:ext uri="{BB962C8B-B14F-4D97-AF65-F5344CB8AC3E}">
        <p14:creationId xmlns:p14="http://schemas.microsoft.com/office/powerpoint/2010/main" val="3072106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id">
    <p:spTree>
      <p:nvGrpSpPr>
        <p:cNvPr id="1" name=""/>
        <p:cNvGrpSpPr/>
        <p:nvPr/>
      </p:nvGrpSpPr>
      <p:grpSpPr>
        <a:xfrm>
          <a:off x="0" y="0"/>
          <a:ext cx="0" cy="0"/>
          <a:chOff x="0" y="0"/>
          <a:chExt cx="0" cy="0"/>
        </a:xfrm>
      </p:grpSpPr>
      <p:grpSp>
        <p:nvGrpSpPr>
          <p:cNvPr id="4" name="Group 3"/>
          <p:cNvGrpSpPr/>
          <p:nvPr userDrawn="1"/>
        </p:nvGrpSpPr>
        <p:grpSpPr>
          <a:xfrm>
            <a:off x="0" y="0"/>
            <a:ext cx="9144000" cy="6858000"/>
            <a:chOff x="0" y="0"/>
            <a:chExt cx="9144000" cy="6858000"/>
          </a:xfrm>
        </p:grpSpPr>
        <p:cxnSp>
          <p:nvCxnSpPr>
            <p:cNvPr id="49" name="Straight Connector 48"/>
            <p:cNvCxnSpPr/>
            <p:nvPr userDrawn="1"/>
          </p:nvCxnSpPr>
          <p:spPr>
            <a:xfrm>
              <a:off x="45720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868680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userDrawn="1"/>
          </p:nvCxnSpPr>
          <p:spPr>
            <a:xfrm>
              <a:off x="111372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userDrawn="1"/>
          </p:nvCxnSpPr>
          <p:spPr>
            <a:xfrm>
              <a:off x="130062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userDrawn="1"/>
          </p:nvCxnSpPr>
          <p:spPr>
            <a:xfrm>
              <a:off x="195439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userDrawn="1"/>
          </p:nvCxnSpPr>
          <p:spPr>
            <a:xfrm>
              <a:off x="214305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userDrawn="1"/>
          </p:nvCxnSpPr>
          <p:spPr>
            <a:xfrm>
              <a:off x="279682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userDrawn="1"/>
          </p:nvCxnSpPr>
          <p:spPr>
            <a:xfrm>
              <a:off x="2990753"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userDrawn="1"/>
          </p:nvCxnSpPr>
          <p:spPr>
            <a:xfrm>
              <a:off x="363925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userDrawn="1"/>
          </p:nvCxnSpPr>
          <p:spPr>
            <a:xfrm>
              <a:off x="382907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userDrawn="1"/>
          </p:nvCxnSpPr>
          <p:spPr>
            <a:xfrm>
              <a:off x="4478749"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userDrawn="1"/>
          </p:nvCxnSpPr>
          <p:spPr>
            <a:xfrm>
              <a:off x="467033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userDrawn="1"/>
          </p:nvCxnSpPr>
          <p:spPr>
            <a:xfrm>
              <a:off x="532410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userDrawn="1"/>
          </p:nvCxnSpPr>
          <p:spPr>
            <a:xfrm>
              <a:off x="551276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userDrawn="1"/>
          </p:nvCxnSpPr>
          <p:spPr>
            <a:xfrm>
              <a:off x="616653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userDrawn="1"/>
          </p:nvCxnSpPr>
          <p:spPr>
            <a:xfrm>
              <a:off x="635519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a:xfrm>
              <a:off x="700896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userDrawn="1"/>
          </p:nvCxnSpPr>
          <p:spPr>
            <a:xfrm>
              <a:off x="719761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a:xfrm>
              <a:off x="785139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userDrawn="1"/>
          </p:nvCxnSpPr>
          <p:spPr>
            <a:xfrm>
              <a:off x="8040049"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a:xfrm>
              <a:off x="0" y="4572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a:xfrm>
              <a:off x="0" y="6858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userDrawn="1"/>
          </p:nvCxnSpPr>
          <p:spPr>
            <a:xfrm>
              <a:off x="0" y="617855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userDrawn="1"/>
          </p:nvCxnSpPr>
          <p:spPr>
            <a:xfrm>
              <a:off x="0" y="640715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userDrawn="1"/>
          </p:nvCxnSpPr>
          <p:spPr>
            <a:xfrm flipH="1">
              <a:off x="0" y="34290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64921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951570" y="1121561"/>
            <a:ext cx="2687681" cy="1228028"/>
          </a:xfrm>
          <a:prstGeom prst="rect">
            <a:avLst/>
          </a:prstGeom>
        </p:spPr>
        <p:txBody>
          <a:bodyPr/>
          <a:lstStyle>
            <a:lvl1pPr marL="6350" indent="0">
              <a:tabLst/>
              <a:defRPr>
                <a:solidFill>
                  <a:srgbClr val="5BBF21"/>
                </a:solidFill>
                <a:latin typeface="Gill Sans MT" panose="020B0502020104020203" pitchFamily="34" charset="77"/>
              </a:defRPr>
            </a:lvl1pPr>
          </a:lstStyle>
          <a:p>
            <a:endParaRPr lang="en-US" dirty="0"/>
          </a:p>
        </p:txBody>
      </p:sp>
      <p:sp>
        <p:nvSpPr>
          <p:cNvPr id="34" name="Text Placeholder 33"/>
          <p:cNvSpPr>
            <a:spLocks noGrp="1"/>
          </p:cNvSpPr>
          <p:nvPr>
            <p:ph type="body" sz="quarter" idx="10" hasCustomPrompt="1"/>
          </p:nvPr>
        </p:nvSpPr>
        <p:spPr>
          <a:xfrm>
            <a:off x="457200"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38" name="Text Placeholder 33"/>
          <p:cNvSpPr>
            <a:spLocks noGrp="1"/>
          </p:cNvSpPr>
          <p:nvPr>
            <p:ph type="body" sz="quarter" idx="12" hasCustomPrompt="1"/>
          </p:nvPr>
        </p:nvSpPr>
        <p:spPr>
          <a:xfrm>
            <a:off x="2140347"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40" name="Text Placeholder 33"/>
          <p:cNvSpPr>
            <a:spLocks noGrp="1"/>
          </p:cNvSpPr>
          <p:nvPr>
            <p:ph type="body" sz="quarter" idx="13" hasCustomPrompt="1"/>
          </p:nvPr>
        </p:nvSpPr>
        <p:spPr>
          <a:xfrm>
            <a:off x="3823494"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42" name="Text Placeholder 33"/>
          <p:cNvSpPr>
            <a:spLocks noGrp="1"/>
          </p:cNvSpPr>
          <p:nvPr>
            <p:ph type="body" sz="quarter" idx="14" hasCustomPrompt="1"/>
          </p:nvPr>
        </p:nvSpPr>
        <p:spPr>
          <a:xfrm>
            <a:off x="5506641"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44" name="Text Placeholder 33"/>
          <p:cNvSpPr>
            <a:spLocks noGrp="1"/>
          </p:cNvSpPr>
          <p:nvPr>
            <p:ph type="body" sz="quarter" idx="15" hasCustomPrompt="1"/>
          </p:nvPr>
        </p:nvSpPr>
        <p:spPr>
          <a:xfrm>
            <a:off x="7189787" y="2319870"/>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25" name="Text Placeholder 33"/>
          <p:cNvSpPr>
            <a:spLocks noGrp="1"/>
          </p:cNvSpPr>
          <p:nvPr>
            <p:ph type="body" sz="quarter" idx="21" hasCustomPrompt="1"/>
          </p:nvPr>
        </p:nvSpPr>
        <p:spPr>
          <a:xfrm>
            <a:off x="455309" y="2494123"/>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6" name="Text Placeholder 33"/>
          <p:cNvSpPr>
            <a:spLocks noGrp="1"/>
          </p:cNvSpPr>
          <p:nvPr>
            <p:ph type="body" sz="quarter" idx="22" hasCustomPrompt="1"/>
          </p:nvPr>
        </p:nvSpPr>
        <p:spPr>
          <a:xfrm>
            <a:off x="2140347"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7" name="Text Placeholder 33"/>
          <p:cNvSpPr>
            <a:spLocks noGrp="1"/>
          </p:cNvSpPr>
          <p:nvPr>
            <p:ph type="body" sz="quarter" idx="23" hasCustomPrompt="1"/>
          </p:nvPr>
        </p:nvSpPr>
        <p:spPr>
          <a:xfrm>
            <a:off x="3823494"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8" name="Text Placeholder 33"/>
          <p:cNvSpPr>
            <a:spLocks noGrp="1"/>
          </p:cNvSpPr>
          <p:nvPr>
            <p:ph type="body" sz="quarter" idx="24" hasCustomPrompt="1"/>
          </p:nvPr>
        </p:nvSpPr>
        <p:spPr>
          <a:xfrm>
            <a:off x="5506641"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29" name="Text Placeholder 33"/>
          <p:cNvSpPr>
            <a:spLocks noGrp="1"/>
          </p:cNvSpPr>
          <p:nvPr>
            <p:ph type="body" sz="quarter" idx="25" hasCustomPrompt="1"/>
          </p:nvPr>
        </p:nvSpPr>
        <p:spPr>
          <a:xfrm>
            <a:off x="7189787" y="2228136"/>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1" name="Text Placeholder 33"/>
          <p:cNvSpPr>
            <a:spLocks noGrp="1"/>
          </p:cNvSpPr>
          <p:nvPr>
            <p:ph type="body" sz="quarter" idx="31" hasCustomPrompt="1"/>
          </p:nvPr>
        </p:nvSpPr>
        <p:spPr>
          <a:xfrm>
            <a:off x="457200"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2" name="Text Placeholder 33"/>
          <p:cNvSpPr>
            <a:spLocks noGrp="1"/>
          </p:cNvSpPr>
          <p:nvPr>
            <p:ph type="body" sz="quarter" idx="32" hasCustomPrompt="1"/>
          </p:nvPr>
        </p:nvSpPr>
        <p:spPr>
          <a:xfrm>
            <a:off x="2140347"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3" name="Text Placeholder 33"/>
          <p:cNvSpPr>
            <a:spLocks noGrp="1"/>
          </p:cNvSpPr>
          <p:nvPr>
            <p:ph type="body" sz="quarter" idx="33" hasCustomPrompt="1"/>
          </p:nvPr>
        </p:nvSpPr>
        <p:spPr>
          <a:xfrm>
            <a:off x="3823494"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4" name="Text Placeholder 33"/>
          <p:cNvSpPr>
            <a:spLocks noGrp="1"/>
          </p:cNvSpPr>
          <p:nvPr>
            <p:ph type="body" sz="quarter" idx="34" hasCustomPrompt="1"/>
          </p:nvPr>
        </p:nvSpPr>
        <p:spPr>
          <a:xfrm>
            <a:off x="5506641"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5" name="Text Placeholder 33"/>
          <p:cNvSpPr>
            <a:spLocks noGrp="1"/>
          </p:cNvSpPr>
          <p:nvPr>
            <p:ph type="body" sz="quarter" idx="35" hasCustomPrompt="1"/>
          </p:nvPr>
        </p:nvSpPr>
        <p:spPr>
          <a:xfrm>
            <a:off x="7189787" y="4428069"/>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a:t>##</a:t>
            </a:r>
          </a:p>
        </p:txBody>
      </p:sp>
      <p:sp>
        <p:nvSpPr>
          <p:cNvPr id="76" name="Text Placeholder 33"/>
          <p:cNvSpPr>
            <a:spLocks noGrp="1"/>
          </p:cNvSpPr>
          <p:nvPr>
            <p:ph type="body" sz="quarter" idx="36" hasCustomPrompt="1"/>
          </p:nvPr>
        </p:nvSpPr>
        <p:spPr>
          <a:xfrm>
            <a:off x="457200"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7" name="Text Placeholder 33"/>
          <p:cNvSpPr>
            <a:spLocks noGrp="1"/>
          </p:cNvSpPr>
          <p:nvPr>
            <p:ph type="body" sz="quarter" idx="37" hasCustomPrompt="1"/>
          </p:nvPr>
        </p:nvSpPr>
        <p:spPr>
          <a:xfrm>
            <a:off x="2140347"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8" name="Text Placeholder 33"/>
          <p:cNvSpPr>
            <a:spLocks noGrp="1"/>
          </p:cNvSpPr>
          <p:nvPr>
            <p:ph type="body" sz="quarter" idx="38" hasCustomPrompt="1"/>
          </p:nvPr>
        </p:nvSpPr>
        <p:spPr>
          <a:xfrm>
            <a:off x="3823494"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79" name="Text Placeholder 33"/>
          <p:cNvSpPr>
            <a:spLocks noGrp="1"/>
          </p:cNvSpPr>
          <p:nvPr>
            <p:ph type="body" sz="quarter" idx="39" hasCustomPrompt="1"/>
          </p:nvPr>
        </p:nvSpPr>
        <p:spPr>
          <a:xfrm>
            <a:off x="5506641"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
        <p:nvSpPr>
          <p:cNvPr id="80" name="Text Placeholder 33"/>
          <p:cNvSpPr>
            <a:spLocks noGrp="1"/>
          </p:cNvSpPr>
          <p:nvPr>
            <p:ph type="body" sz="quarter" idx="40" hasCustomPrompt="1"/>
          </p:nvPr>
        </p:nvSpPr>
        <p:spPr>
          <a:xfrm>
            <a:off x="7189787" y="4336335"/>
            <a:ext cx="1497013" cy="295466"/>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a:t>Insert</a:t>
            </a:r>
          </a:p>
        </p:txBody>
      </p:sp>
    </p:spTree>
    <p:extLst>
      <p:ext uri="{BB962C8B-B14F-4D97-AF65-F5344CB8AC3E}">
        <p14:creationId xmlns:p14="http://schemas.microsoft.com/office/powerpoint/2010/main" val="1419773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2" name="Title 1"/>
          <p:cNvSpPr>
            <a:spLocks noGrp="1"/>
          </p:cNvSpPr>
          <p:nvPr>
            <p:ph type="title"/>
          </p:nvPr>
        </p:nvSpPr>
        <p:spPr>
          <a:xfrm>
            <a:off x="481992" y="749546"/>
            <a:ext cx="2493804" cy="1228028"/>
          </a:xfrm>
          <a:prstGeom prst="rect">
            <a:avLst/>
          </a:prstGeom>
        </p:spPr>
        <p:txBody>
          <a:bodyPr/>
          <a:lstStyle>
            <a:lvl1pPr>
              <a:defRPr baseline="0">
                <a:solidFill>
                  <a:srgbClr val="5BBF21"/>
                </a:solidFill>
                <a:latin typeface="Gill Sans" panose="020B0502020104020203" pitchFamily="34" charset="-79"/>
              </a:defRPr>
            </a:lvl1pPr>
          </a:lstStyle>
          <a:p>
            <a:r>
              <a:rPr lang="en-US" dirty="0"/>
              <a:t>Click to edit Master title style</a:t>
            </a:r>
          </a:p>
        </p:txBody>
      </p:sp>
      <p:sp>
        <p:nvSpPr>
          <p:cNvPr id="3" name="Content Placeholder 2"/>
          <p:cNvSpPr>
            <a:spLocks noGrp="1"/>
          </p:cNvSpPr>
          <p:nvPr>
            <p:ph idx="1"/>
          </p:nvPr>
        </p:nvSpPr>
        <p:spPr>
          <a:xfrm>
            <a:off x="3430448" y="749546"/>
            <a:ext cx="4803722" cy="49896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33233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 half">
    <p:spTree>
      <p:nvGrpSpPr>
        <p:cNvPr id="1" name=""/>
        <p:cNvGrpSpPr/>
        <p:nvPr/>
      </p:nvGrpSpPr>
      <p:grpSpPr>
        <a:xfrm>
          <a:off x="0" y="0"/>
          <a:ext cx="0" cy="0"/>
          <a:chOff x="0" y="0"/>
          <a:chExt cx="0" cy="0"/>
        </a:xfrm>
      </p:grpSpPr>
      <p:sp>
        <p:nvSpPr>
          <p:cNvPr id="2" name="Title 1"/>
          <p:cNvSpPr>
            <a:spLocks noGrp="1"/>
          </p:cNvSpPr>
          <p:nvPr>
            <p:ph type="title"/>
          </p:nvPr>
        </p:nvSpPr>
        <p:spPr>
          <a:xfrm>
            <a:off x="821666" y="684209"/>
            <a:ext cx="2363854" cy="1228028"/>
          </a:xfrm>
          <a:prstGeom prst="rect">
            <a:avLst/>
          </a:prstGeom>
        </p:spPr>
        <p:txBody>
          <a:bodyPr/>
          <a:lstStyle>
            <a:lvl1pPr>
              <a:defRPr baseline="0">
                <a:solidFill>
                  <a:srgbClr val="0051BA"/>
                </a:solidFill>
                <a:latin typeface="Gill Sans" panose="020B0502020104020203" pitchFamily="34" charset="-79"/>
              </a:defRPr>
            </a:lvl1pPr>
          </a:lstStyle>
          <a:p>
            <a:r>
              <a:rPr lang="en-US"/>
              <a:t>Click to edit Master title style</a:t>
            </a:r>
          </a:p>
        </p:txBody>
      </p:sp>
      <p:sp>
        <p:nvSpPr>
          <p:cNvPr id="3" name="Content Placeholder 2"/>
          <p:cNvSpPr>
            <a:spLocks noGrp="1"/>
          </p:cNvSpPr>
          <p:nvPr>
            <p:ph idx="1"/>
          </p:nvPr>
        </p:nvSpPr>
        <p:spPr>
          <a:xfrm>
            <a:off x="3447226" y="692918"/>
            <a:ext cx="4803722" cy="498962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2"/>
          <p:cNvSpPr>
            <a:spLocks noGrp="1"/>
          </p:cNvSpPr>
          <p:nvPr>
            <p:ph idx="13"/>
          </p:nvPr>
        </p:nvSpPr>
        <p:spPr>
          <a:xfrm>
            <a:off x="863765" y="2313946"/>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2"/>
          <p:cNvSpPr>
            <a:spLocks noGrp="1"/>
          </p:cNvSpPr>
          <p:nvPr>
            <p:ph type="body" sz="quarter" idx="10" hasCustomPrompt="1"/>
          </p:nvPr>
        </p:nvSpPr>
        <p:spPr>
          <a:xfrm>
            <a:off x="1301262" y="6407150"/>
            <a:ext cx="6738787"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Tree>
    <p:extLst>
      <p:ext uri="{BB962C8B-B14F-4D97-AF65-F5344CB8AC3E}">
        <p14:creationId xmlns:p14="http://schemas.microsoft.com/office/powerpoint/2010/main" val="3928062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Half">
    <p:spTree>
      <p:nvGrpSpPr>
        <p:cNvPr id="1" name=""/>
        <p:cNvGrpSpPr/>
        <p:nvPr/>
      </p:nvGrpSpPr>
      <p:grpSpPr>
        <a:xfrm>
          <a:off x="0" y="0"/>
          <a:ext cx="0" cy="0"/>
          <a:chOff x="0" y="0"/>
          <a:chExt cx="0" cy="0"/>
        </a:xfrm>
      </p:grpSpPr>
      <p:sp>
        <p:nvSpPr>
          <p:cNvPr id="2" name="Title 1"/>
          <p:cNvSpPr>
            <a:spLocks noGrp="1"/>
          </p:cNvSpPr>
          <p:nvPr>
            <p:ph type="title"/>
          </p:nvPr>
        </p:nvSpPr>
        <p:spPr>
          <a:xfrm>
            <a:off x="402217" y="707962"/>
            <a:ext cx="2363854" cy="1228028"/>
          </a:xfrm>
          <a:prstGeom prst="rect">
            <a:avLst/>
          </a:prstGeom>
        </p:spPr>
        <p:txBody>
          <a:bodyPr/>
          <a:lstStyle>
            <a:lvl1pPr>
              <a:defRPr baseline="0">
                <a:solidFill>
                  <a:srgbClr val="0051BA"/>
                </a:solidFill>
                <a:latin typeface="Gill Sans" panose="020B0502020104020203" pitchFamily="34" charset="-79"/>
              </a:defRPr>
            </a:lvl1pPr>
          </a:lstStyle>
          <a:p>
            <a:r>
              <a:rPr lang="en-US"/>
              <a:t>Click to edit Master title style</a:t>
            </a:r>
          </a:p>
        </p:txBody>
      </p:sp>
      <p:sp>
        <p:nvSpPr>
          <p:cNvPr id="3" name="Content Placeholder 2"/>
          <p:cNvSpPr>
            <a:spLocks noGrp="1"/>
          </p:cNvSpPr>
          <p:nvPr>
            <p:ph idx="1"/>
          </p:nvPr>
        </p:nvSpPr>
        <p:spPr>
          <a:xfrm>
            <a:off x="3366190" y="2054225"/>
            <a:ext cx="485921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3775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2" name="Title 1"/>
          <p:cNvSpPr>
            <a:spLocks noGrp="1"/>
          </p:cNvSpPr>
          <p:nvPr>
            <p:ph type="title"/>
          </p:nvPr>
        </p:nvSpPr>
        <p:spPr>
          <a:xfrm>
            <a:off x="817681" y="710564"/>
            <a:ext cx="2363854" cy="1228028"/>
          </a:xfrm>
          <a:prstGeom prst="rect">
            <a:avLst/>
          </a:prstGeom>
        </p:spPr>
        <p:txBody>
          <a:bodyPr/>
          <a:lstStyle>
            <a:lvl1pPr>
              <a:defRPr baseline="0">
                <a:solidFill>
                  <a:srgbClr val="0051BA"/>
                </a:solidFill>
                <a:latin typeface="Gill Sans" panose="020B0502020104020203" pitchFamily="34" charset="-79"/>
              </a:defRPr>
            </a:lvl1pPr>
          </a:lstStyle>
          <a:p>
            <a:r>
              <a:rPr lang="en-US" dirty="0"/>
              <a:t>Click to edit Master title style</a:t>
            </a:r>
          </a:p>
        </p:txBody>
      </p:sp>
      <p:sp>
        <p:nvSpPr>
          <p:cNvPr id="3" name="Content Placeholder 2"/>
          <p:cNvSpPr>
            <a:spLocks noGrp="1"/>
          </p:cNvSpPr>
          <p:nvPr>
            <p:ph idx="1"/>
          </p:nvPr>
        </p:nvSpPr>
        <p:spPr>
          <a:xfrm>
            <a:off x="3512486" y="724739"/>
            <a:ext cx="2321755" cy="4891747"/>
          </a:xfrm>
        </p:spPr>
        <p:txBody>
          <a:bodyPr/>
          <a:lstStyle>
            <a:lvl1pPr>
              <a:lnSpc>
                <a:spcPct val="120000"/>
              </a:lnSpc>
              <a:spcBef>
                <a:spcPts val="0"/>
              </a:spcBef>
              <a:spcAft>
                <a:spcPts val="600"/>
              </a:spcAft>
              <a:defRPr sz="1050">
                <a:solidFill>
                  <a:schemeClr val="tx1"/>
                </a:solidFill>
                <a:latin typeface="+mn-lt"/>
              </a:defRPr>
            </a:lvl1pPr>
            <a:lvl2pPr>
              <a:lnSpc>
                <a:spcPct val="120000"/>
              </a:lnSpc>
              <a:spcBef>
                <a:spcPts val="0"/>
              </a:spcBef>
              <a:spcAft>
                <a:spcPts val="600"/>
              </a:spcAft>
              <a:defRPr sz="1050">
                <a:solidFill>
                  <a:schemeClr val="tx1"/>
                </a:solidFill>
                <a:latin typeface="+mn-lt"/>
              </a:defRPr>
            </a:lvl2pPr>
            <a:lvl3pPr>
              <a:lnSpc>
                <a:spcPct val="120000"/>
              </a:lnSpc>
              <a:spcBef>
                <a:spcPts val="0"/>
              </a:spcBef>
              <a:spcAft>
                <a:spcPts val="600"/>
              </a:spcAft>
              <a:defRPr sz="1050">
                <a:solidFill>
                  <a:schemeClr val="tx1"/>
                </a:solidFill>
                <a:latin typeface="+mn-lt"/>
              </a:defRPr>
            </a:lvl3pPr>
            <a:lvl4pPr>
              <a:lnSpc>
                <a:spcPct val="120000"/>
              </a:lnSpc>
              <a:spcBef>
                <a:spcPts val="0"/>
              </a:spcBef>
              <a:spcAft>
                <a:spcPts val="600"/>
              </a:spcAft>
              <a:defRPr sz="1050">
                <a:solidFill>
                  <a:schemeClr val="tx1"/>
                </a:solidFill>
                <a:latin typeface="+mn-lt"/>
              </a:defRPr>
            </a:lvl4pPr>
            <a:lvl5pPr>
              <a:lnSpc>
                <a:spcPct val="120000"/>
              </a:lnSpc>
              <a:spcBef>
                <a:spcPts val="0"/>
              </a:spcBef>
              <a:spcAft>
                <a:spcPts val="600"/>
              </a:spcAft>
              <a:defRPr sz="1050">
                <a:solidFill>
                  <a:schemeClr val="tx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6" name="Content Placeholder 2"/>
          <p:cNvSpPr>
            <a:spLocks noGrp="1"/>
          </p:cNvSpPr>
          <p:nvPr>
            <p:ph idx="10"/>
          </p:nvPr>
        </p:nvSpPr>
        <p:spPr>
          <a:xfrm>
            <a:off x="5993427" y="710564"/>
            <a:ext cx="2332892" cy="4891748"/>
          </a:xfrm>
        </p:spPr>
        <p:txBody>
          <a:bodyPr/>
          <a:lstStyle>
            <a:lvl1pPr>
              <a:lnSpc>
                <a:spcPct val="120000"/>
              </a:lnSpc>
              <a:spcBef>
                <a:spcPts val="0"/>
              </a:spcBef>
              <a:spcAft>
                <a:spcPts val="600"/>
              </a:spcAft>
              <a:defRPr sz="1050">
                <a:solidFill>
                  <a:schemeClr val="tx1"/>
                </a:solidFill>
                <a:latin typeface="+mn-lt"/>
              </a:defRPr>
            </a:lvl1pPr>
            <a:lvl2pPr>
              <a:lnSpc>
                <a:spcPct val="120000"/>
              </a:lnSpc>
              <a:spcBef>
                <a:spcPts val="0"/>
              </a:spcBef>
              <a:spcAft>
                <a:spcPts val="600"/>
              </a:spcAft>
              <a:defRPr sz="1050">
                <a:solidFill>
                  <a:schemeClr val="tx1"/>
                </a:solidFill>
                <a:latin typeface="+mn-lt"/>
              </a:defRPr>
            </a:lvl2pPr>
            <a:lvl3pPr>
              <a:lnSpc>
                <a:spcPct val="120000"/>
              </a:lnSpc>
              <a:spcBef>
                <a:spcPts val="0"/>
              </a:spcBef>
              <a:spcAft>
                <a:spcPts val="600"/>
              </a:spcAft>
              <a:defRPr sz="1050">
                <a:solidFill>
                  <a:schemeClr val="tx1"/>
                </a:solidFill>
                <a:latin typeface="+mn-lt"/>
              </a:defRPr>
            </a:lvl3pPr>
            <a:lvl4pPr>
              <a:lnSpc>
                <a:spcPct val="120000"/>
              </a:lnSpc>
              <a:spcBef>
                <a:spcPts val="0"/>
              </a:spcBef>
              <a:spcAft>
                <a:spcPts val="600"/>
              </a:spcAft>
              <a:defRPr sz="1050">
                <a:solidFill>
                  <a:schemeClr val="tx1"/>
                </a:solidFill>
                <a:latin typeface="+mn-lt"/>
              </a:defRPr>
            </a:lvl4pPr>
            <a:lvl5pPr>
              <a:lnSpc>
                <a:spcPct val="120000"/>
              </a:lnSpc>
              <a:spcBef>
                <a:spcPts val="0"/>
              </a:spcBef>
              <a:spcAft>
                <a:spcPts val="600"/>
              </a:spcAft>
              <a:defRPr sz="1050">
                <a:solidFill>
                  <a:schemeClr val="tx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37492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Half">
    <p:spTree>
      <p:nvGrpSpPr>
        <p:cNvPr id="1" name=""/>
        <p:cNvGrpSpPr/>
        <p:nvPr/>
      </p:nvGrpSpPr>
      <p:grpSpPr>
        <a:xfrm>
          <a:off x="0" y="0"/>
          <a:ext cx="0" cy="0"/>
          <a:chOff x="0" y="0"/>
          <a:chExt cx="0" cy="0"/>
        </a:xfrm>
      </p:grpSpPr>
      <p:sp>
        <p:nvSpPr>
          <p:cNvPr id="2" name="Title 1"/>
          <p:cNvSpPr>
            <a:spLocks noGrp="1"/>
          </p:cNvSpPr>
          <p:nvPr>
            <p:ph type="title"/>
          </p:nvPr>
        </p:nvSpPr>
        <p:spPr>
          <a:xfrm>
            <a:off x="817348" y="674405"/>
            <a:ext cx="2426896" cy="1228028"/>
          </a:xfrm>
          <a:prstGeom prst="rect">
            <a:avLst/>
          </a:prstGeom>
        </p:spPr>
        <p:txBody>
          <a:bodyPr/>
          <a:lstStyle>
            <a:lvl1pPr>
              <a:defRPr baseline="0">
                <a:solidFill>
                  <a:srgbClr val="0051BA"/>
                </a:solidFill>
                <a:latin typeface="Gill Sans" panose="020B0502020104020203" pitchFamily="34" charset="-79"/>
              </a:defRPr>
            </a:lvl1pPr>
          </a:lstStyle>
          <a:p>
            <a:r>
              <a:rPr lang="en-US"/>
              <a:t>Click to edit Master title style</a:t>
            </a:r>
          </a:p>
        </p:txBody>
      </p:sp>
      <p:sp>
        <p:nvSpPr>
          <p:cNvPr id="9" name="Content Placeholder 2"/>
          <p:cNvSpPr>
            <a:spLocks noGrp="1"/>
          </p:cNvSpPr>
          <p:nvPr>
            <p:ph idx="1"/>
          </p:nvPr>
        </p:nvSpPr>
        <p:spPr>
          <a:xfrm>
            <a:off x="3411122" y="1902433"/>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0"/>
          </p:nvPr>
        </p:nvSpPr>
        <p:spPr>
          <a:xfrm>
            <a:off x="5840952" y="1902433"/>
            <a:ext cx="2332892"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81193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Half">
    <p:spTree>
      <p:nvGrpSpPr>
        <p:cNvPr id="1" name=""/>
        <p:cNvGrpSpPr/>
        <p:nvPr/>
      </p:nvGrpSpPr>
      <p:grpSpPr>
        <a:xfrm>
          <a:off x="0" y="0"/>
          <a:ext cx="0" cy="0"/>
          <a:chOff x="0" y="0"/>
          <a:chExt cx="0" cy="0"/>
        </a:xfrm>
      </p:grpSpPr>
      <p:sp>
        <p:nvSpPr>
          <p:cNvPr id="2" name="Title 1"/>
          <p:cNvSpPr>
            <a:spLocks noGrp="1"/>
          </p:cNvSpPr>
          <p:nvPr>
            <p:ph type="title"/>
          </p:nvPr>
        </p:nvSpPr>
        <p:spPr>
          <a:xfrm>
            <a:off x="838444" y="674406"/>
            <a:ext cx="2363854" cy="1228028"/>
          </a:xfrm>
          <a:prstGeom prst="rect">
            <a:avLst/>
          </a:prstGeom>
        </p:spPr>
        <p:txBody>
          <a:bodyPr/>
          <a:lstStyle>
            <a:lvl1pPr>
              <a:defRPr baseline="0">
                <a:solidFill>
                  <a:srgbClr val="5BBF21"/>
                </a:solidFill>
                <a:latin typeface="Gill Sans" panose="020B0502020104020203" pitchFamily="34" charset="-79"/>
              </a:defRPr>
            </a:lvl1pPr>
          </a:lstStyle>
          <a:p>
            <a:r>
              <a:rPr lang="en-US"/>
              <a:t>Click to edit Master title style</a:t>
            </a:r>
          </a:p>
        </p:txBody>
      </p:sp>
      <p:sp>
        <p:nvSpPr>
          <p:cNvPr id="14" name="Content Placeholder 2"/>
          <p:cNvSpPr>
            <a:spLocks noGrp="1"/>
          </p:cNvSpPr>
          <p:nvPr>
            <p:ph idx="1"/>
          </p:nvPr>
        </p:nvSpPr>
        <p:spPr>
          <a:xfrm>
            <a:off x="3385816" y="2206017"/>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0"/>
          </p:nvPr>
        </p:nvSpPr>
        <p:spPr>
          <a:xfrm>
            <a:off x="5912139" y="2206017"/>
            <a:ext cx="2332892"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11"/>
          </p:nvPr>
        </p:nvSpPr>
        <p:spPr>
          <a:xfrm>
            <a:off x="859493" y="2206017"/>
            <a:ext cx="2321755" cy="274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27924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286803"/>
            <a:ext cx="2921267" cy="1228028"/>
          </a:xfrm>
          <a:prstGeom prst="rect">
            <a:avLst/>
          </a:prstGeom>
        </p:spPr>
        <p:txBody>
          <a:bodyPr/>
          <a:lstStyle/>
          <a:p>
            <a:r>
              <a:rPr lang="en-US"/>
              <a:t>Click to edit Master title style</a:t>
            </a:r>
          </a:p>
        </p:txBody>
      </p:sp>
      <p:sp>
        <p:nvSpPr>
          <p:cNvPr id="3" name="Text Placeholder 2"/>
          <p:cNvSpPr>
            <a:spLocks noGrp="1"/>
          </p:cNvSpPr>
          <p:nvPr>
            <p:ph type="body" sz="quarter" idx="10" hasCustomPrompt="1"/>
          </p:nvPr>
        </p:nvSpPr>
        <p:spPr>
          <a:xfrm>
            <a:off x="457200" y="6407150"/>
            <a:ext cx="7582849" cy="450850"/>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a:t>Click to insert attribution</a:t>
            </a:r>
          </a:p>
        </p:txBody>
      </p:sp>
    </p:spTree>
    <p:extLst>
      <p:ext uri="{BB962C8B-B14F-4D97-AF65-F5344CB8AC3E}">
        <p14:creationId xmlns:p14="http://schemas.microsoft.com/office/powerpoint/2010/main" val="3748903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455615" y="1292225"/>
            <a:ext cx="4803722" cy="4989629"/>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More</a:t>
            </a:r>
          </a:p>
          <a:p>
            <a:pPr lvl="8"/>
            <a:r>
              <a:rPr lang="en-US" dirty="0" err="1"/>
              <a:t>Morecalibri</a:t>
            </a:r>
            <a:endParaRPr lang="en-US" dirty="0"/>
          </a:p>
        </p:txBody>
      </p:sp>
      <p:sp>
        <p:nvSpPr>
          <p:cNvPr id="76" name="TextBox 75"/>
          <p:cNvSpPr txBox="1"/>
          <p:nvPr userDrawn="1"/>
        </p:nvSpPr>
        <p:spPr>
          <a:xfrm rot="16200000">
            <a:off x="8553271" y="6170929"/>
            <a:ext cx="482503" cy="215444"/>
          </a:xfrm>
          <a:prstGeom prst="rect">
            <a:avLst/>
          </a:prstGeom>
          <a:noFill/>
        </p:spPr>
        <p:txBody>
          <a:bodyPr wrap="none" lIns="0" tIns="0" rIns="0" bIns="0" rtlCol="0">
            <a:spAutoFit/>
          </a:bodyPr>
          <a:lstStyle/>
          <a:p>
            <a:pPr algn="r"/>
            <a:r>
              <a:rPr lang="en-US" sz="1100" dirty="0">
                <a:solidFill>
                  <a:schemeClr val="tx1"/>
                </a:solidFill>
                <a:latin typeface="Gill Sans MT" panose="020B0502020104020203" pitchFamily="34" charset="77"/>
              </a:rPr>
              <a:t>Page</a:t>
            </a:r>
            <a:r>
              <a:rPr lang="en-US" sz="1400" dirty="0">
                <a:solidFill>
                  <a:schemeClr val="bg1">
                    <a:lumMod val="65000"/>
                  </a:schemeClr>
                </a:solidFill>
              </a:rPr>
              <a:t> </a:t>
            </a:r>
            <a:fld id="{7AB13D39-B201-854F-AE85-7EE4A3CDDB62}" type="slidenum">
              <a:rPr lang="en-US" sz="1100" smtClean="0">
                <a:solidFill>
                  <a:schemeClr val="tx1"/>
                </a:solidFill>
                <a:latin typeface="Gill Sans MT" panose="020B0502020104020203" pitchFamily="34" charset="77"/>
              </a:rPr>
              <a:t>‹#›</a:t>
            </a:fld>
            <a:endParaRPr lang="en-US" sz="1100" dirty="0">
              <a:solidFill>
                <a:schemeClr val="tx1"/>
              </a:solidFill>
              <a:latin typeface="Gill Sans MT" panose="020B0502020104020203" pitchFamily="34" charset="77"/>
            </a:endParaRPr>
          </a:p>
        </p:txBody>
      </p:sp>
      <p:sp>
        <p:nvSpPr>
          <p:cNvPr id="117" name="TextBox 116"/>
          <p:cNvSpPr txBox="1"/>
          <p:nvPr userDrawn="1"/>
        </p:nvSpPr>
        <p:spPr>
          <a:xfrm>
            <a:off x="8331889" y="6397715"/>
            <a:ext cx="24045" cy="123111"/>
          </a:xfrm>
          <a:prstGeom prst="rect">
            <a:avLst/>
          </a:prstGeom>
          <a:noFill/>
        </p:spPr>
        <p:txBody>
          <a:bodyPr wrap="none" lIns="0" tIns="0" rIns="0" bIns="0" rtlCol="0">
            <a:spAutoFit/>
          </a:bodyPr>
          <a:lstStyle/>
          <a:p>
            <a:pPr algn="r"/>
            <a:r>
              <a:rPr lang="en-US" sz="800" dirty="0">
                <a:solidFill>
                  <a:schemeClr val="bg2"/>
                </a:solidFill>
              </a:rPr>
              <a:t>|</a:t>
            </a:r>
          </a:p>
        </p:txBody>
      </p:sp>
      <p:sp>
        <p:nvSpPr>
          <p:cNvPr id="11" name="Title 1">
            <a:extLst>
              <a:ext uri="{FF2B5EF4-FFF2-40B4-BE49-F238E27FC236}">
                <a16:creationId xmlns:a16="http://schemas.microsoft.com/office/drawing/2014/main" id="{28E8C6D2-CEF9-5943-9800-6C0BB46AE871}"/>
              </a:ext>
            </a:extLst>
          </p:cNvPr>
          <p:cNvSpPr txBox="1">
            <a:spLocks/>
          </p:cNvSpPr>
          <p:nvPr userDrawn="1"/>
        </p:nvSpPr>
        <p:spPr>
          <a:xfrm>
            <a:off x="2416109" y="6384643"/>
            <a:ext cx="7263161" cy="409807"/>
          </a:xfrm>
          <a:prstGeom prst="rect">
            <a:avLst/>
          </a:prstGeom>
        </p:spPr>
        <p:txBody>
          <a:bodyPr/>
          <a:lstStyle>
            <a:lvl1pPr algn="l" defTabSz="914400" rtl="0" eaLnBrk="1" latinLnBrk="0" hangingPunct="1">
              <a:lnSpc>
                <a:spcPct val="90000"/>
              </a:lnSpc>
              <a:spcBef>
                <a:spcPct val="0"/>
              </a:spcBef>
              <a:buNone/>
              <a:defRPr sz="2400" b="0" i="0" kern="100" cap="small" spc="0" baseline="0">
                <a:solidFill>
                  <a:srgbClr val="0051BA"/>
                </a:solidFill>
                <a:latin typeface="Gill Sans" panose="020B0502020104020203" pitchFamily="34" charset="-79"/>
                <a:ea typeface="+mj-ea"/>
                <a:cs typeface="+mj-cs"/>
              </a:defRPr>
            </a:lvl1pPr>
          </a:lstStyle>
          <a:p>
            <a:r>
              <a:rPr lang="en-US" sz="1000" dirty="0"/>
              <a:t>Mutual Responsibility for All Students: Community Schools Focused on Children &amp; Their Families</a:t>
            </a:r>
            <a:br>
              <a:rPr lang="en-US" sz="1000" dirty="0"/>
            </a:br>
            <a:endParaRPr lang="en-US" sz="1000" dirty="0"/>
          </a:p>
        </p:txBody>
      </p:sp>
      <p:pic>
        <p:nvPicPr>
          <p:cNvPr id="14" name="Picture 13">
            <a:extLst>
              <a:ext uri="{FF2B5EF4-FFF2-40B4-BE49-F238E27FC236}">
                <a16:creationId xmlns:a16="http://schemas.microsoft.com/office/drawing/2014/main" id="{01BA2212-45AD-2345-99C9-375A701E991D}"/>
              </a:ext>
            </a:extLst>
          </p:cNvPr>
          <p:cNvPicPr>
            <a:picLocks noChangeAspect="1"/>
          </p:cNvPicPr>
          <p:nvPr userDrawn="1"/>
        </p:nvPicPr>
        <p:blipFill rotWithShape="1">
          <a:blip r:embed="rId13"/>
          <a:srcRect l="2806" t="5831" r="61642" b="37995"/>
          <a:stretch/>
        </p:blipFill>
        <p:spPr>
          <a:xfrm>
            <a:off x="996187" y="6278651"/>
            <a:ext cx="796897" cy="310896"/>
          </a:xfrm>
          <a:prstGeom prst="rect">
            <a:avLst/>
          </a:prstGeom>
        </p:spPr>
      </p:pic>
    </p:spTree>
    <p:extLst>
      <p:ext uri="{BB962C8B-B14F-4D97-AF65-F5344CB8AC3E}">
        <p14:creationId xmlns:p14="http://schemas.microsoft.com/office/powerpoint/2010/main" val="3728137087"/>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6" r:id="rId4"/>
    <p:sldLayoutId id="2147483658" r:id="rId5"/>
    <p:sldLayoutId id="2147483650" r:id="rId6"/>
    <p:sldLayoutId id="2147483657" r:id="rId7"/>
    <p:sldLayoutId id="2147483659" r:id="rId8"/>
    <p:sldLayoutId id="2147483654" r:id="rId9"/>
    <p:sldLayoutId id="2147483660" r:id="rId10"/>
    <p:sldLayoutId id="2147483655" r:id="rId11"/>
  </p:sldLayoutIdLst>
  <p:txStyles>
    <p:titleStyle>
      <a:lvl1pPr algn="l" defTabSz="914400" rtl="0" eaLnBrk="1" latinLnBrk="0" hangingPunct="1">
        <a:lnSpc>
          <a:spcPct val="95000"/>
        </a:lnSpc>
        <a:spcBef>
          <a:spcPct val="0"/>
        </a:spcBef>
        <a:buNone/>
        <a:defRPr sz="1800" b="0" kern="1200" spc="0">
          <a:solidFill>
            <a:srgbClr val="800000"/>
          </a:solidFill>
          <a:latin typeface="Gill Sans Ultra Bold" panose="020B0A02020104020203" pitchFamily="34" charset="77"/>
          <a:ea typeface="+mj-ea"/>
          <a:cs typeface="+mj-cs"/>
        </a:defRPr>
      </a:lvl1pPr>
    </p:titleStyle>
    <p:body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5.xm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7.xml"/><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hyperlink" Target="https://valleyadvocate.com/2015/04/14/course-correction/" TargetMode="External"/><Relationship Id="rId2" Type="http://schemas.openxmlformats.org/officeDocument/2006/relationships/hyperlink" Target="https://www.google.com/url?sa=t&amp;rct=j&amp;q=&amp;esrc=s&amp;source=web&amp;cd=2&amp;ved=2ahUKEwj28KPjwcHhAhWnhOAKHXIYDvwQFjABegQIBBAC&amp;url=http%3A%2F%2Fwww.doe.mass.edu%2Fturnaround%2Fpractices-report-2014.docx&amp;usg=AOvVaw3pRBCVc81PM_royPi6IEU-" TargetMode="External"/><Relationship Id="rId1" Type="http://schemas.openxmlformats.org/officeDocument/2006/relationships/slideLayout" Target="../slideLayouts/slideLayout3.xml"/><Relationship Id="rId4" Type="http://schemas.openxmlformats.org/officeDocument/2006/relationships/comments" Target="../comments/comment10.xml"/></Relationships>
</file>

<file path=ppt/slides/_rels/slide21.xml.rels><?xml version="1.0" encoding="UTF-8" standalone="yes"?>
<Relationships xmlns="http://schemas.openxmlformats.org/package/2006/relationships"><Relationship Id="rId8" Type="http://schemas.openxmlformats.org/officeDocument/2006/relationships/hyperlink" Target="http://www.doe.mass.edu/frameworks/current.html" TargetMode="External"/><Relationship Id="rId3" Type="http://schemas.openxmlformats.org/officeDocument/2006/relationships/hyperlink" Target="https://www.tbf.org/-/media/tbf/reports-and-covers/2019/boa_readiness-report-201903-v2.pdf?la=en" TargetMode="External"/><Relationship Id="rId7" Type="http://schemas.openxmlformats.org/officeDocument/2006/relationships/hyperlink" Target="http://www.doe.mass.edu/ccr/masscore/" TargetMode="External"/><Relationship Id="rId2" Type="http://schemas.openxmlformats.org/officeDocument/2006/relationships/hyperlink" Target="http://www.ascd.org/whole-child.aspx" TargetMode="External"/><Relationship Id="rId1" Type="http://schemas.openxmlformats.org/officeDocument/2006/relationships/slideLayout" Target="../slideLayouts/slideLayout3.xml"/><Relationship Id="rId6" Type="http://schemas.openxmlformats.org/officeDocument/2006/relationships/hyperlink" Target="http://www.massbudget.org/report_window.php?loc=Building-an-Education-System-that-Works-for-Everyone.html" TargetMode="External"/><Relationship Id="rId11" Type="http://schemas.openxmlformats.org/officeDocument/2006/relationships/hyperlink" Target="https://www.bostonglobe.com/metro/2018/10/02/here-are-school-districts-that-scored-best-and-worst-mcas/3GHWlcdHdK7A6knLmskvXI/story.html" TargetMode="External"/><Relationship Id="rId5" Type="http://schemas.openxmlformats.org/officeDocument/2006/relationships/hyperlink" Target="https://malegislature.gov/Bills/190/S2528" TargetMode="External"/><Relationship Id="rId10" Type="http://schemas.openxmlformats.org/officeDocument/2006/relationships/hyperlink" Target="http://profiles.doe.mass.edu/state_report/agestaffing.aspx" TargetMode="External"/><Relationship Id="rId4" Type="http://schemas.openxmlformats.org/officeDocument/2006/relationships/hyperlink" Target="https://2gaiae1lifzt2tsfgr2vil6c-wpengine.netdna-ssl.com/wp-content/uploads/2019/02/Local-Acountability-Policy-Reports.pdf" TargetMode="External"/><Relationship Id="rId9" Type="http://schemas.openxmlformats.org/officeDocument/2006/relationships/hyperlink" Target="http://www.doe.mass.edu/frameworks/archive.html"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ed.gov/programs/communityschools/index.html" TargetMode="External"/><Relationship Id="rId2" Type="http://schemas.openxmlformats.org/officeDocument/2006/relationships/hyperlink" Target="http://www.nea.org/assets/docs/Comm%20Schools%20ToolKit-final%20digi-web-72617.pdf" TargetMode="External"/><Relationship Id="rId1" Type="http://schemas.openxmlformats.org/officeDocument/2006/relationships/slideLayout" Target="../slideLayouts/slideLayout3.xml"/><Relationship Id="rId4" Type="http://schemas.openxmlformats.org/officeDocument/2006/relationships/hyperlink" Target="https://sites.ed.gov/progress/2014/01/massachusetts-districts-adopt-rigorous-masscore-course-requirements-for-high-school-graduate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4294967295"/>
          </p:nvPr>
        </p:nvSpPr>
        <p:spPr>
          <a:xfrm>
            <a:off x="409338" y="1198304"/>
            <a:ext cx="7869043" cy="283277"/>
          </a:xfrm>
        </p:spPr>
        <p:txBody>
          <a:bodyPr/>
          <a:lstStyle/>
          <a:p>
            <a:pPr algn="l">
              <a:spcBef>
                <a:spcPts val="0"/>
              </a:spcBef>
              <a:spcAft>
                <a:spcPts val="0"/>
              </a:spcAft>
              <a:buNone/>
            </a:pPr>
            <a:endParaRPr lang="en-US" sz="1600" b="0" dirty="0">
              <a:solidFill>
                <a:schemeClr val="accent4">
                  <a:lumMod val="75000"/>
                </a:schemeClr>
              </a:solidFill>
              <a:latin typeface="Calibri" pitchFamily="34" charset="0"/>
            </a:endParaRPr>
          </a:p>
          <a:p>
            <a:pPr algn="l">
              <a:spcBef>
                <a:spcPts val="0"/>
              </a:spcBef>
              <a:spcAft>
                <a:spcPts val="0"/>
              </a:spcAft>
            </a:pPr>
            <a:br>
              <a:rPr lang="en-US" sz="1600" cap="small" dirty="0">
                <a:solidFill>
                  <a:schemeClr val="accent4">
                    <a:lumMod val="75000"/>
                  </a:schemeClr>
                </a:solidFill>
              </a:rPr>
            </a:br>
            <a:endParaRPr lang="en-US" sz="1600" cap="small" dirty="0">
              <a:solidFill>
                <a:schemeClr val="accent4">
                  <a:lumMod val="75000"/>
                </a:schemeClr>
              </a:solidFill>
            </a:endParaRPr>
          </a:p>
        </p:txBody>
      </p:sp>
      <p:sp>
        <p:nvSpPr>
          <p:cNvPr id="8" name="Title 7">
            <a:extLst>
              <a:ext uri="{FF2B5EF4-FFF2-40B4-BE49-F238E27FC236}">
                <a16:creationId xmlns:a16="http://schemas.microsoft.com/office/drawing/2014/main" id="{CC71FE98-5DDD-464D-9832-C820C5446690}"/>
              </a:ext>
            </a:extLst>
          </p:cNvPr>
          <p:cNvSpPr>
            <a:spLocks noGrp="1"/>
          </p:cNvSpPr>
          <p:nvPr>
            <p:ph type="ctrTitle"/>
          </p:nvPr>
        </p:nvSpPr>
        <p:spPr>
          <a:xfrm>
            <a:off x="892098" y="358925"/>
            <a:ext cx="7434146" cy="320524"/>
          </a:xfrm>
        </p:spPr>
        <p:txBody>
          <a:bodyPr/>
          <a:lstStyle/>
          <a:p>
            <a:endParaRPr lang="en-US" dirty="0">
              <a:latin typeface="Gill Sans MT" panose="020B0502020104020203" pitchFamily="34" charset="77"/>
            </a:endParaRPr>
          </a:p>
        </p:txBody>
      </p:sp>
    </p:spTree>
    <p:extLst>
      <p:ext uri="{BB962C8B-B14F-4D97-AF65-F5344CB8AC3E}">
        <p14:creationId xmlns:p14="http://schemas.microsoft.com/office/powerpoint/2010/main" val="19070833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786C8-DE03-C94E-B65E-584C0AB401C8}"/>
              </a:ext>
            </a:extLst>
          </p:cNvPr>
          <p:cNvSpPr>
            <a:spLocks noGrp="1"/>
          </p:cNvSpPr>
          <p:nvPr>
            <p:ph type="title"/>
          </p:nvPr>
        </p:nvSpPr>
        <p:spPr>
          <a:xfrm>
            <a:off x="894841" y="709040"/>
            <a:ext cx="7322930" cy="769760"/>
          </a:xfrm>
        </p:spPr>
        <p:txBody>
          <a:bodyPr/>
          <a:lstStyle/>
          <a:p>
            <a:r>
              <a:rPr lang="en-US" sz="1200" b="1" dirty="0">
                <a:solidFill>
                  <a:srgbClr val="5BBF21"/>
                </a:solidFill>
              </a:rPr>
              <a:t>Community Schools </a:t>
            </a:r>
            <a:r>
              <a:rPr lang="en-US" sz="1200" dirty="0">
                <a:solidFill>
                  <a:schemeClr val="tx1"/>
                </a:solidFill>
                <a:latin typeface="Gill Sans MT" panose="020B0502020104020203" pitchFamily="34" charset="77"/>
                <a:cs typeface="Corbel"/>
              </a:rPr>
              <a:t>serving high-need populations provide students and their families with connections to the social safety net. Community schools bring together academics, health and social services, youth and community development and engagement under one roof,  leading to improved learning, stronger families, and healthier communities.</a:t>
            </a:r>
            <a:br>
              <a:rPr lang="en-US" sz="1200" dirty="0">
                <a:solidFill>
                  <a:schemeClr val="tx1"/>
                </a:solidFill>
                <a:latin typeface="Gill Sans MT" panose="020B0502020104020203" pitchFamily="34" charset="77"/>
                <a:cs typeface="Corbel"/>
              </a:rPr>
            </a:br>
            <a:endParaRPr lang="en-US" sz="1200" dirty="0">
              <a:solidFill>
                <a:schemeClr val="tx1"/>
              </a:solidFill>
            </a:endParaRPr>
          </a:p>
        </p:txBody>
      </p:sp>
      <p:sp>
        <p:nvSpPr>
          <p:cNvPr id="3" name="Content Placeholder 2">
            <a:extLst>
              <a:ext uri="{FF2B5EF4-FFF2-40B4-BE49-F238E27FC236}">
                <a16:creationId xmlns:a16="http://schemas.microsoft.com/office/drawing/2014/main" id="{E3E38CAE-CB7B-8A49-A3BC-0F7C1176168A}"/>
              </a:ext>
            </a:extLst>
          </p:cNvPr>
          <p:cNvSpPr>
            <a:spLocks noGrp="1"/>
          </p:cNvSpPr>
          <p:nvPr>
            <p:ph idx="1"/>
          </p:nvPr>
        </p:nvSpPr>
        <p:spPr>
          <a:xfrm>
            <a:off x="3741282" y="1841129"/>
            <a:ext cx="2332892" cy="3439886"/>
          </a:xfrm>
        </p:spPr>
        <p:txBody>
          <a:bodyPr/>
          <a:lstStyle/>
          <a:p>
            <a:pPr>
              <a:lnSpc>
                <a:spcPct val="100000"/>
              </a:lnSpc>
            </a:pPr>
            <a:r>
              <a:rPr lang="en-US" sz="1200" b="1" dirty="0">
                <a:solidFill>
                  <a:srgbClr val="919693"/>
                </a:solidFill>
                <a:latin typeface="Gill Sans MT" panose="020B0502020104020203" pitchFamily="34" charset="77"/>
              </a:rPr>
              <a:t>The U.S. Department of Education, </a:t>
            </a:r>
            <a:r>
              <a:rPr lang="en-US" sz="1200" dirty="0">
                <a:latin typeface="Gill Sans MT" panose="020B0502020104020203" pitchFamily="34" charset="77"/>
              </a:rPr>
              <a:t>states that </a:t>
            </a:r>
            <a:r>
              <a:rPr lang="en-US" sz="1200" i="0" dirty="0">
                <a:latin typeface="Gill Sans MT" panose="020B0502020104020203" pitchFamily="34" charset="77"/>
              </a:rPr>
              <a:t>“Full-Service Community Schools provide comprehensive academic, social, and health services for students, students’ family members, and community members that will result in improved educational outcomes for children. These services may include: high-quality early learning programs and service, remedial education, aligned with academic supports and other enrichment activities, providing students with a comprehensive academic program, family engagement, including parental involvement, parent leadership, family literacy, and parent education</a:t>
            </a:r>
          </a:p>
        </p:txBody>
      </p:sp>
      <p:sp>
        <p:nvSpPr>
          <p:cNvPr id="4" name="Content Placeholder 3">
            <a:extLst>
              <a:ext uri="{FF2B5EF4-FFF2-40B4-BE49-F238E27FC236}">
                <a16:creationId xmlns:a16="http://schemas.microsoft.com/office/drawing/2014/main" id="{DD6E987D-3125-584F-8009-DE8E485255F3}"/>
              </a:ext>
            </a:extLst>
          </p:cNvPr>
          <p:cNvSpPr>
            <a:spLocks noGrp="1"/>
          </p:cNvSpPr>
          <p:nvPr>
            <p:ph idx="10"/>
          </p:nvPr>
        </p:nvSpPr>
        <p:spPr>
          <a:xfrm>
            <a:off x="6278741" y="1841129"/>
            <a:ext cx="2332892" cy="3320143"/>
          </a:xfrm>
        </p:spPr>
        <p:txBody>
          <a:bodyPr/>
          <a:lstStyle/>
          <a:p>
            <a:pPr>
              <a:lnSpc>
                <a:spcPct val="100000"/>
              </a:lnSpc>
            </a:pPr>
            <a:r>
              <a:rPr lang="en-US" sz="1200" i="0" dirty="0">
                <a:latin typeface="Gill Sans MT" panose="020B0502020104020203" pitchFamily="34" charset="77"/>
              </a:rPr>
              <a:t>programs, mentoring and other youth development programs, community service and service learning opportunities, programs that provide assistance to students who have been chronically absent, truant, suspended, or expelled, job training and career counseling services, nutrition services and physical activities, primary health and dental care, activities that improve access to and use of social service programs and programs that promote family financial stability, mental health services, and adult education, including instruction of adults in English as a second language.”</a:t>
            </a:r>
          </a:p>
          <a:p>
            <a:pPr>
              <a:lnSpc>
                <a:spcPct val="100000"/>
              </a:lnSpc>
              <a:buNone/>
            </a:pPr>
            <a:r>
              <a:rPr lang="en-US" sz="1000" dirty="0">
                <a:latin typeface="Gill Sans MT" panose="020B0502020104020203" pitchFamily="34" charset="77"/>
              </a:rPr>
              <a:t>Source: US Department of Education</a:t>
            </a:r>
          </a:p>
          <a:p>
            <a:pPr>
              <a:lnSpc>
                <a:spcPct val="100000"/>
              </a:lnSpc>
            </a:pPr>
            <a:endParaRPr lang="en-US" sz="1200" dirty="0">
              <a:latin typeface="Gill Sans MT" panose="020B0502020104020203" pitchFamily="34" charset="77"/>
            </a:endParaRPr>
          </a:p>
        </p:txBody>
      </p:sp>
      <p:sp>
        <p:nvSpPr>
          <p:cNvPr id="8" name="TextBox 7">
            <a:extLst>
              <a:ext uri="{FF2B5EF4-FFF2-40B4-BE49-F238E27FC236}">
                <a16:creationId xmlns:a16="http://schemas.microsoft.com/office/drawing/2014/main" id="{CA3345FE-D9DF-8B4E-B5FA-B7A47E711DE9}"/>
              </a:ext>
            </a:extLst>
          </p:cNvPr>
          <p:cNvSpPr txBox="1"/>
          <p:nvPr/>
        </p:nvSpPr>
        <p:spPr>
          <a:xfrm>
            <a:off x="894841" y="1841129"/>
            <a:ext cx="2363854" cy="3447098"/>
          </a:xfrm>
          <a:prstGeom prst="rect">
            <a:avLst/>
          </a:prstGeom>
          <a:noFill/>
          <a:scene3d>
            <a:camera prst="orthographicFront"/>
            <a:lightRig rig="threePt" dir="t"/>
          </a:scene3d>
          <a:sp3d>
            <a:bevelT/>
          </a:sp3d>
        </p:spPr>
        <p:txBody>
          <a:bodyPr wrap="square" rtlCol="0">
            <a:spAutoFit/>
          </a:bodyPr>
          <a:lstStyle/>
          <a:p>
            <a:pPr>
              <a:spcAft>
                <a:spcPts val="600"/>
              </a:spcAft>
            </a:pPr>
            <a:r>
              <a:rPr lang="en-US" sz="1200" b="1" i="1" dirty="0">
                <a:solidFill>
                  <a:srgbClr val="919693"/>
                </a:solidFill>
                <a:latin typeface="Gill Sans MT" panose="020B0502020104020203" pitchFamily="34" charset="77"/>
              </a:rPr>
              <a:t>Recognizing that economic </a:t>
            </a:r>
            <a:r>
              <a:rPr lang="en-US" sz="1200" b="1" dirty="0">
                <a:solidFill>
                  <a:srgbClr val="919693"/>
                </a:solidFill>
                <a:latin typeface="Gill Sans MT" panose="020B0502020104020203" pitchFamily="34" charset="77"/>
              </a:rPr>
              <a:t>insecurity </a:t>
            </a:r>
            <a:r>
              <a:rPr lang="en-US" sz="1200" dirty="0">
                <a:latin typeface="Gill Sans MT" panose="020B0502020104020203" pitchFamily="34" charset="77"/>
              </a:rPr>
              <a:t>is a barrier that must be addressed in order to improve academic outcomes for all students and to provide a path to secure multi-agency collaboration supporting children and their families is a key goal of Community Schools.</a:t>
            </a:r>
          </a:p>
          <a:p>
            <a:pPr>
              <a:spcAft>
                <a:spcPts val="600"/>
              </a:spcAft>
            </a:pPr>
            <a:r>
              <a:rPr lang="en-US" sz="1200" dirty="0">
                <a:latin typeface="Gill Sans MT" panose="020B0502020104020203" pitchFamily="34" charset="77"/>
              </a:rPr>
              <a:t>While all public schools are located within a community, the majority are not “community schools.” </a:t>
            </a:r>
            <a:endParaRPr lang="en-US" sz="1200" dirty="0">
              <a:solidFill>
                <a:schemeClr val="accent6">
                  <a:lumMod val="75000"/>
                </a:schemeClr>
              </a:solidFill>
              <a:latin typeface="Gill Sans MT" panose="020B0502020104020203" pitchFamily="34" charset="77"/>
              <a:ea typeface="Corbel" charset="0"/>
              <a:cs typeface="Corbel" charset="0"/>
            </a:endParaRPr>
          </a:p>
          <a:p>
            <a:pPr>
              <a:spcAft>
                <a:spcPts val="600"/>
              </a:spcAft>
            </a:pPr>
            <a:r>
              <a:rPr lang="en-US" sz="1200" dirty="0">
                <a:latin typeface="Gill Sans MT" panose="020B0502020104020203" pitchFamily="34" charset="77"/>
              </a:rPr>
              <a:t>A Community School </a:t>
            </a:r>
            <a:r>
              <a:rPr lang="en-US" sz="1200" dirty="0">
                <a:latin typeface="Gill Sans MT" panose="020B0502020104020203" pitchFamily="34" charset="77"/>
                <a:cs typeface="Corbel"/>
              </a:rPr>
              <a:t>becomes </a:t>
            </a:r>
            <a:r>
              <a:rPr lang="en-US" sz="1200" dirty="0">
                <a:solidFill>
                  <a:srgbClr val="000000"/>
                </a:solidFill>
                <a:latin typeface="Gill Sans MT" panose="020B0502020104020203" pitchFamily="34" charset="77"/>
                <a:cs typeface="Corbel"/>
              </a:rPr>
              <a:t>the center of the community in which it resides.</a:t>
            </a:r>
          </a:p>
          <a:p>
            <a:pPr>
              <a:spcAft>
                <a:spcPts val="600"/>
              </a:spcAft>
            </a:pPr>
            <a:endParaRPr lang="en-US" sz="1100" dirty="0">
              <a:solidFill>
                <a:schemeClr val="accent6">
                  <a:lumMod val="75000"/>
                </a:schemeClr>
              </a:solidFill>
              <a:latin typeface="Gill Sans MT" panose="020B0502020104020203" pitchFamily="34" charset="77"/>
              <a:ea typeface="Corbel" charset="0"/>
              <a:cs typeface="Corbel" charset="0"/>
            </a:endParaRPr>
          </a:p>
        </p:txBody>
      </p:sp>
      <p:grpSp>
        <p:nvGrpSpPr>
          <p:cNvPr id="7" name="Group 6">
            <a:extLst>
              <a:ext uri="{FF2B5EF4-FFF2-40B4-BE49-F238E27FC236}">
                <a16:creationId xmlns:a16="http://schemas.microsoft.com/office/drawing/2014/main" id="{5A031364-A31D-D44A-8537-5051B2515E57}"/>
              </a:ext>
            </a:extLst>
          </p:cNvPr>
          <p:cNvGrpSpPr/>
          <p:nvPr/>
        </p:nvGrpSpPr>
        <p:grpSpPr>
          <a:xfrm>
            <a:off x="950745" y="1636029"/>
            <a:ext cx="7660888" cy="3525243"/>
            <a:chOff x="1025912" y="2340629"/>
            <a:chExt cx="7660888" cy="3525243"/>
          </a:xfrm>
        </p:grpSpPr>
        <p:cxnSp>
          <p:nvCxnSpPr>
            <p:cNvPr id="13" name="Straight Connector 12">
              <a:extLst>
                <a:ext uri="{FF2B5EF4-FFF2-40B4-BE49-F238E27FC236}">
                  <a16:creationId xmlns:a16="http://schemas.microsoft.com/office/drawing/2014/main" id="{731D010A-37D6-B044-B3B1-05F4D9DCEEBB}"/>
                </a:ext>
              </a:extLst>
            </p:cNvPr>
            <p:cNvCxnSpPr>
              <a:cxnSpLocks/>
            </p:cNvCxnSpPr>
            <p:nvPr/>
          </p:nvCxnSpPr>
          <p:spPr>
            <a:xfrm>
              <a:off x="1025912" y="2340629"/>
              <a:ext cx="7660888"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cxnSp>
          <p:nvCxnSpPr>
            <p:cNvPr id="15" name="Straight Connector 14">
              <a:extLst>
                <a:ext uri="{FF2B5EF4-FFF2-40B4-BE49-F238E27FC236}">
                  <a16:creationId xmlns:a16="http://schemas.microsoft.com/office/drawing/2014/main" id="{75229C35-8098-364D-870C-16AB5617FE27}"/>
                </a:ext>
              </a:extLst>
            </p:cNvPr>
            <p:cNvCxnSpPr>
              <a:cxnSpLocks/>
            </p:cNvCxnSpPr>
            <p:nvPr/>
          </p:nvCxnSpPr>
          <p:spPr>
            <a:xfrm flipH="1">
              <a:off x="6195521" y="2359102"/>
              <a:ext cx="3609" cy="350677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cxnSp>
          <p:nvCxnSpPr>
            <p:cNvPr id="16" name="Straight Connector 15">
              <a:extLst>
                <a:ext uri="{FF2B5EF4-FFF2-40B4-BE49-F238E27FC236}">
                  <a16:creationId xmlns:a16="http://schemas.microsoft.com/office/drawing/2014/main" id="{2114C99F-7EF6-7D48-BD81-05C1DB5A9B75}"/>
                </a:ext>
              </a:extLst>
            </p:cNvPr>
            <p:cNvCxnSpPr>
              <a:cxnSpLocks/>
            </p:cNvCxnSpPr>
            <p:nvPr/>
          </p:nvCxnSpPr>
          <p:spPr>
            <a:xfrm flipH="1">
              <a:off x="3605986" y="2359102"/>
              <a:ext cx="3609" cy="350677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grpSp>
    </p:spTree>
    <p:extLst>
      <p:ext uri="{BB962C8B-B14F-4D97-AF65-F5344CB8AC3E}">
        <p14:creationId xmlns:p14="http://schemas.microsoft.com/office/powerpoint/2010/main" val="931885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13193" y="741520"/>
            <a:ext cx="7619527" cy="782479"/>
          </a:xfrm>
        </p:spPr>
        <p:txBody>
          <a:bodyPr/>
          <a:lstStyle/>
          <a:p>
            <a:r>
              <a:rPr lang="en-US" sz="1200" b="1" dirty="0">
                <a:latin typeface="Gill Sans MT" panose="020B0502020104020203" pitchFamily="34" charset="77"/>
              </a:rPr>
              <a:t>Academic Program Legislative Recommendation. </a:t>
            </a:r>
            <a:r>
              <a:rPr lang="en-US" sz="1200" dirty="0">
                <a:solidFill>
                  <a:schemeClr val="tx1"/>
                </a:solidFill>
              </a:rPr>
              <a:t>Community schools provide a</a:t>
            </a:r>
            <a:r>
              <a:rPr lang="en-US" sz="1200" dirty="0">
                <a:solidFill>
                  <a:schemeClr val="tx1"/>
                </a:solidFill>
                <a:cs typeface="Corbel"/>
              </a:rPr>
              <a:t>cademic programs </a:t>
            </a:r>
            <a:r>
              <a:rPr lang="en-US" sz="1200" dirty="0">
                <a:solidFill>
                  <a:srgbClr val="000000"/>
                </a:solidFill>
                <a:cs typeface="Corbel"/>
              </a:rPr>
              <a:t>guaranteeing all students access to the Commonwealth’s broad curriculum frameworks leading to successful completion of </a:t>
            </a:r>
            <a:r>
              <a:rPr lang="en-US" sz="1200" dirty="0" err="1">
                <a:solidFill>
                  <a:srgbClr val="000000"/>
                </a:solidFill>
                <a:cs typeface="Corbel"/>
              </a:rPr>
              <a:t>MassCore</a:t>
            </a:r>
            <a:r>
              <a:rPr lang="en-US" sz="1200" dirty="0">
                <a:solidFill>
                  <a:srgbClr val="000000"/>
                </a:solidFill>
                <a:cs typeface="Corbel"/>
              </a:rPr>
              <a:t> by Grade 12. All frameworks must be updated by practitioners on a predictable timeframe that ensures the most up-to-date information is being provided to students. </a:t>
            </a:r>
            <a:br>
              <a:rPr lang="en-US" sz="1200" dirty="0">
                <a:solidFill>
                  <a:srgbClr val="000000"/>
                </a:solidFill>
                <a:cs typeface="Corbel"/>
              </a:rPr>
            </a:br>
            <a:endParaRPr lang="en-US" sz="1200" spc="0" dirty="0"/>
          </a:p>
        </p:txBody>
      </p:sp>
      <p:graphicFrame>
        <p:nvGraphicFramePr>
          <p:cNvPr id="7" name="Table 6">
            <a:extLst>
              <a:ext uri="{FF2B5EF4-FFF2-40B4-BE49-F238E27FC236}">
                <a16:creationId xmlns:a16="http://schemas.microsoft.com/office/drawing/2014/main" id="{10F72175-8F48-B840-9CF2-57F320749C2B}"/>
              </a:ext>
            </a:extLst>
          </p:cNvPr>
          <p:cNvGraphicFramePr>
            <a:graphicFrameLocks noGrp="1"/>
          </p:cNvGraphicFramePr>
          <p:nvPr>
            <p:extLst>
              <p:ext uri="{D42A27DB-BD31-4B8C-83A1-F6EECF244321}">
                <p14:modId xmlns:p14="http://schemas.microsoft.com/office/powerpoint/2010/main" val="93980263"/>
              </p:ext>
            </p:extLst>
          </p:nvPr>
        </p:nvGraphicFramePr>
        <p:xfrm>
          <a:off x="4343209" y="2929130"/>
          <a:ext cx="4310384" cy="2904406"/>
        </p:xfrm>
        <a:graphic>
          <a:graphicData uri="http://schemas.openxmlformats.org/drawingml/2006/table">
            <a:tbl>
              <a:tblPr firstRow="1" bandRow="1">
                <a:tableStyleId>{073A0DAA-6AF3-43AB-8588-CEC1D06C72B9}</a:tableStyleId>
              </a:tblPr>
              <a:tblGrid>
                <a:gridCol w="1458693">
                  <a:extLst>
                    <a:ext uri="{9D8B030D-6E8A-4147-A177-3AD203B41FA5}">
                      <a16:colId xmlns:a16="http://schemas.microsoft.com/office/drawing/2014/main" val="20000"/>
                    </a:ext>
                  </a:extLst>
                </a:gridCol>
                <a:gridCol w="641505">
                  <a:extLst>
                    <a:ext uri="{9D8B030D-6E8A-4147-A177-3AD203B41FA5}">
                      <a16:colId xmlns:a16="http://schemas.microsoft.com/office/drawing/2014/main" val="20001"/>
                    </a:ext>
                  </a:extLst>
                </a:gridCol>
                <a:gridCol w="571341">
                  <a:extLst>
                    <a:ext uri="{9D8B030D-6E8A-4147-A177-3AD203B41FA5}">
                      <a16:colId xmlns:a16="http://schemas.microsoft.com/office/drawing/2014/main" val="20002"/>
                    </a:ext>
                  </a:extLst>
                </a:gridCol>
                <a:gridCol w="566329">
                  <a:extLst>
                    <a:ext uri="{9D8B030D-6E8A-4147-A177-3AD203B41FA5}">
                      <a16:colId xmlns:a16="http://schemas.microsoft.com/office/drawing/2014/main" val="20003"/>
                    </a:ext>
                  </a:extLst>
                </a:gridCol>
                <a:gridCol w="561316">
                  <a:extLst>
                    <a:ext uri="{9D8B030D-6E8A-4147-A177-3AD203B41FA5}">
                      <a16:colId xmlns:a16="http://schemas.microsoft.com/office/drawing/2014/main" val="20004"/>
                    </a:ext>
                  </a:extLst>
                </a:gridCol>
                <a:gridCol w="511200">
                  <a:extLst>
                    <a:ext uri="{9D8B030D-6E8A-4147-A177-3AD203B41FA5}">
                      <a16:colId xmlns:a16="http://schemas.microsoft.com/office/drawing/2014/main" val="20005"/>
                    </a:ext>
                  </a:extLst>
                </a:gridCol>
              </a:tblGrid>
              <a:tr h="370783">
                <a:tc>
                  <a:txBody>
                    <a:bodyPr/>
                    <a:lstStyle/>
                    <a:p>
                      <a:r>
                        <a:rPr lang="en-US" sz="1000" dirty="0">
                          <a:latin typeface="Gill Sans MT" panose="020B0502020104020203" pitchFamily="34" charset="77"/>
                        </a:rPr>
                        <a:t>Current Frameworks Adoption &amp; Revisions</a:t>
                      </a:r>
                    </a:p>
                  </a:txBody>
                  <a:tcPr anchor="ctr"/>
                </a:tc>
                <a:tc>
                  <a:txBody>
                    <a:bodyPr/>
                    <a:lstStyle/>
                    <a:p>
                      <a:pPr algn="ctr"/>
                      <a:r>
                        <a:rPr lang="en-US" sz="1000" dirty="0">
                          <a:latin typeface="Gill Sans MT" panose="020B0502020104020203" pitchFamily="34" charset="77"/>
                        </a:rPr>
                        <a:t>Adopt</a:t>
                      </a:r>
                    </a:p>
                  </a:txBody>
                  <a:tcPr anchor="ctr"/>
                </a:tc>
                <a:tc>
                  <a:txBody>
                    <a:bodyPr/>
                    <a:lstStyle/>
                    <a:p>
                      <a:pPr algn="ctr"/>
                      <a:r>
                        <a:rPr lang="en-US" sz="1000" dirty="0">
                          <a:latin typeface="Gill Sans MT" panose="020B0502020104020203" pitchFamily="34" charset="77"/>
                        </a:rPr>
                        <a:t>#1</a:t>
                      </a:r>
                    </a:p>
                  </a:txBody>
                  <a:tcPr anchor="ctr"/>
                </a:tc>
                <a:tc>
                  <a:txBody>
                    <a:bodyPr/>
                    <a:lstStyle/>
                    <a:p>
                      <a:pPr algn="ctr"/>
                      <a:r>
                        <a:rPr lang="en-US" sz="1000" dirty="0">
                          <a:latin typeface="Gill Sans MT" panose="020B0502020104020203" pitchFamily="34" charset="77"/>
                        </a:rPr>
                        <a:t>#2</a:t>
                      </a:r>
                    </a:p>
                  </a:txBody>
                  <a:tcPr anchor="ctr"/>
                </a:tc>
                <a:tc>
                  <a:txBody>
                    <a:bodyPr/>
                    <a:lstStyle/>
                    <a:p>
                      <a:pPr algn="ctr"/>
                      <a:r>
                        <a:rPr lang="en-US" sz="1000" dirty="0">
                          <a:latin typeface="Gill Sans MT" panose="020B0502020104020203" pitchFamily="34" charset="77"/>
                        </a:rPr>
                        <a:t>#3</a:t>
                      </a:r>
                    </a:p>
                  </a:txBody>
                  <a:tcPr anchor="ctr"/>
                </a:tc>
                <a:tc>
                  <a:txBody>
                    <a:bodyPr/>
                    <a:lstStyle/>
                    <a:p>
                      <a:pPr algn="ctr"/>
                      <a:r>
                        <a:rPr lang="en-US" sz="1000" dirty="0">
                          <a:latin typeface="Gill Sans MT" panose="020B0502020104020203" pitchFamily="34" charset="77"/>
                        </a:rPr>
                        <a:t>#4</a:t>
                      </a:r>
                    </a:p>
                  </a:txBody>
                  <a:tcPr anchor="ctr"/>
                </a:tc>
                <a:extLst>
                  <a:ext uri="{0D108BD9-81ED-4DB2-BD59-A6C34878D82A}">
                    <a16:rowId xmlns:a16="http://schemas.microsoft.com/office/drawing/2014/main" val="10000"/>
                  </a:ext>
                </a:extLst>
              </a:tr>
              <a:tr h="245098">
                <a:tc>
                  <a:txBody>
                    <a:bodyPr/>
                    <a:lstStyle/>
                    <a:p>
                      <a:r>
                        <a:rPr lang="en-US" sz="1000" dirty="0">
                          <a:latin typeface="Gill Sans MT" panose="020B0502020104020203" pitchFamily="34" charset="77"/>
                        </a:rPr>
                        <a:t>English language arts</a:t>
                      </a:r>
                    </a:p>
                  </a:txBody>
                  <a:tcPr anchor="ctr">
                    <a:solidFill>
                      <a:schemeClr val="bg1">
                        <a:lumMod val="95000"/>
                      </a:schemeClr>
                    </a:solidFill>
                  </a:tcPr>
                </a:tc>
                <a:tc>
                  <a:txBody>
                    <a:bodyPr/>
                    <a:lstStyle/>
                    <a:p>
                      <a:pPr algn="ctr"/>
                      <a:r>
                        <a:rPr lang="en-US" sz="1000" dirty="0">
                          <a:latin typeface="Gill Sans MT" panose="020B0502020104020203" pitchFamily="34" charset="77"/>
                        </a:rPr>
                        <a:t>1997</a:t>
                      </a:r>
                    </a:p>
                  </a:txBody>
                  <a:tcPr anchor="ctr">
                    <a:solidFill>
                      <a:schemeClr val="bg1">
                        <a:lumMod val="95000"/>
                      </a:schemeClr>
                    </a:solidFill>
                  </a:tcPr>
                </a:tc>
                <a:tc>
                  <a:txBody>
                    <a:bodyPr/>
                    <a:lstStyle/>
                    <a:p>
                      <a:pPr algn="ctr"/>
                      <a:r>
                        <a:rPr lang="en-US" sz="1000" dirty="0">
                          <a:latin typeface="Gill Sans MT" panose="020B0502020104020203" pitchFamily="34" charset="77"/>
                        </a:rPr>
                        <a:t>2001</a:t>
                      </a:r>
                    </a:p>
                  </a:txBody>
                  <a:tcPr anchor="ctr">
                    <a:solidFill>
                      <a:schemeClr val="bg1">
                        <a:lumMod val="95000"/>
                      </a:schemeClr>
                    </a:solidFill>
                  </a:tcPr>
                </a:tc>
                <a:tc>
                  <a:txBody>
                    <a:bodyPr/>
                    <a:lstStyle/>
                    <a:p>
                      <a:pPr algn="ctr"/>
                      <a:r>
                        <a:rPr lang="en-US" sz="1000" dirty="0">
                          <a:latin typeface="Gill Sans MT" panose="020B0502020104020203" pitchFamily="34" charset="77"/>
                        </a:rPr>
                        <a:t>2004</a:t>
                      </a:r>
                    </a:p>
                  </a:txBody>
                  <a:tcPr anchor="ctr">
                    <a:solidFill>
                      <a:schemeClr val="bg1">
                        <a:lumMod val="95000"/>
                      </a:schemeClr>
                    </a:solidFill>
                  </a:tcPr>
                </a:tc>
                <a:tc>
                  <a:txBody>
                    <a:bodyPr/>
                    <a:lstStyle/>
                    <a:p>
                      <a:pPr algn="ctr"/>
                      <a:r>
                        <a:rPr lang="en-US" sz="1000" dirty="0">
                          <a:latin typeface="Gill Sans MT" panose="020B0502020104020203" pitchFamily="34" charset="77"/>
                        </a:rPr>
                        <a:t>2011</a:t>
                      </a:r>
                    </a:p>
                  </a:txBody>
                  <a:tcPr anchor="ctr">
                    <a:solidFill>
                      <a:schemeClr val="bg1">
                        <a:lumMod val="95000"/>
                      </a:schemeClr>
                    </a:solidFill>
                  </a:tcPr>
                </a:tc>
                <a:tc>
                  <a:txBody>
                    <a:bodyPr/>
                    <a:lstStyle/>
                    <a:p>
                      <a:pPr algn="ctr"/>
                      <a:r>
                        <a:rPr lang="en-US" sz="1000" dirty="0">
                          <a:latin typeface="Gill Sans MT" panose="020B0502020104020203" pitchFamily="34" charset="77"/>
                        </a:rPr>
                        <a:t>2017</a:t>
                      </a:r>
                    </a:p>
                  </a:txBody>
                  <a:tcPr anchor="ctr">
                    <a:solidFill>
                      <a:schemeClr val="bg1">
                        <a:lumMod val="95000"/>
                      </a:schemeClr>
                    </a:solidFill>
                  </a:tcPr>
                </a:tc>
                <a:extLst>
                  <a:ext uri="{0D108BD9-81ED-4DB2-BD59-A6C34878D82A}">
                    <a16:rowId xmlns:a16="http://schemas.microsoft.com/office/drawing/2014/main" val="10001"/>
                  </a:ext>
                </a:extLst>
              </a:tr>
              <a:tr h="245098">
                <a:tc>
                  <a:txBody>
                    <a:bodyPr/>
                    <a:lstStyle/>
                    <a:p>
                      <a:r>
                        <a:rPr lang="en-US" sz="1000" dirty="0">
                          <a:latin typeface="Gill Sans MT" panose="020B0502020104020203" pitchFamily="34" charset="77"/>
                        </a:rPr>
                        <a:t>Mathematics</a:t>
                      </a:r>
                    </a:p>
                  </a:txBody>
                  <a:tcPr anchor="ctr">
                    <a:solidFill>
                      <a:schemeClr val="bg1">
                        <a:lumMod val="85000"/>
                      </a:schemeClr>
                    </a:solidFill>
                  </a:tcPr>
                </a:tc>
                <a:tc>
                  <a:txBody>
                    <a:bodyPr/>
                    <a:lstStyle/>
                    <a:p>
                      <a:pPr algn="ctr"/>
                      <a:r>
                        <a:rPr lang="en-US" sz="1000" dirty="0">
                          <a:latin typeface="Gill Sans MT" panose="020B0502020104020203" pitchFamily="34" charset="77"/>
                        </a:rPr>
                        <a:t>1996</a:t>
                      </a:r>
                    </a:p>
                  </a:txBody>
                  <a:tcPr anchor="ctr">
                    <a:solidFill>
                      <a:schemeClr val="bg1">
                        <a:lumMod val="85000"/>
                      </a:schemeClr>
                    </a:solidFill>
                  </a:tcPr>
                </a:tc>
                <a:tc>
                  <a:txBody>
                    <a:bodyPr/>
                    <a:lstStyle/>
                    <a:p>
                      <a:pPr algn="ctr"/>
                      <a:r>
                        <a:rPr lang="en-US" sz="1000" dirty="0">
                          <a:latin typeface="Gill Sans MT" panose="020B0502020104020203" pitchFamily="34" charset="77"/>
                        </a:rPr>
                        <a:t>2000</a:t>
                      </a:r>
                    </a:p>
                  </a:txBody>
                  <a:tcPr anchor="ctr">
                    <a:solidFill>
                      <a:schemeClr val="bg1">
                        <a:lumMod val="85000"/>
                      </a:schemeClr>
                    </a:solidFill>
                  </a:tcPr>
                </a:tc>
                <a:tc>
                  <a:txBody>
                    <a:bodyPr/>
                    <a:lstStyle/>
                    <a:p>
                      <a:pPr algn="ctr"/>
                      <a:r>
                        <a:rPr lang="en-US" sz="1000" dirty="0">
                          <a:latin typeface="Gill Sans MT" panose="020B0502020104020203" pitchFamily="34" charset="77"/>
                        </a:rPr>
                        <a:t>2004</a:t>
                      </a:r>
                    </a:p>
                  </a:txBody>
                  <a:tcPr anchor="ctr">
                    <a:solidFill>
                      <a:schemeClr val="bg1">
                        <a:lumMod val="85000"/>
                      </a:schemeClr>
                    </a:solidFill>
                  </a:tcPr>
                </a:tc>
                <a:tc>
                  <a:txBody>
                    <a:bodyPr/>
                    <a:lstStyle/>
                    <a:p>
                      <a:pPr algn="ctr"/>
                      <a:r>
                        <a:rPr lang="en-US" sz="1000" dirty="0">
                          <a:latin typeface="Gill Sans MT" panose="020B0502020104020203" pitchFamily="34" charset="77"/>
                        </a:rPr>
                        <a:t>2011</a:t>
                      </a:r>
                    </a:p>
                  </a:txBody>
                  <a:tcPr anchor="ctr">
                    <a:solidFill>
                      <a:schemeClr val="bg1">
                        <a:lumMod val="85000"/>
                      </a:schemeClr>
                    </a:solidFill>
                  </a:tcPr>
                </a:tc>
                <a:tc>
                  <a:txBody>
                    <a:bodyPr/>
                    <a:lstStyle/>
                    <a:p>
                      <a:pPr algn="ctr"/>
                      <a:r>
                        <a:rPr lang="en-US" sz="1000" dirty="0">
                          <a:latin typeface="Gill Sans MT" panose="020B0502020104020203" pitchFamily="34" charset="77"/>
                        </a:rPr>
                        <a:t>2017</a:t>
                      </a:r>
                    </a:p>
                  </a:txBody>
                  <a:tcPr anchor="ctr">
                    <a:solidFill>
                      <a:schemeClr val="bg1">
                        <a:lumMod val="85000"/>
                      </a:schemeClr>
                    </a:solidFill>
                  </a:tcPr>
                </a:tc>
                <a:extLst>
                  <a:ext uri="{0D108BD9-81ED-4DB2-BD59-A6C34878D82A}">
                    <a16:rowId xmlns:a16="http://schemas.microsoft.com/office/drawing/2014/main" val="10002"/>
                  </a:ext>
                </a:extLst>
              </a:tr>
              <a:tr h="370783">
                <a:tc>
                  <a:txBody>
                    <a:bodyPr/>
                    <a:lstStyle/>
                    <a:p>
                      <a:r>
                        <a:rPr lang="en-US" sz="1000" dirty="0">
                          <a:latin typeface="Gill Sans MT" panose="020B0502020104020203" pitchFamily="34" charset="77"/>
                        </a:rPr>
                        <a:t>Science, Technology &amp; Engineering</a:t>
                      </a:r>
                    </a:p>
                  </a:txBody>
                  <a:tcPr anchor="ctr">
                    <a:solidFill>
                      <a:schemeClr val="bg1">
                        <a:lumMod val="95000"/>
                      </a:schemeClr>
                    </a:solidFill>
                  </a:tcPr>
                </a:tc>
                <a:tc>
                  <a:txBody>
                    <a:bodyPr/>
                    <a:lstStyle/>
                    <a:p>
                      <a:pPr algn="ctr"/>
                      <a:r>
                        <a:rPr lang="en-US" sz="1000" dirty="0">
                          <a:latin typeface="Gill Sans MT" panose="020B0502020104020203" pitchFamily="34" charset="77"/>
                        </a:rPr>
                        <a:t>1996</a:t>
                      </a:r>
                    </a:p>
                  </a:txBody>
                  <a:tcPr anchor="ctr">
                    <a:solidFill>
                      <a:schemeClr val="bg1">
                        <a:lumMod val="95000"/>
                      </a:schemeClr>
                    </a:solidFill>
                  </a:tcPr>
                </a:tc>
                <a:tc>
                  <a:txBody>
                    <a:bodyPr/>
                    <a:lstStyle/>
                    <a:p>
                      <a:pPr algn="ctr"/>
                      <a:r>
                        <a:rPr lang="en-US" sz="1000" dirty="0">
                          <a:latin typeface="Gill Sans MT" panose="020B0502020104020203" pitchFamily="34" charset="77"/>
                        </a:rPr>
                        <a:t>2001</a:t>
                      </a:r>
                    </a:p>
                  </a:txBody>
                  <a:tcPr anchor="ctr">
                    <a:solidFill>
                      <a:schemeClr val="bg1">
                        <a:lumMod val="95000"/>
                      </a:schemeClr>
                    </a:solidFill>
                  </a:tcPr>
                </a:tc>
                <a:tc>
                  <a:txBody>
                    <a:bodyPr/>
                    <a:lstStyle/>
                    <a:p>
                      <a:pPr algn="ctr"/>
                      <a:r>
                        <a:rPr lang="en-US" sz="1000" dirty="0">
                          <a:latin typeface="Gill Sans MT" panose="020B0502020104020203" pitchFamily="34" charset="77"/>
                        </a:rPr>
                        <a:t>2006</a:t>
                      </a:r>
                    </a:p>
                  </a:txBody>
                  <a:tcPr anchor="ctr">
                    <a:solidFill>
                      <a:schemeClr val="bg1">
                        <a:lumMod val="95000"/>
                      </a:schemeClr>
                    </a:solidFill>
                  </a:tcPr>
                </a:tc>
                <a:tc>
                  <a:txBody>
                    <a:bodyPr/>
                    <a:lstStyle/>
                    <a:p>
                      <a:pPr algn="ctr"/>
                      <a:r>
                        <a:rPr lang="en-US" sz="1000" dirty="0">
                          <a:latin typeface="Gill Sans MT" panose="020B0502020104020203" pitchFamily="34" charset="77"/>
                        </a:rPr>
                        <a:t>2016</a:t>
                      </a: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extLst>
                  <a:ext uri="{0D108BD9-81ED-4DB2-BD59-A6C34878D82A}">
                    <a16:rowId xmlns:a16="http://schemas.microsoft.com/office/drawing/2014/main" val="10003"/>
                  </a:ext>
                </a:extLst>
              </a:tr>
              <a:tr h="245098">
                <a:tc>
                  <a:txBody>
                    <a:bodyPr/>
                    <a:lstStyle/>
                    <a:p>
                      <a:r>
                        <a:rPr lang="en-US" sz="1000" dirty="0">
                          <a:latin typeface="Gill Sans MT" panose="020B0502020104020203" pitchFamily="34" charset="77"/>
                        </a:rPr>
                        <a:t>History</a:t>
                      </a:r>
                      <a:r>
                        <a:rPr lang="en-US" sz="1000" baseline="0" dirty="0">
                          <a:latin typeface="Gill Sans MT" panose="020B0502020104020203" pitchFamily="34" charset="77"/>
                        </a:rPr>
                        <a:t> &amp; Social Science</a:t>
                      </a: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r>
                        <a:rPr lang="en-US" sz="1000" dirty="0">
                          <a:latin typeface="Gill Sans MT" panose="020B0502020104020203" pitchFamily="34" charset="77"/>
                        </a:rPr>
                        <a:t>1997</a:t>
                      </a:r>
                    </a:p>
                  </a:txBody>
                  <a:tcPr anchor="ctr">
                    <a:solidFill>
                      <a:schemeClr val="bg1">
                        <a:lumMod val="85000"/>
                      </a:schemeClr>
                    </a:solidFill>
                  </a:tcPr>
                </a:tc>
                <a:tc>
                  <a:txBody>
                    <a:bodyPr/>
                    <a:lstStyle/>
                    <a:p>
                      <a:pPr algn="ctr"/>
                      <a:r>
                        <a:rPr lang="en-US" sz="1000" dirty="0">
                          <a:latin typeface="Gill Sans MT" panose="020B0502020104020203" pitchFamily="34" charset="77"/>
                        </a:rPr>
                        <a:t>2003</a:t>
                      </a:r>
                    </a:p>
                  </a:txBody>
                  <a:tcPr anchor="ctr">
                    <a:solidFill>
                      <a:schemeClr val="bg1">
                        <a:lumMod val="85000"/>
                      </a:schemeClr>
                    </a:solidFill>
                  </a:tcPr>
                </a:tc>
                <a:tc>
                  <a:txBody>
                    <a:bodyPr/>
                    <a:lstStyle/>
                    <a:p>
                      <a:pPr algn="ctr"/>
                      <a:r>
                        <a:rPr lang="en-US" sz="1000" dirty="0">
                          <a:latin typeface="Gill Sans MT" panose="020B0502020104020203" pitchFamily="34" charset="77"/>
                        </a:rPr>
                        <a:t>2018</a:t>
                      </a: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extLst>
                  <a:ext uri="{0D108BD9-81ED-4DB2-BD59-A6C34878D82A}">
                    <a16:rowId xmlns:a16="http://schemas.microsoft.com/office/drawing/2014/main" val="10004"/>
                  </a:ext>
                </a:extLst>
              </a:tr>
              <a:tr h="245098">
                <a:tc>
                  <a:txBody>
                    <a:bodyPr/>
                    <a:lstStyle/>
                    <a:p>
                      <a:r>
                        <a:rPr lang="en-US" sz="1000" dirty="0">
                          <a:latin typeface="Gill Sans MT" panose="020B0502020104020203" pitchFamily="34" charset="77"/>
                        </a:rPr>
                        <a:t>Foreign</a:t>
                      </a:r>
                      <a:r>
                        <a:rPr lang="en-US" sz="1000" baseline="0" dirty="0">
                          <a:latin typeface="Gill Sans MT" panose="020B0502020104020203" pitchFamily="34" charset="77"/>
                        </a:rPr>
                        <a:t> Languages</a:t>
                      </a: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r>
                        <a:rPr lang="en-US" sz="1000" dirty="0">
                          <a:latin typeface="Gill Sans MT" panose="020B0502020104020203" pitchFamily="34" charset="77"/>
                        </a:rPr>
                        <a:t>1996</a:t>
                      </a:r>
                    </a:p>
                  </a:txBody>
                  <a:tcPr anchor="ctr">
                    <a:solidFill>
                      <a:schemeClr val="bg1">
                        <a:lumMod val="95000"/>
                      </a:schemeClr>
                    </a:solidFill>
                  </a:tcPr>
                </a:tc>
                <a:tc>
                  <a:txBody>
                    <a:bodyPr/>
                    <a:lstStyle/>
                    <a:p>
                      <a:pPr algn="ctr"/>
                      <a:r>
                        <a:rPr lang="en-US" sz="1000" dirty="0">
                          <a:latin typeface="Gill Sans MT" panose="020B0502020104020203" pitchFamily="34" charset="77"/>
                        </a:rPr>
                        <a:t>1999</a:t>
                      </a: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extLst>
                  <a:ext uri="{0D108BD9-81ED-4DB2-BD59-A6C34878D82A}">
                    <a16:rowId xmlns:a16="http://schemas.microsoft.com/office/drawing/2014/main" val="10005"/>
                  </a:ext>
                </a:extLst>
              </a:tr>
              <a:tr h="245098">
                <a:tc>
                  <a:txBody>
                    <a:bodyPr/>
                    <a:lstStyle/>
                    <a:p>
                      <a:r>
                        <a:rPr lang="en-US" sz="1000" dirty="0">
                          <a:latin typeface="Gill Sans MT" panose="020B0502020104020203" pitchFamily="34" charset="77"/>
                        </a:rPr>
                        <a:t>The Arts</a:t>
                      </a:r>
                    </a:p>
                  </a:txBody>
                  <a:tcPr anchor="ctr">
                    <a:solidFill>
                      <a:schemeClr val="bg1">
                        <a:lumMod val="85000"/>
                      </a:schemeClr>
                    </a:solidFill>
                  </a:tcPr>
                </a:tc>
                <a:tc>
                  <a:txBody>
                    <a:bodyPr/>
                    <a:lstStyle/>
                    <a:p>
                      <a:pPr algn="ctr"/>
                      <a:r>
                        <a:rPr lang="en-US" sz="1000" dirty="0">
                          <a:latin typeface="Gill Sans MT" panose="020B0502020104020203" pitchFamily="34" charset="77"/>
                        </a:rPr>
                        <a:t>1996</a:t>
                      </a:r>
                    </a:p>
                  </a:txBody>
                  <a:tcPr anchor="ctr">
                    <a:solidFill>
                      <a:schemeClr val="bg1">
                        <a:lumMod val="85000"/>
                      </a:schemeClr>
                    </a:solidFill>
                  </a:tcPr>
                </a:tc>
                <a:tc>
                  <a:txBody>
                    <a:bodyPr/>
                    <a:lstStyle/>
                    <a:p>
                      <a:pPr algn="ctr"/>
                      <a:r>
                        <a:rPr lang="en-US" sz="1000" dirty="0">
                          <a:latin typeface="Gill Sans MT" panose="020B0502020104020203" pitchFamily="34" charset="77"/>
                        </a:rPr>
                        <a:t>1999</a:t>
                      </a: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extLst>
                  <a:ext uri="{0D108BD9-81ED-4DB2-BD59-A6C34878D82A}">
                    <a16:rowId xmlns:a16="http://schemas.microsoft.com/office/drawing/2014/main" val="10006"/>
                  </a:ext>
                </a:extLst>
              </a:tr>
              <a:tr h="245098">
                <a:tc>
                  <a:txBody>
                    <a:bodyPr/>
                    <a:lstStyle/>
                    <a:p>
                      <a:r>
                        <a:rPr lang="en-US" sz="1000" dirty="0">
                          <a:latin typeface="Gill Sans MT" panose="020B0502020104020203" pitchFamily="34" charset="77"/>
                        </a:rPr>
                        <a:t>Comprehensive Health</a:t>
                      </a:r>
                    </a:p>
                  </a:txBody>
                  <a:tcPr anchor="ctr">
                    <a:solidFill>
                      <a:schemeClr val="bg1">
                        <a:lumMod val="95000"/>
                      </a:schemeClr>
                    </a:solidFill>
                  </a:tcPr>
                </a:tc>
                <a:tc>
                  <a:txBody>
                    <a:bodyPr/>
                    <a:lstStyle/>
                    <a:p>
                      <a:pPr algn="ctr"/>
                      <a:r>
                        <a:rPr lang="en-US" sz="1000" dirty="0">
                          <a:latin typeface="Gill Sans MT" panose="020B0502020104020203" pitchFamily="34" charset="77"/>
                        </a:rPr>
                        <a:t>1996</a:t>
                      </a:r>
                    </a:p>
                  </a:txBody>
                  <a:tcPr anchor="ctr">
                    <a:solidFill>
                      <a:schemeClr val="bg1">
                        <a:lumMod val="95000"/>
                      </a:schemeClr>
                    </a:solidFill>
                  </a:tcPr>
                </a:tc>
                <a:tc>
                  <a:txBody>
                    <a:bodyPr/>
                    <a:lstStyle/>
                    <a:p>
                      <a:pPr algn="ctr"/>
                      <a:r>
                        <a:rPr lang="en-US" sz="1000" dirty="0">
                          <a:latin typeface="Gill Sans MT" panose="020B0502020104020203" pitchFamily="34" charset="77"/>
                        </a:rPr>
                        <a:t>1999</a:t>
                      </a: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extLst>
                  <a:ext uri="{0D108BD9-81ED-4DB2-BD59-A6C34878D82A}">
                    <a16:rowId xmlns:a16="http://schemas.microsoft.com/office/drawing/2014/main" val="10007"/>
                  </a:ext>
                </a:extLst>
              </a:tr>
              <a:tr h="370783">
                <a:tc>
                  <a:txBody>
                    <a:bodyPr/>
                    <a:lstStyle/>
                    <a:p>
                      <a:r>
                        <a:rPr lang="en-US" sz="1000" dirty="0">
                          <a:latin typeface="Gill Sans MT" panose="020B0502020104020203" pitchFamily="34" charset="77"/>
                        </a:rPr>
                        <a:t>Digital Literacy &amp; Computer Science</a:t>
                      </a:r>
                    </a:p>
                  </a:txBody>
                  <a:tcPr anchor="ctr">
                    <a:solidFill>
                      <a:schemeClr val="bg1">
                        <a:lumMod val="85000"/>
                      </a:schemeClr>
                    </a:solidFill>
                  </a:tcPr>
                </a:tc>
                <a:tc>
                  <a:txBody>
                    <a:bodyPr/>
                    <a:lstStyle/>
                    <a:p>
                      <a:pPr algn="ctr"/>
                      <a:r>
                        <a:rPr lang="en-US" sz="1000" dirty="0">
                          <a:latin typeface="Gill Sans MT" panose="020B0502020104020203" pitchFamily="34" charset="77"/>
                        </a:rPr>
                        <a:t>2016</a:t>
                      </a: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tc>
                  <a:txBody>
                    <a:bodyPr/>
                    <a:lstStyle/>
                    <a:p>
                      <a:pPr algn="ctr"/>
                      <a:endParaRPr lang="en-US" sz="1000" dirty="0">
                        <a:latin typeface="Gill Sans MT" panose="020B0502020104020203" pitchFamily="34" charset="77"/>
                      </a:endParaRPr>
                    </a:p>
                  </a:txBody>
                  <a:tcPr anchor="ctr">
                    <a:solidFill>
                      <a:schemeClr val="bg1">
                        <a:lumMod val="85000"/>
                      </a:schemeClr>
                    </a:solidFill>
                  </a:tcPr>
                </a:tc>
                <a:extLst>
                  <a:ext uri="{0D108BD9-81ED-4DB2-BD59-A6C34878D82A}">
                    <a16:rowId xmlns:a16="http://schemas.microsoft.com/office/drawing/2014/main" val="914603927"/>
                  </a:ext>
                </a:extLst>
              </a:tr>
              <a:tr h="245098">
                <a:tc>
                  <a:txBody>
                    <a:bodyPr/>
                    <a:lstStyle/>
                    <a:p>
                      <a:r>
                        <a:rPr lang="en-US" sz="1000" dirty="0">
                          <a:latin typeface="Gill Sans MT" panose="020B0502020104020203" pitchFamily="34" charset="77"/>
                        </a:rPr>
                        <a:t>Vocational Technical</a:t>
                      </a:r>
                    </a:p>
                  </a:txBody>
                  <a:tcPr anchor="ctr">
                    <a:solidFill>
                      <a:schemeClr val="bg1">
                        <a:lumMod val="95000"/>
                      </a:schemeClr>
                    </a:solidFill>
                  </a:tcPr>
                </a:tc>
                <a:tc>
                  <a:txBody>
                    <a:bodyPr/>
                    <a:lstStyle/>
                    <a:p>
                      <a:pPr algn="ctr"/>
                      <a:r>
                        <a:rPr lang="en-US" sz="1000" dirty="0">
                          <a:latin typeface="Gill Sans MT" panose="020B0502020104020203" pitchFamily="34" charset="77"/>
                        </a:rPr>
                        <a:t>2014</a:t>
                      </a: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tc>
                  <a:txBody>
                    <a:bodyPr/>
                    <a:lstStyle/>
                    <a:p>
                      <a:pPr algn="ctr"/>
                      <a:endParaRPr lang="en-US" sz="1000" dirty="0">
                        <a:latin typeface="Gill Sans MT" panose="020B0502020104020203" pitchFamily="34" charset="77"/>
                      </a:endParaRPr>
                    </a:p>
                  </a:txBody>
                  <a:tcPr anchor="ctr">
                    <a:solidFill>
                      <a:schemeClr val="bg1">
                        <a:lumMod val="95000"/>
                      </a:schemeClr>
                    </a:solidFill>
                  </a:tcPr>
                </a:tc>
                <a:extLst>
                  <a:ext uri="{0D108BD9-81ED-4DB2-BD59-A6C34878D82A}">
                    <a16:rowId xmlns:a16="http://schemas.microsoft.com/office/drawing/2014/main" val="41630233"/>
                  </a:ext>
                </a:extLst>
              </a:tr>
            </a:tbl>
          </a:graphicData>
        </a:graphic>
      </p:graphicFrame>
      <p:sp>
        <p:nvSpPr>
          <p:cNvPr id="3" name="Content Placeholder 2">
            <a:extLst>
              <a:ext uri="{FF2B5EF4-FFF2-40B4-BE49-F238E27FC236}">
                <a16:creationId xmlns:a16="http://schemas.microsoft.com/office/drawing/2014/main" id="{7ACC3BF7-5EC5-4F4F-B058-D48E3856F1CC}"/>
              </a:ext>
            </a:extLst>
          </p:cNvPr>
          <p:cNvSpPr>
            <a:spLocks noGrp="1"/>
          </p:cNvSpPr>
          <p:nvPr>
            <p:ph idx="11"/>
          </p:nvPr>
        </p:nvSpPr>
        <p:spPr>
          <a:xfrm>
            <a:off x="948075" y="2929130"/>
            <a:ext cx="3217332" cy="2828037"/>
          </a:xfrm>
        </p:spPr>
        <p:txBody>
          <a:bodyPr/>
          <a:lstStyle/>
          <a:p>
            <a:pPr>
              <a:lnSpc>
                <a:spcPct val="100000"/>
              </a:lnSpc>
              <a:spcBef>
                <a:spcPts val="0"/>
              </a:spcBef>
              <a:spcAft>
                <a:spcPts val="600"/>
              </a:spcAft>
            </a:pPr>
            <a:r>
              <a:rPr lang="en-US" i="0" dirty="0">
                <a:cs typeface="Corbel"/>
              </a:rPr>
              <a:t>With the adoption of the Elementary and Secondary Education Act as the ‘No Child Left Behind Act’ in 2000, the requirement that all students be tested in reading and mathematics in elementary, middle, and high school has driven the revisions of these curriculum frameworks.</a:t>
            </a:r>
          </a:p>
          <a:p>
            <a:pPr>
              <a:lnSpc>
                <a:spcPct val="100000"/>
              </a:lnSpc>
              <a:spcBef>
                <a:spcPts val="0"/>
              </a:spcBef>
              <a:spcAft>
                <a:spcPts val="600"/>
              </a:spcAft>
            </a:pPr>
            <a:r>
              <a:rPr lang="en-US" i="0" dirty="0">
                <a:ea typeface="Corbel" charset="0"/>
                <a:cs typeface="Corbel"/>
              </a:rPr>
              <a:t>As indicated below, History &amp; Social Science was revised in 2018, 15 years after the last change. Science, Technology &amp; Engineering, fields that have shown enormous changes, went 10 years from 2006 before being revised. In 2016 While Foreign Languages, The Arts, and Comprehensive Health have not been revised in 20 years.</a:t>
            </a:r>
          </a:p>
          <a:p>
            <a:pPr>
              <a:lnSpc>
                <a:spcPct val="100000"/>
              </a:lnSpc>
              <a:spcBef>
                <a:spcPts val="0"/>
              </a:spcBef>
              <a:buNone/>
            </a:pPr>
            <a:endParaRPr lang="en-US" dirty="0"/>
          </a:p>
        </p:txBody>
      </p:sp>
      <p:sp>
        <p:nvSpPr>
          <p:cNvPr id="2" name="TextBox 1">
            <a:extLst>
              <a:ext uri="{FF2B5EF4-FFF2-40B4-BE49-F238E27FC236}">
                <a16:creationId xmlns:a16="http://schemas.microsoft.com/office/drawing/2014/main" id="{02B6EADF-EC08-974C-87EE-E88A33292CA5}"/>
              </a:ext>
            </a:extLst>
          </p:cNvPr>
          <p:cNvSpPr txBox="1"/>
          <p:nvPr/>
        </p:nvSpPr>
        <p:spPr>
          <a:xfrm>
            <a:off x="813193" y="1718733"/>
            <a:ext cx="7442119" cy="1015663"/>
          </a:xfrm>
          <a:prstGeom prst="rect">
            <a:avLst/>
          </a:prstGeom>
          <a:noFill/>
        </p:spPr>
        <p:txBody>
          <a:bodyPr wrap="square" rtlCol="0">
            <a:spAutoFit/>
          </a:bodyPr>
          <a:lstStyle/>
          <a:p>
            <a:r>
              <a:rPr lang="en-US" sz="1200" dirty="0">
                <a:latin typeface="Gill Sans MT" panose="020B0502020104020203" pitchFamily="34" charset="77"/>
                <a:ea typeface="Corbel" charset="0"/>
                <a:cs typeface="Corbel"/>
              </a:rPr>
              <a:t>The </a:t>
            </a:r>
            <a:r>
              <a:rPr lang="en-US" sz="1200" b="1" dirty="0">
                <a:latin typeface="Gill Sans MT" panose="020B0502020104020203" pitchFamily="34" charset="77"/>
                <a:ea typeface="Corbel" charset="0"/>
                <a:cs typeface="Corbel"/>
              </a:rPr>
              <a:t>Comprehensive Health </a:t>
            </a:r>
            <a:r>
              <a:rPr lang="en-US" sz="1200" dirty="0">
                <a:latin typeface="Gill Sans MT" panose="020B0502020104020203" pitchFamily="34" charset="77"/>
                <a:ea typeface="Corbel" charset="0"/>
                <a:cs typeface="Corbel"/>
              </a:rPr>
              <a:t>framework has not been revised in 20 years.  Significant research findings and recommendations addressing how to address students’ social and emotional well-being, to inform them about nicotine, vaping, opioid, drug, and alcohol addiction, to impact their diet and exercise to curtail obesity problems, to understand health sleep habits, to confront bullying behaviors, and to learn elements of dispute resolution. </a:t>
            </a:r>
          </a:p>
          <a:p>
            <a:endParaRPr lang="en-US" sz="1200" dirty="0">
              <a:latin typeface="Gill Sans MT" panose="020B0502020104020203" pitchFamily="34" charset="77"/>
            </a:endParaRPr>
          </a:p>
        </p:txBody>
      </p:sp>
      <p:cxnSp>
        <p:nvCxnSpPr>
          <p:cNvPr id="6" name="Straight Connector 5">
            <a:extLst>
              <a:ext uri="{FF2B5EF4-FFF2-40B4-BE49-F238E27FC236}">
                <a16:creationId xmlns:a16="http://schemas.microsoft.com/office/drawing/2014/main" id="{61986194-F333-764E-A8C1-701FFD6C5836}"/>
              </a:ext>
            </a:extLst>
          </p:cNvPr>
          <p:cNvCxnSpPr>
            <a:cxnSpLocks/>
          </p:cNvCxnSpPr>
          <p:nvPr/>
        </p:nvCxnSpPr>
        <p:spPr>
          <a:xfrm>
            <a:off x="948075" y="1617133"/>
            <a:ext cx="7307237"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cxnSp>
        <p:nvCxnSpPr>
          <p:cNvPr id="8" name="Straight Connector 7">
            <a:extLst>
              <a:ext uri="{FF2B5EF4-FFF2-40B4-BE49-F238E27FC236}">
                <a16:creationId xmlns:a16="http://schemas.microsoft.com/office/drawing/2014/main" id="{932DA722-D8E7-714B-9363-36FE5131363F}"/>
              </a:ext>
            </a:extLst>
          </p:cNvPr>
          <p:cNvCxnSpPr>
            <a:cxnSpLocks/>
          </p:cNvCxnSpPr>
          <p:nvPr/>
        </p:nvCxnSpPr>
        <p:spPr>
          <a:xfrm>
            <a:off x="948075" y="2667000"/>
            <a:ext cx="7307237"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6578451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6221" y="3362663"/>
            <a:ext cx="3351325" cy="2614804"/>
          </a:xfrm>
        </p:spPr>
        <p:txBody>
          <a:bodyPr/>
          <a:lstStyle/>
          <a:p>
            <a:pPr marL="57150" lvl="1">
              <a:buNone/>
            </a:pPr>
            <a:r>
              <a:rPr lang="en-US" i="0" dirty="0">
                <a:solidFill>
                  <a:srgbClr val="000000"/>
                </a:solidFill>
                <a:cs typeface="Corbel"/>
              </a:rPr>
              <a:t>Academic programs should be guided by the following tenets:</a:t>
            </a:r>
          </a:p>
          <a:p>
            <a:pPr marL="404813" lvl="1" indent="-171450">
              <a:buFont typeface="Arial"/>
              <a:buChar char="•"/>
            </a:pPr>
            <a:r>
              <a:rPr lang="en-US" b="1" i="0" dirty="0">
                <a:solidFill>
                  <a:srgbClr val="000000"/>
                </a:solidFill>
                <a:cs typeface="Corbel"/>
              </a:rPr>
              <a:t>Civic Engagement, </a:t>
            </a:r>
            <a:r>
              <a:rPr lang="en-US" i="0" dirty="0">
                <a:solidFill>
                  <a:srgbClr val="000000"/>
                </a:solidFill>
                <a:cs typeface="Corbel"/>
              </a:rPr>
              <a:t>addressing the need to participate in community and political life.</a:t>
            </a:r>
          </a:p>
          <a:p>
            <a:pPr marL="404813" lvl="1" indent="-171450">
              <a:buFont typeface="Arial"/>
              <a:buChar char="•"/>
            </a:pPr>
            <a:r>
              <a:rPr lang="en-US" b="1" i="0" dirty="0">
                <a:solidFill>
                  <a:srgbClr val="000000"/>
                </a:solidFill>
                <a:cs typeface="Corbel"/>
              </a:rPr>
              <a:t>Everyone-Learning, </a:t>
            </a:r>
            <a:r>
              <a:rPr lang="en-US" i="0" dirty="0">
                <a:solidFill>
                  <a:srgbClr val="000000"/>
                </a:solidFill>
                <a:cs typeface="Corbel"/>
              </a:rPr>
              <a:t>including school staff, students, and their families.</a:t>
            </a:r>
          </a:p>
          <a:p>
            <a:pPr marL="404813" lvl="1" indent="-171450">
              <a:buFont typeface="Arial"/>
              <a:buChar char="•"/>
            </a:pPr>
            <a:r>
              <a:rPr lang="en-US" b="1" i="0" dirty="0">
                <a:solidFill>
                  <a:srgbClr val="000000"/>
                </a:solidFill>
                <a:cs typeface="Corbel"/>
              </a:rPr>
              <a:t>Lifelong Learning, </a:t>
            </a:r>
            <a:r>
              <a:rPr lang="en-US" i="0" dirty="0">
                <a:solidFill>
                  <a:srgbClr val="000000"/>
                </a:solidFill>
                <a:cs typeface="Corbel"/>
              </a:rPr>
              <a:t>including critical thinking; creativity; collaboration and communication; financial, media &amp; technology literacy; flexibility; initiative; leadership; productivity; and social skills</a:t>
            </a:r>
          </a:p>
        </p:txBody>
      </p:sp>
      <p:sp>
        <p:nvSpPr>
          <p:cNvPr id="16" name="TextBox 15">
            <a:extLst>
              <a:ext uri="{FF2B5EF4-FFF2-40B4-BE49-F238E27FC236}">
                <a16:creationId xmlns:a16="http://schemas.microsoft.com/office/drawing/2014/main" id="{9D649829-7E9E-6847-A27F-E2D6D70F339B}"/>
              </a:ext>
            </a:extLst>
          </p:cNvPr>
          <p:cNvSpPr txBox="1"/>
          <p:nvPr/>
        </p:nvSpPr>
        <p:spPr>
          <a:xfrm>
            <a:off x="926220" y="1575120"/>
            <a:ext cx="3351326" cy="1754326"/>
          </a:xfrm>
          <a:prstGeom prst="rect">
            <a:avLst/>
          </a:prstGeom>
          <a:noFill/>
          <a:scene3d>
            <a:camera prst="orthographicFront"/>
            <a:lightRig rig="threePt" dir="t"/>
          </a:scene3d>
          <a:sp3d>
            <a:bevelT/>
          </a:sp3d>
        </p:spPr>
        <p:txBody>
          <a:bodyPr wrap="square" rtlCol="0">
            <a:spAutoFit/>
          </a:bodyPr>
          <a:lstStyle/>
          <a:p>
            <a:pPr marL="0" lvl="1"/>
            <a:r>
              <a:rPr lang="en-US" sz="1200" dirty="0">
                <a:latin typeface="Gill Sans MT" panose="020B0502020104020203" pitchFamily="34" charset="77"/>
                <a:cs typeface="Corbel"/>
              </a:rPr>
              <a:t>The MERA of 1993 states, </a:t>
            </a:r>
            <a:r>
              <a:rPr lang="en-US" sz="1200" b="1" dirty="0">
                <a:solidFill>
                  <a:srgbClr val="000000"/>
                </a:solidFill>
                <a:latin typeface="Gill Sans MT" panose="020B0502020104020203" pitchFamily="34" charset="77"/>
                <a:cs typeface="Corbel"/>
              </a:rPr>
              <a:t>“</a:t>
            </a:r>
            <a:r>
              <a:rPr lang="en-US" sz="1200" dirty="0">
                <a:solidFill>
                  <a:srgbClr val="000000"/>
                </a:solidFill>
                <a:latin typeface="Gill Sans MT" panose="020B0502020104020203" pitchFamily="34" charset="77"/>
                <a:cs typeface="Corbel"/>
              </a:rPr>
              <a:t>A </a:t>
            </a:r>
            <a:r>
              <a:rPr lang="en-US" sz="1200" dirty="0">
                <a:solidFill>
                  <a:srgbClr val="000000"/>
                </a:solidFill>
                <a:latin typeface="Gill Sans MT" panose="020B0502020104020203" pitchFamily="34" charset="77"/>
              </a:rPr>
              <a:t>paramount goal of the commonwealth to provide a public education system of sufficient quality to extend to all children including a limited English proficient student and also, including a school age child with a disability the opportunity to reach their full potential and to lead lives as participants in the political and social life of the commonwealth and as contributors to its economy."</a:t>
            </a:r>
            <a:endParaRPr lang="en-US" sz="1200" dirty="0">
              <a:solidFill>
                <a:srgbClr val="000000"/>
              </a:solidFill>
              <a:latin typeface="Gill Sans MT" panose="020B0502020104020203" pitchFamily="34" charset="77"/>
              <a:cs typeface="Corbel"/>
            </a:endParaRPr>
          </a:p>
        </p:txBody>
      </p:sp>
      <p:sp>
        <p:nvSpPr>
          <p:cNvPr id="5" name="Content Placeholder 3">
            <a:extLst>
              <a:ext uri="{FF2B5EF4-FFF2-40B4-BE49-F238E27FC236}">
                <a16:creationId xmlns:a16="http://schemas.microsoft.com/office/drawing/2014/main" id="{FCCC8EED-1218-354A-BD80-C8E4C62402D4}"/>
              </a:ext>
            </a:extLst>
          </p:cNvPr>
          <p:cNvSpPr txBox="1">
            <a:spLocks/>
          </p:cNvSpPr>
          <p:nvPr/>
        </p:nvSpPr>
        <p:spPr>
          <a:xfrm>
            <a:off x="4748729" y="1575120"/>
            <a:ext cx="3351326" cy="1598093"/>
          </a:xfrm>
          <a:prstGeom prst="rect">
            <a:avLst/>
          </a:prstGeom>
        </p:spPr>
        <p:txBody>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a:lstStyle>
          <a:p>
            <a:pPr marL="7938" lvl="1">
              <a:buNone/>
            </a:pPr>
            <a:r>
              <a:rPr lang="en-US" i="0" dirty="0">
                <a:solidFill>
                  <a:srgbClr val="000000"/>
                </a:solidFill>
                <a:cs typeface="Corbel"/>
              </a:rPr>
              <a:t>Broaden academics to include areas lost over the past 20 years, especially skills such as civic engagement, understanding government, and determining fact vs. fiction, </a:t>
            </a:r>
          </a:p>
          <a:p>
            <a:pPr marL="7938" lvl="1">
              <a:buNone/>
            </a:pPr>
            <a:r>
              <a:rPr lang="en-US" i="0" dirty="0">
                <a:solidFill>
                  <a:srgbClr val="000000"/>
                </a:solidFill>
                <a:cs typeface="Corbel"/>
              </a:rPr>
              <a:t>Academic programs should be adapted to address the learning needs and styles of students through collaborative decision making by school-based professionals. </a:t>
            </a:r>
          </a:p>
        </p:txBody>
      </p:sp>
      <p:sp>
        <p:nvSpPr>
          <p:cNvPr id="6" name="Title 1">
            <a:extLst>
              <a:ext uri="{FF2B5EF4-FFF2-40B4-BE49-F238E27FC236}">
                <a16:creationId xmlns:a16="http://schemas.microsoft.com/office/drawing/2014/main" id="{486ED445-D1D8-2345-A373-A6E3E1E45225}"/>
              </a:ext>
            </a:extLst>
          </p:cNvPr>
          <p:cNvSpPr txBox="1">
            <a:spLocks/>
          </p:cNvSpPr>
          <p:nvPr/>
        </p:nvSpPr>
        <p:spPr>
          <a:xfrm>
            <a:off x="855331" y="725697"/>
            <a:ext cx="7244724" cy="528288"/>
          </a:xfrm>
          <a:prstGeom prst="rect">
            <a:avLst/>
          </a:prstGeom>
        </p:spPr>
        <p:txBody>
          <a:bodyPr/>
          <a:lstStyle>
            <a:lvl1pPr algn="l" defTabSz="914400" rtl="0" eaLnBrk="1" latinLnBrk="0" hangingPunct="1">
              <a:lnSpc>
                <a:spcPct val="95000"/>
              </a:lnSpc>
              <a:spcBef>
                <a:spcPct val="0"/>
              </a:spcBef>
              <a:buNone/>
              <a:defRPr sz="1800" b="0" kern="1200" spc="0" baseline="0">
                <a:solidFill>
                  <a:srgbClr val="5BBF21"/>
                </a:solidFill>
                <a:latin typeface="Gill Sans" panose="020B0502020104020203" pitchFamily="34" charset="-79"/>
                <a:ea typeface="+mj-ea"/>
                <a:cs typeface="+mj-cs"/>
              </a:defRPr>
            </a:lvl1pPr>
          </a:lstStyle>
          <a:p>
            <a:r>
              <a:rPr lang="en-US" sz="1200" b="1" dirty="0">
                <a:latin typeface="Gill Sans MT" panose="020B0502020104020203" pitchFamily="34" charset="77"/>
              </a:rPr>
              <a:t>Academic programs </a:t>
            </a:r>
            <a:r>
              <a:rPr lang="en-US" sz="1200" dirty="0">
                <a:solidFill>
                  <a:srgbClr val="000000"/>
                </a:solidFill>
                <a:latin typeface="Gill Sans MT" panose="020B0502020104020203" pitchFamily="34" charset="77"/>
                <a:cs typeface="Corbel"/>
              </a:rPr>
              <a:t>guarantee all students learning experiences related to the content outlined in the Commonwealth’s Curriculum Frameworks. However, legislation must articulate a vision beyond what might now be consider basic. </a:t>
            </a:r>
            <a:endParaRPr lang="en-US" sz="1200" dirty="0"/>
          </a:p>
        </p:txBody>
      </p:sp>
      <p:sp>
        <p:nvSpPr>
          <p:cNvPr id="11" name="Content Placeholder 2">
            <a:extLst>
              <a:ext uri="{FF2B5EF4-FFF2-40B4-BE49-F238E27FC236}">
                <a16:creationId xmlns:a16="http://schemas.microsoft.com/office/drawing/2014/main" id="{29AB7C3A-4317-B849-BCB8-5DDAA121E992}"/>
              </a:ext>
            </a:extLst>
          </p:cNvPr>
          <p:cNvSpPr txBox="1">
            <a:spLocks/>
          </p:cNvSpPr>
          <p:nvPr/>
        </p:nvSpPr>
        <p:spPr>
          <a:xfrm>
            <a:off x="4734749" y="3362663"/>
            <a:ext cx="3214444" cy="2674066"/>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a:lstStyle>
          <a:p>
            <a:pPr marL="7938" lvl="1">
              <a:buNone/>
            </a:pPr>
            <a:r>
              <a:rPr lang="en-US" i="0" dirty="0">
                <a:solidFill>
                  <a:srgbClr val="000000"/>
                </a:solidFill>
                <a:cs typeface="Corbel"/>
              </a:rPr>
              <a:t>The curriculum embraces all content areas including the arts, second languages, and health and physical education.</a:t>
            </a:r>
          </a:p>
          <a:p>
            <a:pPr marL="7938" lvl="1">
              <a:buNone/>
            </a:pPr>
            <a:r>
              <a:rPr lang="en-US" i="0" dirty="0">
                <a:solidFill>
                  <a:srgbClr val="000000"/>
                </a:solidFill>
              </a:rPr>
              <a:t>Advanced Placement or International Baccalaureate are offered without gatekeeping practices that currently exclude some students.</a:t>
            </a:r>
          </a:p>
          <a:p>
            <a:pPr marL="7938" lvl="1">
              <a:buNone/>
            </a:pPr>
            <a:r>
              <a:rPr lang="en-US" i="0" dirty="0">
                <a:solidFill>
                  <a:srgbClr val="000000"/>
                </a:solidFill>
              </a:rPr>
              <a:t>Learning enrichment activities are provide before and after the regular school day, including sports, the arts, and homework assistance. </a:t>
            </a:r>
          </a:p>
          <a:p>
            <a:pPr marL="7938" lvl="1">
              <a:buNone/>
            </a:pPr>
            <a:r>
              <a:rPr lang="en-US" i="0" dirty="0">
                <a:solidFill>
                  <a:srgbClr val="000000"/>
                </a:solidFill>
              </a:rPr>
              <a:t>The needs of parents and families are addressed through English-as-a-Second-Language classes, GED preparation, and job training programs.</a:t>
            </a:r>
            <a:endParaRPr lang="en-US" i="0" dirty="0"/>
          </a:p>
        </p:txBody>
      </p:sp>
      <p:cxnSp>
        <p:nvCxnSpPr>
          <p:cNvPr id="10" name="Straight Connector 9">
            <a:extLst>
              <a:ext uri="{FF2B5EF4-FFF2-40B4-BE49-F238E27FC236}">
                <a16:creationId xmlns:a16="http://schemas.microsoft.com/office/drawing/2014/main" id="{5799B9C2-8A26-B744-AECF-4B559E48BC72}"/>
              </a:ext>
            </a:extLst>
          </p:cNvPr>
          <p:cNvCxnSpPr>
            <a:cxnSpLocks/>
          </p:cNvCxnSpPr>
          <p:nvPr/>
        </p:nvCxnSpPr>
        <p:spPr>
          <a:xfrm>
            <a:off x="855331" y="3329446"/>
            <a:ext cx="7362449" cy="0"/>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9C49689E-E141-5742-9C5E-C2A49C2FAB6D}"/>
              </a:ext>
            </a:extLst>
          </p:cNvPr>
          <p:cNvCxnSpPr/>
          <p:nvPr/>
        </p:nvCxnSpPr>
        <p:spPr>
          <a:xfrm>
            <a:off x="4572000" y="1497513"/>
            <a:ext cx="0" cy="4337108"/>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6B3879CF-5EC8-7646-A902-CE9EF65F2027}"/>
              </a:ext>
            </a:extLst>
          </p:cNvPr>
          <p:cNvCxnSpPr>
            <a:cxnSpLocks/>
          </p:cNvCxnSpPr>
          <p:nvPr/>
        </p:nvCxnSpPr>
        <p:spPr>
          <a:xfrm>
            <a:off x="855331" y="1497513"/>
            <a:ext cx="7362449"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961225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914399" y="679507"/>
            <a:ext cx="7344937" cy="1761689"/>
          </a:xfrm>
        </p:spPr>
        <p:txBody>
          <a:bodyPr/>
          <a:lstStyle/>
          <a:p>
            <a:pPr>
              <a:lnSpc>
                <a:spcPct val="100000"/>
              </a:lnSpc>
              <a:spcAft>
                <a:spcPts val="600"/>
              </a:spcAft>
            </a:pPr>
            <a:r>
              <a:rPr lang="en-US" sz="1200" b="1" dirty="0" err="1">
                <a:latin typeface="Gill Sans MT" panose="020B0502020104020203" pitchFamily="34" charset="77"/>
              </a:rPr>
              <a:t>MassCore</a:t>
            </a:r>
            <a:r>
              <a:rPr lang="en-US" sz="1200" b="1" dirty="0">
                <a:latin typeface="Gill Sans MT" panose="020B0502020104020203" pitchFamily="34" charset="77"/>
              </a:rPr>
              <a:t> </a:t>
            </a:r>
            <a:r>
              <a:rPr lang="en-US" sz="1200" b="1" dirty="0">
                <a:latin typeface="Gill Sans MT" panose="020B0502020104020203" pitchFamily="34" charset="77"/>
                <a:cs typeface="Corbel"/>
              </a:rPr>
              <a:t>High School Program of Studies </a:t>
            </a:r>
            <a:r>
              <a:rPr lang="en-US" sz="1200" dirty="0">
                <a:solidFill>
                  <a:schemeClr val="tx1"/>
                </a:solidFill>
                <a:latin typeface="Gill Sans MT" panose="020B0502020104020203" pitchFamily="34" charset="77"/>
                <a:cs typeface="Corbel"/>
              </a:rPr>
              <a:t>was a</a:t>
            </a:r>
            <a:r>
              <a:rPr lang="en-US" sz="1200" dirty="0">
                <a:solidFill>
                  <a:schemeClr val="tx1"/>
                </a:solidFill>
                <a:latin typeface="Gill Sans MT" panose="020B0502020104020203" pitchFamily="34" charset="77"/>
              </a:rPr>
              <a:t>dopted by the Board of Elementary and Secondary Education in 2007 and amended in 2018. </a:t>
            </a:r>
            <a:r>
              <a:rPr lang="en-US" sz="1200" dirty="0" err="1">
                <a:solidFill>
                  <a:schemeClr val="tx1"/>
                </a:solidFill>
                <a:latin typeface="Gill Sans MT" panose="020B0502020104020203" pitchFamily="34" charset="77"/>
              </a:rPr>
              <a:t>MassCore</a:t>
            </a:r>
            <a:r>
              <a:rPr lang="en-US" sz="1200" dirty="0">
                <a:solidFill>
                  <a:schemeClr val="tx1"/>
                </a:solidFill>
                <a:latin typeface="Gill Sans MT" panose="020B0502020104020203" pitchFamily="34" charset="77"/>
              </a:rPr>
              <a:t> is a state-recommended program of study intended to align high school coursework with college and workforce expectations. Successful completion of the </a:t>
            </a:r>
            <a:r>
              <a:rPr lang="en-US" sz="1200" dirty="0" err="1">
                <a:solidFill>
                  <a:schemeClr val="tx1"/>
                </a:solidFill>
                <a:latin typeface="Gill Sans MT" panose="020B0502020104020203" pitchFamily="34" charset="77"/>
              </a:rPr>
              <a:t>MassCore</a:t>
            </a:r>
            <a:r>
              <a:rPr lang="en-US" sz="1200" dirty="0">
                <a:solidFill>
                  <a:schemeClr val="tx1"/>
                </a:solidFill>
                <a:latin typeface="Gill Sans MT" panose="020B0502020104020203" pitchFamily="34" charset="77"/>
              </a:rPr>
              <a:t> should replace Grade 10 MCAS as the competency determination for high school completion.</a:t>
            </a:r>
            <a:br>
              <a:rPr lang="en-US" sz="1200" dirty="0">
                <a:solidFill>
                  <a:schemeClr val="tx1"/>
                </a:solidFill>
                <a:latin typeface="Gill Sans MT" panose="020B0502020104020203" pitchFamily="34" charset="77"/>
              </a:rPr>
            </a:br>
            <a:br>
              <a:rPr lang="en-US" sz="800" dirty="0">
                <a:solidFill>
                  <a:schemeClr val="tx1"/>
                </a:solidFill>
                <a:latin typeface="Gill Sans MT" panose="020B0502020104020203" pitchFamily="34" charset="77"/>
              </a:rPr>
            </a:br>
            <a:r>
              <a:rPr lang="en-US" sz="1200" dirty="0">
                <a:solidFill>
                  <a:schemeClr val="tx1"/>
                </a:solidFill>
                <a:latin typeface="Gill Sans MT" panose="020B0502020104020203" pitchFamily="34" charset="77"/>
              </a:rPr>
              <a:t>By mandating </a:t>
            </a:r>
            <a:r>
              <a:rPr lang="en-US" sz="1200" dirty="0" err="1">
                <a:solidFill>
                  <a:schemeClr val="tx1"/>
                </a:solidFill>
                <a:latin typeface="Gill Sans MT" panose="020B0502020104020203" pitchFamily="34" charset="77"/>
              </a:rPr>
              <a:t>MassCore</a:t>
            </a:r>
            <a:r>
              <a:rPr lang="en-US" sz="1200" dirty="0">
                <a:solidFill>
                  <a:schemeClr val="tx1"/>
                </a:solidFill>
                <a:latin typeface="Gill Sans MT" panose="020B0502020104020203" pitchFamily="34" charset="77"/>
              </a:rPr>
              <a:t> as the school completion requirement, districts can then plan backwards through to PreK and Kindergarten as a means of preparing students throughout their academic careers to achieve this goal.</a:t>
            </a:r>
            <a:br>
              <a:rPr lang="en-US" sz="1200" dirty="0">
                <a:solidFill>
                  <a:schemeClr val="tx1"/>
                </a:solidFill>
                <a:latin typeface="Gill Sans MT" panose="020B0502020104020203" pitchFamily="34" charset="77"/>
              </a:rPr>
            </a:br>
            <a:r>
              <a:rPr lang="en-US" sz="800" dirty="0">
                <a:solidFill>
                  <a:schemeClr val="tx1"/>
                </a:solidFill>
                <a:latin typeface="Gill Sans MT" panose="020B0502020104020203" pitchFamily="34" charset="77"/>
              </a:rPr>
              <a:t> </a:t>
            </a:r>
            <a:br>
              <a:rPr lang="en-US" sz="1200" dirty="0">
                <a:solidFill>
                  <a:schemeClr val="tx1"/>
                </a:solidFill>
                <a:latin typeface="Gill Sans MT" panose="020B0502020104020203" pitchFamily="34" charset="77"/>
              </a:rPr>
            </a:br>
            <a:r>
              <a:rPr lang="en-US" sz="1200" dirty="0">
                <a:solidFill>
                  <a:schemeClr val="tx1"/>
                </a:solidFill>
                <a:latin typeface="Gill Sans MT" panose="020B0502020104020203" pitchFamily="34" charset="77"/>
              </a:rPr>
              <a:t>According to the US Department of Education, in 2014 seventy percent of Massachusetts students completed the </a:t>
            </a:r>
            <a:r>
              <a:rPr lang="en-US" sz="1200" dirty="0" err="1">
                <a:solidFill>
                  <a:schemeClr val="tx1"/>
                </a:solidFill>
                <a:latin typeface="Gill Sans MT" panose="020B0502020104020203" pitchFamily="34" charset="77"/>
              </a:rPr>
              <a:t>MassCore</a:t>
            </a:r>
            <a:r>
              <a:rPr lang="en-US" sz="1200" dirty="0">
                <a:solidFill>
                  <a:schemeClr val="tx1"/>
                </a:solidFill>
                <a:latin typeface="Gill Sans MT" panose="020B0502020104020203" pitchFamily="34" charset="77"/>
              </a:rPr>
              <a:t> requirement, but only ten percent of districts have made it a requirement for graduation.</a:t>
            </a:r>
            <a:br>
              <a:rPr lang="en-US" sz="1200" dirty="0">
                <a:solidFill>
                  <a:schemeClr val="tx1"/>
                </a:solidFill>
                <a:latin typeface="Gill Sans MT" panose="020B0502020104020203" pitchFamily="34" charset="77"/>
              </a:rPr>
            </a:br>
            <a:br>
              <a:rPr lang="en-US" sz="1200" i="1" dirty="0">
                <a:latin typeface="Gill Sans MT" panose="020B0502020104020203" pitchFamily="34" charset="77"/>
              </a:rPr>
            </a:br>
            <a:endParaRPr lang="en-US" sz="1200" spc="0" dirty="0">
              <a:latin typeface="Gill Sans MT" panose="020B0502020104020203" pitchFamily="34" charset="77"/>
            </a:endParaRPr>
          </a:p>
        </p:txBody>
      </p:sp>
      <p:graphicFrame>
        <p:nvGraphicFramePr>
          <p:cNvPr id="2" name="Table 1">
            <a:extLst>
              <a:ext uri="{FF2B5EF4-FFF2-40B4-BE49-F238E27FC236}">
                <a16:creationId xmlns:a16="http://schemas.microsoft.com/office/drawing/2014/main" id="{8D2685BC-CFEF-2941-9785-D69C05C21E77}"/>
              </a:ext>
            </a:extLst>
          </p:cNvPr>
          <p:cNvGraphicFramePr>
            <a:graphicFrameLocks noGrp="1"/>
          </p:cNvGraphicFramePr>
          <p:nvPr>
            <p:extLst>
              <p:ext uri="{D42A27DB-BD31-4B8C-83A1-F6EECF244321}">
                <p14:modId xmlns:p14="http://schemas.microsoft.com/office/powerpoint/2010/main" val="2023060095"/>
              </p:ext>
            </p:extLst>
          </p:nvPr>
        </p:nvGraphicFramePr>
        <p:xfrm>
          <a:off x="978718" y="2594188"/>
          <a:ext cx="7280618" cy="3503992"/>
        </p:xfrm>
        <a:graphic>
          <a:graphicData uri="http://schemas.openxmlformats.org/drawingml/2006/table">
            <a:tbl>
              <a:tblPr firstRow="1" bandRow="1">
                <a:tableStyleId>{073A0DAA-6AF3-43AB-8588-CEC1D06C72B9}</a:tableStyleId>
              </a:tblPr>
              <a:tblGrid>
                <a:gridCol w="1104082">
                  <a:extLst>
                    <a:ext uri="{9D8B030D-6E8A-4147-A177-3AD203B41FA5}">
                      <a16:colId xmlns:a16="http://schemas.microsoft.com/office/drawing/2014/main" val="3056110121"/>
                    </a:ext>
                  </a:extLst>
                </a:gridCol>
                <a:gridCol w="6176536">
                  <a:extLst>
                    <a:ext uri="{9D8B030D-6E8A-4147-A177-3AD203B41FA5}">
                      <a16:colId xmlns:a16="http://schemas.microsoft.com/office/drawing/2014/main" val="4250066641"/>
                    </a:ext>
                  </a:extLst>
                </a:gridCol>
              </a:tblGrid>
              <a:tr h="212384">
                <a:tc>
                  <a:txBody>
                    <a:bodyPr/>
                    <a:lstStyle/>
                    <a:p>
                      <a:r>
                        <a:rPr lang="en-US" sz="1000" baseline="0" dirty="0">
                          <a:latin typeface="Gill Sans MT" panose="020B0502020104020203" pitchFamily="34" charset="77"/>
                        </a:rPr>
                        <a:t>Subject</a:t>
                      </a:r>
                    </a:p>
                  </a:txBody>
                  <a:tcPr/>
                </a:tc>
                <a:tc>
                  <a:txBody>
                    <a:bodyPr/>
                    <a:lstStyle/>
                    <a:p>
                      <a:r>
                        <a:rPr lang="en-US" sz="1000" baseline="0" dirty="0">
                          <a:latin typeface="Gill Sans MT" panose="020B0502020104020203" pitchFamily="34" charset="77"/>
                        </a:rPr>
                        <a:t>Years of Equivalent – Taking &amp; Passing</a:t>
                      </a:r>
                    </a:p>
                  </a:txBody>
                  <a:tcPr/>
                </a:tc>
                <a:extLst>
                  <a:ext uri="{0D108BD9-81ED-4DB2-BD59-A6C34878D82A}">
                    <a16:rowId xmlns:a16="http://schemas.microsoft.com/office/drawing/2014/main" val="2342888546"/>
                  </a:ext>
                </a:extLst>
              </a:tr>
              <a:tr h="212384">
                <a:tc>
                  <a:txBody>
                    <a:bodyPr/>
                    <a:lstStyle/>
                    <a:p>
                      <a:r>
                        <a:rPr lang="en-US" sz="1000" baseline="0" dirty="0">
                          <a:latin typeface="Gill Sans MT" panose="020B0502020104020203" pitchFamily="34" charset="77"/>
                        </a:rPr>
                        <a:t>English</a:t>
                      </a:r>
                    </a:p>
                  </a:txBody>
                  <a:tcPr anchor="ctr">
                    <a:solidFill>
                      <a:schemeClr val="bg1">
                        <a:lumMod val="95000"/>
                      </a:schemeClr>
                    </a:solidFill>
                  </a:tcPr>
                </a:tc>
                <a:tc>
                  <a:txBody>
                    <a:bodyPr/>
                    <a:lstStyle/>
                    <a:p>
                      <a:r>
                        <a:rPr lang="en-US" sz="1000" baseline="0" dirty="0">
                          <a:latin typeface="Gill Sans MT" panose="020B0502020104020203" pitchFamily="34" charset="77"/>
                        </a:rPr>
                        <a:t>4 full academic years</a:t>
                      </a:r>
                    </a:p>
                  </a:txBody>
                  <a:tcPr anchor="ctr">
                    <a:solidFill>
                      <a:schemeClr val="bg1">
                        <a:lumMod val="95000"/>
                      </a:schemeClr>
                    </a:solidFill>
                  </a:tcPr>
                </a:tc>
                <a:extLst>
                  <a:ext uri="{0D108BD9-81ED-4DB2-BD59-A6C34878D82A}">
                    <a16:rowId xmlns:a16="http://schemas.microsoft.com/office/drawing/2014/main" val="1032040552"/>
                  </a:ext>
                </a:extLst>
              </a:tr>
              <a:tr h="569695">
                <a:tc>
                  <a:txBody>
                    <a:bodyPr/>
                    <a:lstStyle/>
                    <a:p>
                      <a:r>
                        <a:rPr lang="en-US" sz="1000" baseline="0" dirty="0">
                          <a:latin typeface="Gill Sans MT" panose="020B0502020104020203" pitchFamily="34" charset="77"/>
                        </a:rPr>
                        <a:t>Mathematics</a:t>
                      </a:r>
                    </a:p>
                  </a:txBody>
                  <a:tcPr anchor="ctr">
                    <a:solidFill>
                      <a:schemeClr val="bg1">
                        <a:lumMod val="85000"/>
                      </a:schemeClr>
                    </a:solidFill>
                  </a:tcPr>
                </a:tc>
                <a:tc>
                  <a:txBody>
                    <a:bodyPr/>
                    <a:lstStyle/>
                    <a:p>
                      <a:r>
                        <a:rPr lang="en-US" sz="1000" baseline="0" dirty="0">
                          <a:latin typeface="Gill Sans MT" panose="020B0502020104020203" pitchFamily="34" charset="77"/>
                        </a:rPr>
                        <a:t>4 full academic years, includes completion of Algebra II or the Integrated Mathematics equivalent. Students may substitute one year of Computer Science that includes rigorous mathematical concepts and aligns with the Digital Literacy and Computer Science standards may be substituted for a mathematics course.</a:t>
                      </a:r>
                    </a:p>
                  </a:txBody>
                  <a:tcPr anchor="ctr">
                    <a:solidFill>
                      <a:schemeClr val="bg1">
                        <a:lumMod val="85000"/>
                      </a:schemeClr>
                    </a:solidFill>
                  </a:tcPr>
                </a:tc>
                <a:extLst>
                  <a:ext uri="{0D108BD9-81ED-4DB2-BD59-A6C34878D82A}">
                    <a16:rowId xmlns:a16="http://schemas.microsoft.com/office/drawing/2014/main" val="716768250"/>
                  </a:ext>
                </a:extLst>
              </a:tr>
              <a:tr h="569695">
                <a:tc>
                  <a:txBody>
                    <a:bodyPr/>
                    <a:lstStyle/>
                    <a:p>
                      <a:r>
                        <a:rPr lang="en-US" sz="1000" baseline="0" dirty="0">
                          <a:latin typeface="Gill Sans MT" panose="020B0502020104020203" pitchFamily="34" charset="77"/>
                        </a:rPr>
                        <a:t>Science</a:t>
                      </a:r>
                    </a:p>
                  </a:txBody>
                  <a:tcPr anchor="ctr">
                    <a:solidFill>
                      <a:schemeClr val="bg1">
                        <a:lumMod val="95000"/>
                      </a:schemeClr>
                    </a:solidFill>
                  </a:tcPr>
                </a:tc>
                <a:tc>
                  <a:txBody>
                    <a:bodyPr/>
                    <a:lstStyle/>
                    <a:p>
                      <a:r>
                        <a:rPr lang="en-US" sz="1000" baseline="0" dirty="0">
                          <a:latin typeface="Gill Sans MT" panose="020B0502020104020203" pitchFamily="34" charset="77"/>
                        </a:rPr>
                        <a:t>3 units of lab-based science. Coursework in technology/engineering may also count for </a:t>
                      </a:r>
                      <a:r>
                        <a:rPr lang="en-US" sz="1000" baseline="0" dirty="0" err="1">
                          <a:latin typeface="Gill Sans MT" panose="020B0502020104020203" pitchFamily="34" charset="77"/>
                        </a:rPr>
                        <a:t>MassCore</a:t>
                      </a:r>
                      <a:r>
                        <a:rPr lang="en-US" sz="1000" baseline="0" dirty="0">
                          <a:latin typeface="Gill Sans MT" panose="020B0502020104020203" pitchFamily="34" charset="77"/>
                        </a:rPr>
                        <a:t> science credit. Students may substitute one year of Computer Science that includes rigorous mathematical concepts and aligns with the Digital Literacy and Computer Science standards may be substituted for a laboratory science course.</a:t>
                      </a:r>
                    </a:p>
                  </a:txBody>
                  <a:tcPr anchor="ctr">
                    <a:solidFill>
                      <a:schemeClr val="bg1">
                        <a:lumMod val="95000"/>
                      </a:schemeClr>
                    </a:solidFill>
                  </a:tcPr>
                </a:tc>
                <a:extLst>
                  <a:ext uri="{0D108BD9-81ED-4DB2-BD59-A6C34878D82A}">
                    <a16:rowId xmlns:a16="http://schemas.microsoft.com/office/drawing/2014/main" val="3437551896"/>
                  </a:ext>
                </a:extLst>
              </a:tr>
              <a:tr h="345125">
                <a:tc>
                  <a:txBody>
                    <a:bodyPr/>
                    <a:lstStyle/>
                    <a:p>
                      <a:r>
                        <a:rPr lang="en-US" sz="1000" baseline="0" dirty="0">
                          <a:latin typeface="Gill Sans MT" panose="020B0502020104020203" pitchFamily="34" charset="77"/>
                        </a:rPr>
                        <a:t>History &amp; Social Science</a:t>
                      </a:r>
                    </a:p>
                  </a:txBody>
                  <a:tcPr anchor="ctr">
                    <a:solidFill>
                      <a:schemeClr val="bg1">
                        <a:lumMod val="85000"/>
                      </a:schemeClr>
                    </a:solidFill>
                  </a:tcPr>
                </a:tc>
                <a:tc>
                  <a:txBody>
                    <a:bodyPr/>
                    <a:lstStyle/>
                    <a:p>
                      <a:r>
                        <a:rPr lang="en-US" sz="1000" baseline="0" dirty="0">
                          <a:latin typeface="Gill Sans MT" panose="020B0502020104020203" pitchFamily="34" charset="77"/>
                        </a:rPr>
                        <a:t>3 full academic years, includes United States History and World History.</a:t>
                      </a:r>
                    </a:p>
                  </a:txBody>
                  <a:tcPr anchor="ctr">
                    <a:solidFill>
                      <a:schemeClr val="bg1">
                        <a:lumMod val="85000"/>
                      </a:schemeClr>
                    </a:solidFill>
                  </a:tcPr>
                </a:tc>
                <a:extLst>
                  <a:ext uri="{0D108BD9-81ED-4DB2-BD59-A6C34878D82A}">
                    <a16:rowId xmlns:a16="http://schemas.microsoft.com/office/drawing/2014/main" val="1452191541"/>
                  </a:ext>
                </a:extLst>
              </a:tr>
              <a:tr h="444362">
                <a:tc>
                  <a:txBody>
                    <a:bodyPr/>
                    <a:lstStyle/>
                    <a:p>
                      <a:r>
                        <a:rPr lang="en-US" sz="1000" baseline="0" dirty="0">
                          <a:latin typeface="Gill Sans MT" panose="020B0502020104020203" pitchFamily="34" charset="77"/>
                        </a:rPr>
                        <a:t>Foreign Languages</a:t>
                      </a:r>
                    </a:p>
                  </a:txBody>
                  <a:tcPr anchor="ctr">
                    <a:solidFill>
                      <a:schemeClr val="bg1">
                        <a:lumMod val="95000"/>
                      </a:schemeClr>
                    </a:solidFill>
                  </a:tcPr>
                </a:tc>
                <a:tc>
                  <a:txBody>
                    <a:bodyPr/>
                    <a:lstStyle/>
                    <a:p>
                      <a:r>
                        <a:rPr lang="en-US" sz="1000" baseline="0" dirty="0">
                          <a:latin typeface="Gill Sans MT" panose="020B0502020104020203" pitchFamily="34" charset="77"/>
                        </a:rPr>
                        <a:t>2 full academic years of the same language. Students enrolled in a state-approved Career and Technical Education Program of students have the option of opting out of Foreign Language and Art and still fulfill </a:t>
                      </a:r>
                      <a:r>
                        <a:rPr lang="en-US" sz="1000" baseline="0" dirty="0" err="1">
                          <a:latin typeface="Gill Sans MT" panose="020B0502020104020203" pitchFamily="34" charset="77"/>
                        </a:rPr>
                        <a:t>MassCore</a:t>
                      </a:r>
                      <a:r>
                        <a:rPr lang="en-US" sz="1000" baseline="0" dirty="0">
                          <a:latin typeface="Gill Sans MT" panose="020B0502020104020203" pitchFamily="34" charset="77"/>
                        </a:rPr>
                        <a:t>.</a:t>
                      </a:r>
                    </a:p>
                  </a:txBody>
                  <a:tcPr anchor="ctr">
                    <a:solidFill>
                      <a:schemeClr val="bg1">
                        <a:lumMod val="95000"/>
                      </a:schemeClr>
                    </a:solidFill>
                  </a:tcPr>
                </a:tc>
                <a:extLst>
                  <a:ext uri="{0D108BD9-81ED-4DB2-BD59-A6C34878D82A}">
                    <a16:rowId xmlns:a16="http://schemas.microsoft.com/office/drawing/2014/main" val="4211990432"/>
                  </a:ext>
                </a:extLst>
              </a:tr>
              <a:tr h="345125">
                <a:tc>
                  <a:txBody>
                    <a:bodyPr/>
                    <a:lstStyle/>
                    <a:p>
                      <a:r>
                        <a:rPr lang="en-US" sz="1000" baseline="0" dirty="0">
                          <a:latin typeface="Gill Sans MT" panose="020B0502020104020203" pitchFamily="34" charset="77"/>
                        </a:rPr>
                        <a:t>Physical Education</a:t>
                      </a:r>
                    </a:p>
                  </a:txBody>
                  <a:tcPr anchor="ctr">
                    <a:solidFill>
                      <a:schemeClr val="bg1">
                        <a:lumMod val="85000"/>
                      </a:schemeClr>
                    </a:solidFill>
                  </a:tcPr>
                </a:tc>
                <a:tc>
                  <a:txBody>
                    <a:bodyPr/>
                    <a:lstStyle/>
                    <a:p>
                      <a:r>
                        <a:rPr lang="en-US" sz="1000" baseline="0" dirty="0">
                          <a:latin typeface="Gill Sans MT" panose="020B0502020104020203" pitchFamily="34" charset="77"/>
                        </a:rPr>
                        <a:t>As required by law, per M.G.L. c.71, sec. 3, “Physical education shall be taught as a required subject in all grades for all students.”</a:t>
                      </a:r>
                    </a:p>
                  </a:txBody>
                  <a:tcPr anchor="ctr">
                    <a:solidFill>
                      <a:schemeClr val="bg1">
                        <a:lumMod val="85000"/>
                      </a:schemeClr>
                    </a:solidFill>
                  </a:tcPr>
                </a:tc>
                <a:extLst>
                  <a:ext uri="{0D108BD9-81ED-4DB2-BD59-A6C34878D82A}">
                    <a16:rowId xmlns:a16="http://schemas.microsoft.com/office/drawing/2014/main" val="146648085"/>
                  </a:ext>
                </a:extLst>
              </a:tr>
              <a:tr h="212384">
                <a:tc>
                  <a:txBody>
                    <a:bodyPr/>
                    <a:lstStyle/>
                    <a:p>
                      <a:r>
                        <a:rPr lang="en-US" sz="1000" baseline="0" dirty="0">
                          <a:latin typeface="Gill Sans MT" panose="020B0502020104020203" pitchFamily="34" charset="77"/>
                        </a:rPr>
                        <a:t>Arts</a:t>
                      </a:r>
                    </a:p>
                  </a:txBody>
                  <a:tcPr anchor="ctr">
                    <a:solidFill>
                      <a:schemeClr val="bg1">
                        <a:lumMod val="95000"/>
                      </a:schemeClr>
                    </a:solidFill>
                  </a:tcPr>
                </a:tc>
                <a:tc>
                  <a:txBody>
                    <a:bodyPr/>
                    <a:lstStyle/>
                    <a:p>
                      <a:r>
                        <a:rPr lang="en-US" sz="1000" baseline="0" dirty="0">
                          <a:latin typeface="Gill Sans MT" panose="020B0502020104020203" pitchFamily="34" charset="77"/>
                        </a:rPr>
                        <a:t>1 full academic year</a:t>
                      </a:r>
                    </a:p>
                  </a:txBody>
                  <a:tcPr anchor="ctr">
                    <a:solidFill>
                      <a:schemeClr val="bg1">
                        <a:lumMod val="95000"/>
                      </a:schemeClr>
                    </a:solidFill>
                  </a:tcPr>
                </a:tc>
                <a:extLst>
                  <a:ext uri="{0D108BD9-81ED-4DB2-BD59-A6C34878D82A}">
                    <a16:rowId xmlns:a16="http://schemas.microsoft.com/office/drawing/2014/main" val="3297223949"/>
                  </a:ext>
                </a:extLst>
              </a:tr>
              <a:tr h="345125">
                <a:tc>
                  <a:txBody>
                    <a:bodyPr/>
                    <a:lstStyle/>
                    <a:p>
                      <a:r>
                        <a:rPr lang="en-US" sz="1000" baseline="0" dirty="0">
                          <a:latin typeface="Gill Sans MT" panose="020B0502020104020203" pitchFamily="34" charset="77"/>
                        </a:rPr>
                        <a:t>Additional Core Courses</a:t>
                      </a:r>
                    </a:p>
                  </a:txBody>
                  <a:tcPr anchor="ctr">
                    <a:solidFill>
                      <a:schemeClr val="bg1">
                        <a:lumMod val="85000"/>
                      </a:schemeClr>
                    </a:solidFill>
                  </a:tcPr>
                </a:tc>
                <a:tc>
                  <a:txBody>
                    <a:bodyPr/>
                    <a:lstStyle/>
                    <a:p>
                      <a:r>
                        <a:rPr lang="en-US" sz="1000" baseline="0" dirty="0">
                          <a:latin typeface="Gill Sans MT" panose="020B0502020104020203" pitchFamily="34" charset="77"/>
                        </a:rPr>
                        <a:t>5 full years. Other additional coursework, including Career and Technical Education, or any of the above.</a:t>
                      </a:r>
                    </a:p>
                  </a:txBody>
                  <a:tcPr anchor="ctr">
                    <a:solidFill>
                      <a:schemeClr val="bg1">
                        <a:lumMod val="85000"/>
                      </a:schemeClr>
                    </a:solidFill>
                  </a:tcPr>
                </a:tc>
                <a:extLst>
                  <a:ext uri="{0D108BD9-81ED-4DB2-BD59-A6C34878D82A}">
                    <a16:rowId xmlns:a16="http://schemas.microsoft.com/office/drawing/2014/main" val="2706463803"/>
                  </a:ext>
                </a:extLst>
              </a:tr>
            </a:tbl>
          </a:graphicData>
        </a:graphic>
      </p:graphicFrame>
    </p:spTree>
    <p:extLst>
      <p:ext uri="{BB962C8B-B14F-4D97-AF65-F5344CB8AC3E}">
        <p14:creationId xmlns:p14="http://schemas.microsoft.com/office/powerpoint/2010/main" val="42612713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38443" y="674406"/>
            <a:ext cx="7406587" cy="544794"/>
          </a:xfrm>
        </p:spPr>
        <p:txBody>
          <a:bodyPr/>
          <a:lstStyle/>
          <a:p>
            <a:r>
              <a:rPr lang="en-US" sz="1200" b="1" dirty="0">
                <a:latin typeface="Gill Sans MT" panose="020B0502020104020203" pitchFamily="34" charset="77"/>
              </a:rPr>
              <a:t>Staffing Legislative Recommendation. </a:t>
            </a:r>
            <a:r>
              <a:rPr lang="en-US" sz="1200" dirty="0">
                <a:solidFill>
                  <a:schemeClr val="tx1"/>
                </a:solidFill>
                <a:latin typeface="Gill Sans MT" panose="020B0502020104020203" pitchFamily="34" charset="77"/>
                <a:cs typeface="Corbel"/>
              </a:rPr>
              <a:t>Staffing practices </a:t>
            </a:r>
            <a:r>
              <a:rPr lang="en-US" sz="1200" dirty="0">
                <a:solidFill>
                  <a:srgbClr val="000000"/>
                </a:solidFill>
                <a:latin typeface="Gill Sans MT" panose="020B0502020104020203" pitchFamily="34" charset="77"/>
                <a:cs typeface="Corbel"/>
              </a:rPr>
              <a:t>that attract and retain fully-licensed, experientially and racially diverse teaching and administrative practitioners.</a:t>
            </a:r>
            <a:endParaRPr lang="en-US" sz="1200" spc="0" dirty="0">
              <a:latin typeface="Gill Sans MT" panose="020B0502020104020203" pitchFamily="34" charset="77"/>
            </a:endParaRPr>
          </a:p>
        </p:txBody>
      </p:sp>
      <p:sp>
        <p:nvSpPr>
          <p:cNvPr id="2" name="Content Placeholder 1">
            <a:extLst>
              <a:ext uri="{FF2B5EF4-FFF2-40B4-BE49-F238E27FC236}">
                <a16:creationId xmlns:a16="http://schemas.microsoft.com/office/drawing/2014/main" id="{46C67B5A-43C9-334E-B2EB-B6A732E13770}"/>
              </a:ext>
            </a:extLst>
          </p:cNvPr>
          <p:cNvSpPr>
            <a:spLocks noGrp="1"/>
          </p:cNvSpPr>
          <p:nvPr>
            <p:ph idx="1"/>
          </p:nvPr>
        </p:nvSpPr>
        <p:spPr>
          <a:xfrm>
            <a:off x="4751463" y="1359351"/>
            <a:ext cx="3488199" cy="2230516"/>
          </a:xfrm>
        </p:spPr>
        <p:txBody>
          <a:bodyPr/>
          <a:lstStyle/>
          <a:p>
            <a:pPr>
              <a:lnSpc>
                <a:spcPct val="100000"/>
              </a:lnSpc>
              <a:spcBef>
                <a:spcPts val="0"/>
              </a:spcBef>
              <a:spcAft>
                <a:spcPts val="600"/>
              </a:spcAft>
            </a:pPr>
            <a:r>
              <a:rPr lang="en-US" b="1" dirty="0"/>
              <a:t>Collaborative Decision-Making Culture </a:t>
            </a:r>
            <a:r>
              <a:rPr lang="en-US" i="0" dirty="0"/>
              <a:t>is a known </a:t>
            </a:r>
            <a:r>
              <a:rPr lang="en-US" i="0" dirty="0">
                <a:solidFill>
                  <a:srgbClr val="000000"/>
                </a:solidFill>
                <a:cs typeface="Corbel"/>
              </a:rPr>
              <a:t>key condition for attracting and retaining a highly-qualified staff. </a:t>
            </a:r>
            <a:r>
              <a:rPr lang="en-US" i="0" dirty="0"/>
              <a:t>Legislators should consider:</a:t>
            </a:r>
            <a:endParaRPr lang="en-US" i="0" dirty="0">
              <a:solidFill>
                <a:srgbClr val="000000"/>
              </a:solidFill>
              <a:cs typeface="Corbel"/>
            </a:endParaRPr>
          </a:p>
          <a:p>
            <a:pPr marL="171450" indent="-171450">
              <a:lnSpc>
                <a:spcPct val="100000"/>
              </a:lnSpc>
              <a:spcBef>
                <a:spcPts val="0"/>
              </a:spcBef>
              <a:spcAft>
                <a:spcPts val="600"/>
              </a:spcAft>
              <a:buFont typeface="Arial" panose="020B0604020202020204" pitchFamily="34" charset="0"/>
              <a:buChar char="•"/>
            </a:pPr>
            <a:r>
              <a:rPr lang="en-US" i="0" dirty="0">
                <a:solidFill>
                  <a:srgbClr val="000000"/>
                </a:solidFill>
                <a:cs typeface="Corbel"/>
              </a:rPr>
              <a:t>Requiring the professional judgment by teachers and school leaders in determining what, when, and how to teach the approved curriculum.</a:t>
            </a:r>
          </a:p>
          <a:p>
            <a:pPr marL="171450" indent="-171450">
              <a:lnSpc>
                <a:spcPct val="100000"/>
              </a:lnSpc>
              <a:spcBef>
                <a:spcPts val="0"/>
              </a:spcBef>
              <a:spcAft>
                <a:spcPts val="600"/>
              </a:spcAft>
              <a:buFont typeface="Arial" panose="020B0604020202020204" pitchFamily="34" charset="0"/>
              <a:buChar char="•"/>
            </a:pPr>
            <a:r>
              <a:rPr lang="en-US" i="0" dirty="0"/>
              <a:t>Mandating significant time within the teacher and principal work day and year for professional conversations and decision-making focused on student learning, outcomes, and curricular adaptations.</a:t>
            </a:r>
          </a:p>
        </p:txBody>
      </p:sp>
      <p:sp>
        <p:nvSpPr>
          <p:cNvPr id="3" name="Content Placeholder 2">
            <a:extLst>
              <a:ext uri="{FF2B5EF4-FFF2-40B4-BE49-F238E27FC236}">
                <a16:creationId xmlns:a16="http://schemas.microsoft.com/office/drawing/2014/main" id="{D5EFAA5B-E4E6-E34C-9EE2-97BBB5D08A8E}"/>
              </a:ext>
            </a:extLst>
          </p:cNvPr>
          <p:cNvSpPr>
            <a:spLocks noGrp="1"/>
          </p:cNvSpPr>
          <p:nvPr>
            <p:ph idx="11"/>
          </p:nvPr>
        </p:nvSpPr>
        <p:spPr>
          <a:xfrm>
            <a:off x="904340" y="1359351"/>
            <a:ext cx="3582994" cy="2749550"/>
          </a:xfrm>
        </p:spPr>
        <p:txBody>
          <a:bodyPr/>
          <a:lstStyle/>
          <a:p>
            <a:pPr>
              <a:lnSpc>
                <a:spcPct val="100000"/>
              </a:lnSpc>
              <a:spcBef>
                <a:spcPts val="0"/>
              </a:spcBef>
              <a:spcAft>
                <a:spcPts val="600"/>
              </a:spcAft>
            </a:pPr>
            <a:r>
              <a:rPr lang="en-US" b="1" dirty="0"/>
              <a:t>Recruitment and Retention Incentives </a:t>
            </a:r>
            <a:r>
              <a:rPr lang="en-US" i="0" dirty="0"/>
              <a:t>to attract the most qualified teachers and principals to in urban or rural schools in need of assistance. Legislators should consider:</a:t>
            </a:r>
          </a:p>
          <a:p>
            <a:pPr marL="233363" lvl="1" indent="-225425">
              <a:buFont typeface="Arial"/>
              <a:buChar char="•"/>
            </a:pPr>
            <a:r>
              <a:rPr lang="en-US" i="0" dirty="0">
                <a:solidFill>
                  <a:srgbClr val="000000"/>
                </a:solidFill>
                <a:cs typeface="Corbel"/>
              </a:rPr>
              <a:t>Identifying funding streams for college loan forgiveness, tuition reimbursement, and mortgage programs to educators committed to these schools.</a:t>
            </a:r>
          </a:p>
          <a:p>
            <a:pPr marL="233363" lvl="1" indent="-225425">
              <a:buFont typeface="Arial"/>
              <a:buChar char="•"/>
            </a:pPr>
            <a:r>
              <a:rPr lang="en-US" i="0" dirty="0">
                <a:solidFill>
                  <a:srgbClr val="000000"/>
                </a:solidFill>
                <a:cs typeface="Corbel"/>
              </a:rPr>
              <a:t>Removing such negative labels as “underperforming” and “chronically underperforming” from statute and regulation and replacing with ”in need of assistance.”</a:t>
            </a:r>
          </a:p>
          <a:p>
            <a:endParaRPr lang="en-US" dirty="0"/>
          </a:p>
        </p:txBody>
      </p:sp>
      <p:sp>
        <p:nvSpPr>
          <p:cNvPr id="5" name="Content Placeholder 4">
            <a:extLst>
              <a:ext uri="{FF2B5EF4-FFF2-40B4-BE49-F238E27FC236}">
                <a16:creationId xmlns:a16="http://schemas.microsoft.com/office/drawing/2014/main" id="{291B4294-26DA-E74E-92D2-1A530A89826A}"/>
              </a:ext>
            </a:extLst>
          </p:cNvPr>
          <p:cNvSpPr>
            <a:spLocks noGrp="1"/>
          </p:cNvSpPr>
          <p:nvPr>
            <p:ph idx="10"/>
          </p:nvPr>
        </p:nvSpPr>
        <p:spPr>
          <a:xfrm>
            <a:off x="904340" y="3730019"/>
            <a:ext cx="3427311" cy="2027316"/>
          </a:xfrm>
        </p:spPr>
        <p:txBody>
          <a:bodyPr/>
          <a:lstStyle/>
          <a:p>
            <a:pPr>
              <a:lnSpc>
                <a:spcPct val="100000"/>
              </a:lnSpc>
              <a:spcBef>
                <a:spcPts val="0"/>
              </a:spcBef>
              <a:spcAft>
                <a:spcPts val="600"/>
              </a:spcAft>
            </a:pPr>
            <a:r>
              <a:rPr lang="en-US" b="1" dirty="0"/>
              <a:t>Effective School and District Leadership </a:t>
            </a:r>
            <a:r>
              <a:rPr lang="en-US" i="0" dirty="0"/>
              <a:t>is critical for attracting and retaining both teachers and principals. Effective teachers and principals leave schools and district with ineffective support. Legislators should consider:</a:t>
            </a:r>
            <a:endParaRPr lang="en-US" i="0" dirty="0">
              <a:solidFill>
                <a:srgbClr val="000000"/>
              </a:solidFill>
              <a:cs typeface="Corbel"/>
            </a:endParaRPr>
          </a:p>
          <a:p>
            <a:pPr marL="171450" indent="-171450">
              <a:lnSpc>
                <a:spcPct val="100000"/>
              </a:lnSpc>
              <a:spcBef>
                <a:spcPts val="0"/>
              </a:spcBef>
              <a:spcAft>
                <a:spcPts val="600"/>
              </a:spcAft>
              <a:buFont typeface="Arial" panose="020B0604020202020204" pitchFamily="34" charset="0"/>
              <a:buChar char="•"/>
            </a:pPr>
            <a:r>
              <a:rPr lang="en-US" i="0" dirty="0"/>
              <a:t>Mandating that school committees conduct exit interviews with teachers and principals leaving a school or district when changes in school staffing exceed a normal rate to determine causes.</a:t>
            </a:r>
          </a:p>
        </p:txBody>
      </p:sp>
      <p:sp>
        <p:nvSpPr>
          <p:cNvPr id="11" name="Content Placeholder 4">
            <a:extLst>
              <a:ext uri="{FF2B5EF4-FFF2-40B4-BE49-F238E27FC236}">
                <a16:creationId xmlns:a16="http://schemas.microsoft.com/office/drawing/2014/main" id="{6BB7267F-DE6D-8340-B488-498B36D21059}"/>
              </a:ext>
            </a:extLst>
          </p:cNvPr>
          <p:cNvSpPr txBox="1">
            <a:spLocks/>
          </p:cNvSpPr>
          <p:nvPr/>
        </p:nvSpPr>
        <p:spPr>
          <a:xfrm>
            <a:off x="4852292" y="3730018"/>
            <a:ext cx="3443353" cy="2148777"/>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a:lstStyle>
          <a:p>
            <a:pPr>
              <a:lnSpc>
                <a:spcPct val="100000"/>
              </a:lnSpc>
              <a:spcBef>
                <a:spcPts val="0"/>
              </a:spcBef>
              <a:spcAft>
                <a:spcPts val="600"/>
              </a:spcAft>
            </a:pPr>
            <a:r>
              <a:rPr lang="en-US" b="1" dirty="0"/>
              <a:t>Embedded Professional Learning</a:t>
            </a:r>
            <a:r>
              <a:rPr lang="en-US" b="1" i="0" dirty="0"/>
              <a:t> </a:t>
            </a:r>
            <a:r>
              <a:rPr lang="en-US" i="0" dirty="0"/>
              <a:t>is a critical element in the retention of highly effective educators. Teachers especially are interested in professional learning at the school site directly related to their identified needs and those of their students. Legislators should consider:</a:t>
            </a:r>
            <a:endParaRPr lang="en-US" i="0" dirty="0">
              <a:solidFill>
                <a:srgbClr val="000000"/>
              </a:solidFill>
              <a:cs typeface="Corbel"/>
            </a:endParaRPr>
          </a:p>
          <a:p>
            <a:pPr marL="171450" indent="-171450">
              <a:lnSpc>
                <a:spcPct val="100000"/>
              </a:lnSpc>
              <a:spcBef>
                <a:spcPts val="0"/>
              </a:spcBef>
              <a:spcAft>
                <a:spcPts val="600"/>
              </a:spcAft>
              <a:buFont typeface="Arial" panose="020B0604020202020204" pitchFamily="34" charset="0"/>
              <a:buChar char="•"/>
            </a:pPr>
            <a:r>
              <a:rPr lang="en-US" i="0" dirty="0"/>
              <a:t>Eliminating the current regulatory budgeting practices that allow districts to inflate their fiscal commitment to professional learning.</a:t>
            </a:r>
          </a:p>
          <a:p>
            <a:pPr marL="171450" indent="-171450">
              <a:lnSpc>
                <a:spcPct val="100000"/>
              </a:lnSpc>
              <a:spcBef>
                <a:spcPts val="0"/>
              </a:spcBef>
              <a:spcAft>
                <a:spcPts val="600"/>
              </a:spcAft>
              <a:buFont typeface="Arial" panose="020B0604020202020204" pitchFamily="34" charset="0"/>
              <a:buChar char="•"/>
            </a:pPr>
            <a:r>
              <a:rPr lang="en-US" i="0" dirty="0"/>
              <a:t>Requiring professional learning to be broadly defined as information that prepared educators to best serve their students, families, and community.</a:t>
            </a:r>
          </a:p>
          <a:p>
            <a:pPr marL="171450" indent="-171450">
              <a:lnSpc>
                <a:spcPct val="100000"/>
              </a:lnSpc>
              <a:spcBef>
                <a:spcPts val="0"/>
              </a:spcBef>
              <a:spcAft>
                <a:spcPts val="600"/>
              </a:spcAft>
              <a:buFont typeface="Arial" panose="020B0604020202020204" pitchFamily="34" charset="0"/>
              <a:buChar char="•"/>
            </a:pPr>
            <a:endParaRPr lang="en-US" i="0" dirty="0"/>
          </a:p>
        </p:txBody>
      </p:sp>
      <p:cxnSp>
        <p:nvCxnSpPr>
          <p:cNvPr id="12" name="Straight Connector 11">
            <a:extLst>
              <a:ext uri="{FF2B5EF4-FFF2-40B4-BE49-F238E27FC236}">
                <a16:creationId xmlns:a16="http://schemas.microsoft.com/office/drawing/2014/main" id="{705B50B4-5E29-A44D-8F0C-AAE50F8E23B4}"/>
              </a:ext>
            </a:extLst>
          </p:cNvPr>
          <p:cNvCxnSpPr>
            <a:cxnSpLocks/>
          </p:cNvCxnSpPr>
          <p:nvPr/>
        </p:nvCxnSpPr>
        <p:spPr>
          <a:xfrm>
            <a:off x="904340" y="3589867"/>
            <a:ext cx="7362449" cy="0"/>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AC65461F-D1DA-EF46-9EAD-5FB3F5C32AD7}"/>
              </a:ext>
            </a:extLst>
          </p:cNvPr>
          <p:cNvCxnSpPr>
            <a:cxnSpLocks/>
          </p:cNvCxnSpPr>
          <p:nvPr/>
        </p:nvCxnSpPr>
        <p:spPr>
          <a:xfrm>
            <a:off x="4555112" y="1235046"/>
            <a:ext cx="16888" cy="4717021"/>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FE896BBA-3CD8-694E-B1DD-A56775C2FB9E}"/>
              </a:ext>
            </a:extLst>
          </p:cNvPr>
          <p:cNvCxnSpPr>
            <a:cxnSpLocks/>
          </p:cNvCxnSpPr>
          <p:nvPr/>
        </p:nvCxnSpPr>
        <p:spPr>
          <a:xfrm>
            <a:off x="838443" y="1235046"/>
            <a:ext cx="7362449"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28384664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A0128-FEC1-1840-8E2A-E4367DE83E37}"/>
              </a:ext>
            </a:extLst>
          </p:cNvPr>
          <p:cNvSpPr>
            <a:spLocks noGrp="1"/>
          </p:cNvSpPr>
          <p:nvPr>
            <p:ph type="title"/>
          </p:nvPr>
        </p:nvSpPr>
        <p:spPr>
          <a:xfrm>
            <a:off x="872067" y="653483"/>
            <a:ext cx="7257320" cy="878984"/>
          </a:xfrm>
        </p:spPr>
        <p:txBody>
          <a:bodyPr/>
          <a:lstStyle/>
          <a:p>
            <a:pPr>
              <a:lnSpc>
                <a:spcPct val="100000"/>
              </a:lnSpc>
            </a:pPr>
            <a:r>
              <a:rPr lang="en-US" sz="1200" dirty="0">
                <a:solidFill>
                  <a:srgbClr val="5BBF21"/>
                </a:solidFill>
                <a:latin typeface="Gill Sans MT" panose="020B0502020104020203" pitchFamily="34" charset="77"/>
              </a:rPr>
              <a:t>Teacher Experience. </a:t>
            </a:r>
            <a:r>
              <a:rPr lang="en-US" sz="1200" dirty="0">
                <a:solidFill>
                  <a:srgbClr val="000000"/>
                </a:solidFill>
                <a:latin typeface="Corbel"/>
                <a:cs typeface="Corbel"/>
              </a:rPr>
              <a:t>In the four chronically underperforming schools, the staff is dominated by younger, less experienced educators. Statewide the range of teacher ages falls on a bell curve with about 10 percent either at the earliest or latest stages of their career. In chronically underperforming schools, however, over seventy-five (75) percent are under thirty-two (32) </a:t>
            </a:r>
            <a:r>
              <a:rPr lang="mr-IN" sz="1200" dirty="0">
                <a:solidFill>
                  <a:srgbClr val="000000"/>
                </a:solidFill>
                <a:latin typeface="Corbel"/>
                <a:cs typeface="Corbel"/>
              </a:rPr>
              <a:t>–</a:t>
            </a:r>
            <a:r>
              <a:rPr lang="en-US" sz="1200" dirty="0">
                <a:solidFill>
                  <a:srgbClr val="000000"/>
                </a:solidFill>
                <a:latin typeface="Corbel"/>
                <a:cs typeface="Corbel"/>
              </a:rPr>
              <a:t> compared with twenty-two (22) percent statewide. </a:t>
            </a:r>
            <a:r>
              <a:rPr lang="en-US" sz="1200" baseline="30000" dirty="0">
                <a:solidFill>
                  <a:srgbClr val="000000"/>
                </a:solidFill>
                <a:latin typeface="Corbel"/>
                <a:cs typeface="Corbel"/>
              </a:rPr>
              <a:t>2 </a:t>
            </a:r>
            <a:br>
              <a:rPr lang="en-US" sz="1200" baseline="30000" dirty="0">
                <a:solidFill>
                  <a:srgbClr val="000000"/>
                </a:solidFill>
                <a:latin typeface="Corbel"/>
                <a:cs typeface="Corbel"/>
              </a:rPr>
            </a:br>
            <a:endParaRPr lang="en-US" sz="1200" baseline="30000" dirty="0">
              <a:solidFill>
                <a:srgbClr val="5BBF21"/>
              </a:solidFill>
              <a:latin typeface="Gill Sans MT" panose="020B0502020104020203" pitchFamily="34" charset="77"/>
            </a:endParaRPr>
          </a:p>
        </p:txBody>
      </p:sp>
      <p:sp>
        <p:nvSpPr>
          <p:cNvPr id="8" name="TextBox 7">
            <a:extLst>
              <a:ext uri="{FF2B5EF4-FFF2-40B4-BE49-F238E27FC236}">
                <a16:creationId xmlns:a16="http://schemas.microsoft.com/office/drawing/2014/main" id="{3604E5A7-A892-2542-A578-A021BAD0C2FF}"/>
              </a:ext>
            </a:extLst>
          </p:cNvPr>
          <p:cNvSpPr txBox="1"/>
          <p:nvPr/>
        </p:nvSpPr>
        <p:spPr>
          <a:xfrm>
            <a:off x="832696" y="1682694"/>
            <a:ext cx="2215304" cy="4647426"/>
          </a:xfrm>
          <a:prstGeom prst="rect">
            <a:avLst/>
          </a:prstGeom>
          <a:noFill/>
        </p:spPr>
        <p:txBody>
          <a:bodyPr wrap="square" rtlCol="0">
            <a:spAutoFit/>
          </a:bodyPr>
          <a:lstStyle/>
          <a:p>
            <a:pPr>
              <a:spcAft>
                <a:spcPts val="600"/>
              </a:spcAft>
            </a:pPr>
            <a:r>
              <a:rPr lang="en-US" sz="1200" dirty="0">
                <a:latin typeface="Gill Sans MT" panose="020B0502020104020203" pitchFamily="34" charset="77"/>
              </a:rPr>
              <a:t>Annually, the DOE reports the age distribution of teachers.  Age is a placeholder for experience. </a:t>
            </a:r>
          </a:p>
          <a:p>
            <a:pPr>
              <a:spcAft>
                <a:spcPts val="600"/>
              </a:spcAft>
            </a:pPr>
            <a:r>
              <a:rPr lang="en-US" sz="1200" dirty="0">
                <a:latin typeface="Gill Sans MT" panose="020B0502020104020203" pitchFamily="34" charset="77"/>
              </a:rPr>
              <a:t>In this chart,  the black line represents the statewide distribution of teachers by age, which is close to a bell curve with lower percentages of teachers under 26 or over 64 years of age and highest between 33 and 48,</a:t>
            </a:r>
          </a:p>
          <a:p>
            <a:pPr>
              <a:spcAft>
                <a:spcPts val="600"/>
              </a:spcAft>
            </a:pPr>
            <a:r>
              <a:rPr lang="en-US" sz="1200" dirty="0">
                <a:latin typeface="Gill Sans MT" panose="020B0502020104020203" pitchFamily="34" charset="77"/>
              </a:rPr>
              <a:t>At the 53 Recognition Schools (blue line), this distribution  mirrors statewide figures with slightly higher percentages of teachers between 33 and 48.</a:t>
            </a:r>
          </a:p>
          <a:p>
            <a:pPr>
              <a:spcAft>
                <a:spcPts val="600"/>
              </a:spcAft>
            </a:pPr>
            <a:r>
              <a:rPr lang="en-US" sz="1200" dirty="0">
                <a:latin typeface="Gill Sans MT" panose="020B0502020104020203" pitchFamily="34" charset="77"/>
              </a:rPr>
              <a:t>In contrast, the 30 Schools in Need of Comprehensive Support (green line) have significantly higher percentages of young teachers: 42 percent are below 33.</a:t>
            </a:r>
          </a:p>
          <a:p>
            <a:pPr>
              <a:spcAft>
                <a:spcPts val="600"/>
              </a:spcAft>
            </a:pPr>
            <a:endParaRPr lang="en-US" sz="1200" dirty="0">
              <a:latin typeface="Gill Sans MT" panose="020B0502020104020203" pitchFamily="34" charset="77"/>
            </a:endParaRPr>
          </a:p>
        </p:txBody>
      </p:sp>
      <p:pic>
        <p:nvPicPr>
          <p:cNvPr id="10" name="Picture 9">
            <a:extLst>
              <a:ext uri="{FF2B5EF4-FFF2-40B4-BE49-F238E27FC236}">
                <a16:creationId xmlns:a16="http://schemas.microsoft.com/office/drawing/2014/main" id="{0E4ADA08-490E-D547-8E8D-98D30AC9144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67566" y="1682694"/>
            <a:ext cx="5253804" cy="4114800"/>
          </a:xfrm>
          <a:prstGeom prst="rect">
            <a:avLst/>
          </a:prstGeom>
        </p:spPr>
      </p:pic>
      <p:cxnSp>
        <p:nvCxnSpPr>
          <p:cNvPr id="5" name="Straight Connector 4">
            <a:extLst>
              <a:ext uri="{FF2B5EF4-FFF2-40B4-BE49-F238E27FC236}">
                <a16:creationId xmlns:a16="http://schemas.microsoft.com/office/drawing/2014/main" id="{81201009-4A49-614D-9EFB-A551B8F5A4CA}"/>
              </a:ext>
            </a:extLst>
          </p:cNvPr>
          <p:cNvCxnSpPr>
            <a:cxnSpLocks/>
          </p:cNvCxnSpPr>
          <p:nvPr/>
        </p:nvCxnSpPr>
        <p:spPr>
          <a:xfrm>
            <a:off x="872067" y="1607580"/>
            <a:ext cx="7362449"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cxnSp>
        <p:nvCxnSpPr>
          <p:cNvPr id="6" name="Straight Connector 5">
            <a:extLst>
              <a:ext uri="{FF2B5EF4-FFF2-40B4-BE49-F238E27FC236}">
                <a16:creationId xmlns:a16="http://schemas.microsoft.com/office/drawing/2014/main" id="{D1CE42DE-C498-2A4E-91A6-76F3D0686937}"/>
              </a:ext>
            </a:extLst>
          </p:cNvPr>
          <p:cNvCxnSpPr>
            <a:cxnSpLocks/>
          </p:cNvCxnSpPr>
          <p:nvPr/>
        </p:nvCxnSpPr>
        <p:spPr>
          <a:xfrm>
            <a:off x="3064933" y="1603889"/>
            <a:ext cx="0" cy="4415911"/>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482091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A0128-FEC1-1840-8E2A-E4367DE83E37}"/>
              </a:ext>
            </a:extLst>
          </p:cNvPr>
          <p:cNvSpPr>
            <a:spLocks noGrp="1"/>
          </p:cNvSpPr>
          <p:nvPr>
            <p:ph type="title"/>
          </p:nvPr>
        </p:nvSpPr>
        <p:spPr>
          <a:xfrm>
            <a:off x="819879" y="665229"/>
            <a:ext cx="7282720" cy="544116"/>
          </a:xfrm>
        </p:spPr>
        <p:txBody>
          <a:bodyPr/>
          <a:lstStyle/>
          <a:p>
            <a:pPr>
              <a:spcAft>
                <a:spcPts val="600"/>
              </a:spcAft>
            </a:pPr>
            <a:r>
              <a:rPr lang="en-US" sz="1200" dirty="0">
                <a:solidFill>
                  <a:srgbClr val="5BBF21"/>
                </a:solidFill>
                <a:latin typeface="Gill Sans MT" panose="020B0502020104020203" pitchFamily="34" charset="77"/>
              </a:rPr>
              <a:t>Teacher Experience in Schools in Need of Targeted Assistance and Recognition Schools. </a:t>
            </a:r>
            <a:r>
              <a:rPr lang="en-US" sz="1200" dirty="0">
                <a:solidFill>
                  <a:schemeClr val="tx1"/>
                </a:solidFill>
                <a:latin typeface="Gill Sans MT" panose="020B0502020104020203" pitchFamily="34" charset="77"/>
              </a:rPr>
              <a:t>Three districts have Schools in Need of Comprehensive Support and Recognition Schools: Boston, Athol, and New Bedford.</a:t>
            </a:r>
            <a:br>
              <a:rPr lang="en-US" sz="1200" dirty="0">
                <a:solidFill>
                  <a:schemeClr val="tx1"/>
                </a:solidFill>
                <a:latin typeface="Gill Sans MT" panose="020B0502020104020203" pitchFamily="34" charset="77"/>
              </a:rPr>
            </a:br>
            <a:br>
              <a:rPr lang="en-US" sz="1200" dirty="0">
                <a:solidFill>
                  <a:schemeClr val="tx1"/>
                </a:solidFill>
                <a:latin typeface="Gill Sans MT" panose="020B0502020104020203" pitchFamily="34" charset="77"/>
              </a:rPr>
            </a:br>
            <a:endParaRPr lang="en-US" sz="1200" dirty="0">
              <a:solidFill>
                <a:schemeClr val="tx1"/>
              </a:solidFill>
              <a:latin typeface="Gill Sans MT" panose="020B0502020104020203" pitchFamily="34" charset="77"/>
            </a:endParaRPr>
          </a:p>
        </p:txBody>
      </p:sp>
      <p:sp>
        <p:nvSpPr>
          <p:cNvPr id="5" name="TextBox 4">
            <a:extLst>
              <a:ext uri="{FF2B5EF4-FFF2-40B4-BE49-F238E27FC236}">
                <a16:creationId xmlns:a16="http://schemas.microsoft.com/office/drawing/2014/main" id="{95A1DE25-8C05-8E46-A5EE-65B5A68CC3FF}"/>
              </a:ext>
            </a:extLst>
          </p:cNvPr>
          <p:cNvSpPr txBox="1"/>
          <p:nvPr/>
        </p:nvSpPr>
        <p:spPr>
          <a:xfrm>
            <a:off x="819879" y="1361745"/>
            <a:ext cx="2245054" cy="4939814"/>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en-US" sz="1200" dirty="0">
                <a:latin typeface="Gill Sans MT" panose="020B0502020104020203" pitchFamily="34" charset="77"/>
              </a:rPr>
              <a:t>The distribution of all teachers by age in Athol is similar to that of the state, Boston has four percent more teachers and New Bedford has seven percent more teachers below 33 than the statewide average.</a:t>
            </a:r>
          </a:p>
          <a:p>
            <a:pPr marL="171450" indent="-171450">
              <a:spcAft>
                <a:spcPts val="600"/>
              </a:spcAft>
              <a:buFont typeface="Arial" panose="020B0604020202020204" pitchFamily="34" charset="0"/>
              <a:buChar char="•"/>
            </a:pPr>
            <a:r>
              <a:rPr lang="en-US" sz="1200" b="1" dirty="0">
                <a:latin typeface="Gill Sans MT" panose="020B0502020104020203" pitchFamily="34" charset="77"/>
              </a:rPr>
              <a:t>Athol. </a:t>
            </a:r>
            <a:r>
              <a:rPr lang="en-US" sz="1200" dirty="0">
                <a:latin typeface="Gill Sans MT" panose="020B0502020104020203" pitchFamily="34" charset="77"/>
              </a:rPr>
              <a:t>Thirty-nine (39( percent of teachers in Comprehensive Support Schools (CSS) are below 33, all teachers in Recognition Schools (RS) are older than 32.  </a:t>
            </a:r>
          </a:p>
          <a:p>
            <a:pPr marL="171450" indent="-171450">
              <a:spcAft>
                <a:spcPts val="600"/>
              </a:spcAft>
              <a:buFont typeface="Arial" panose="020B0604020202020204" pitchFamily="34" charset="0"/>
              <a:buChar char="•"/>
            </a:pPr>
            <a:r>
              <a:rPr lang="en-US" sz="1200" b="1" dirty="0">
                <a:latin typeface="Gill Sans MT" panose="020B0502020104020203" pitchFamily="34" charset="77"/>
              </a:rPr>
              <a:t>Boston. </a:t>
            </a:r>
            <a:r>
              <a:rPr lang="en-US" sz="1200" dirty="0">
                <a:latin typeface="Gill Sans MT" panose="020B0502020104020203" pitchFamily="34" charset="77"/>
              </a:rPr>
              <a:t>Forty-four (44) percent of teachers in CSS are below 33, eighty-eight (88) percent in RS are 33 or above.</a:t>
            </a:r>
          </a:p>
          <a:p>
            <a:pPr marL="171450" indent="-171450">
              <a:spcAft>
                <a:spcPts val="600"/>
              </a:spcAft>
              <a:buFont typeface="Arial" panose="020B0604020202020204" pitchFamily="34" charset="0"/>
              <a:buChar char="•"/>
            </a:pPr>
            <a:r>
              <a:rPr lang="en-US" sz="1200" b="1" dirty="0">
                <a:latin typeface="Gill Sans MT" panose="020B0502020104020203" pitchFamily="34" charset="77"/>
              </a:rPr>
              <a:t>New Bedford. </a:t>
            </a:r>
            <a:r>
              <a:rPr lang="en-US" sz="1200" dirty="0">
                <a:latin typeface="Gill Sans MT" panose="020B0502020104020203" pitchFamily="34" charset="77"/>
              </a:rPr>
              <a:t>Forty-three (43) percent of teachers in CSS are below 33, seventy-seven (77) percent in RS are 33 or older.</a:t>
            </a:r>
            <a:br>
              <a:rPr lang="en-US" sz="1200" dirty="0">
                <a:latin typeface="Gill Sans MT" panose="020B0502020104020203" pitchFamily="34" charset="77"/>
              </a:rPr>
            </a:br>
            <a:endParaRPr lang="en-US" sz="1200" dirty="0"/>
          </a:p>
        </p:txBody>
      </p:sp>
      <p:pic>
        <p:nvPicPr>
          <p:cNvPr id="7" name="Picture 6">
            <a:extLst>
              <a:ext uri="{FF2B5EF4-FFF2-40B4-BE49-F238E27FC236}">
                <a16:creationId xmlns:a16="http://schemas.microsoft.com/office/drawing/2014/main" id="{1E38BA48-478A-4845-A3B6-D478241A63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4476" y="1425771"/>
            <a:ext cx="5039645" cy="3657600"/>
          </a:xfrm>
          <a:prstGeom prst="rect">
            <a:avLst/>
          </a:prstGeom>
        </p:spPr>
      </p:pic>
      <p:sp>
        <p:nvSpPr>
          <p:cNvPr id="9" name="TextBox 8">
            <a:extLst>
              <a:ext uri="{FF2B5EF4-FFF2-40B4-BE49-F238E27FC236}">
                <a16:creationId xmlns:a16="http://schemas.microsoft.com/office/drawing/2014/main" id="{12F7D427-7542-1447-B034-06585407073E}"/>
              </a:ext>
            </a:extLst>
          </p:cNvPr>
          <p:cNvSpPr txBox="1"/>
          <p:nvPr/>
        </p:nvSpPr>
        <p:spPr>
          <a:xfrm>
            <a:off x="3284476" y="5274733"/>
            <a:ext cx="4953591" cy="1015663"/>
          </a:xfrm>
          <a:prstGeom prst="rect">
            <a:avLst/>
          </a:prstGeom>
          <a:noFill/>
        </p:spPr>
        <p:txBody>
          <a:bodyPr wrap="square" rtlCol="0">
            <a:spAutoFit/>
          </a:bodyPr>
          <a:lstStyle/>
          <a:p>
            <a:r>
              <a:rPr lang="en-US" sz="1200" dirty="0">
                <a:latin typeface="Gill Sans MT" panose="020B0502020104020203" pitchFamily="34" charset="77"/>
              </a:rPr>
              <a:t>In this chart, blue represents younger teachers: &lt;26 and 26-32 years old, green represents teachers 33-64, and grey above 64. For each district, column 1 are comprehensive support (</a:t>
            </a:r>
            <a:r>
              <a:rPr lang="en-US" sz="1200" dirty="0" err="1">
                <a:latin typeface="Gill Sans MT" panose="020B0502020104020203" pitchFamily="34" charset="77"/>
              </a:rPr>
              <a:t>ComSup</a:t>
            </a:r>
            <a:r>
              <a:rPr lang="en-US" sz="1200" dirty="0">
                <a:latin typeface="Gill Sans MT" panose="020B0502020104020203" pitchFamily="34" charset="77"/>
              </a:rPr>
              <a:t>) schools, middle column are recognition (Rec) schools, and third column are all schools. Statewide figures are in the last column on the far right.</a:t>
            </a:r>
          </a:p>
        </p:txBody>
      </p:sp>
      <p:cxnSp>
        <p:nvCxnSpPr>
          <p:cNvPr id="13" name="Straight Connector 12">
            <a:extLst>
              <a:ext uri="{FF2B5EF4-FFF2-40B4-BE49-F238E27FC236}">
                <a16:creationId xmlns:a16="http://schemas.microsoft.com/office/drawing/2014/main" id="{27FCD7AC-F32A-ED44-B19A-1228626A7488}"/>
              </a:ext>
            </a:extLst>
          </p:cNvPr>
          <p:cNvCxnSpPr>
            <a:cxnSpLocks/>
          </p:cNvCxnSpPr>
          <p:nvPr/>
        </p:nvCxnSpPr>
        <p:spPr>
          <a:xfrm>
            <a:off x="819879" y="1209345"/>
            <a:ext cx="7418188" cy="0"/>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860654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38443" y="674406"/>
            <a:ext cx="7406587" cy="684494"/>
          </a:xfrm>
        </p:spPr>
        <p:txBody>
          <a:bodyPr/>
          <a:lstStyle/>
          <a:p>
            <a:r>
              <a:rPr lang="en-US" sz="1200" b="1" dirty="0">
                <a:latin typeface="Gill Sans MT" panose="020B0502020104020203" pitchFamily="34" charset="77"/>
              </a:rPr>
              <a:t>School Assessment Legislative Recommendation. </a:t>
            </a:r>
            <a:r>
              <a:rPr lang="en-US" sz="1200" dirty="0">
                <a:solidFill>
                  <a:schemeClr val="tx1"/>
                </a:solidFill>
                <a:latin typeface="Gill Sans MT" panose="020B0502020104020203" pitchFamily="34" charset="77"/>
                <a:cs typeface="Corbel"/>
              </a:rPr>
              <a:t>School assessment primarily based on multiple indicators using actual student school work and engagement, adherence to community school principles, connections to </a:t>
            </a:r>
            <a:r>
              <a:rPr lang="en-US" sz="1200" dirty="0" err="1">
                <a:solidFill>
                  <a:schemeClr val="tx1"/>
                </a:solidFill>
                <a:latin typeface="Gill Sans MT" panose="020B0502020104020203" pitchFamily="34" charset="77"/>
                <a:cs typeface="Corbel"/>
              </a:rPr>
              <a:t>MassCore</a:t>
            </a:r>
            <a:r>
              <a:rPr lang="en-US" sz="1200" dirty="0">
                <a:solidFill>
                  <a:schemeClr val="tx1"/>
                </a:solidFill>
                <a:latin typeface="Gill Sans MT" panose="020B0502020104020203" pitchFamily="34" charset="77"/>
                <a:cs typeface="Corbel"/>
              </a:rPr>
              <a:t>, and statewide testing on either a census or sample basis or a combination of both.</a:t>
            </a:r>
            <a:br>
              <a:rPr lang="en-US" sz="1200" dirty="0">
                <a:solidFill>
                  <a:srgbClr val="000000"/>
                </a:solidFill>
                <a:latin typeface="Gill Sans MT" panose="020B0502020104020203" pitchFamily="34" charset="77"/>
                <a:cs typeface="Corbel"/>
              </a:rPr>
            </a:br>
            <a:endParaRPr lang="en-US" sz="1200" spc="0" dirty="0">
              <a:latin typeface="Gill Sans MT" panose="020B0502020104020203" pitchFamily="34" charset="77"/>
            </a:endParaRPr>
          </a:p>
        </p:txBody>
      </p:sp>
      <p:sp>
        <p:nvSpPr>
          <p:cNvPr id="3" name="Content Placeholder 2">
            <a:extLst>
              <a:ext uri="{FF2B5EF4-FFF2-40B4-BE49-F238E27FC236}">
                <a16:creationId xmlns:a16="http://schemas.microsoft.com/office/drawing/2014/main" id="{3F529614-70D2-2F40-9A15-70F1796755AC}"/>
              </a:ext>
            </a:extLst>
          </p:cNvPr>
          <p:cNvSpPr>
            <a:spLocks noGrp="1"/>
          </p:cNvSpPr>
          <p:nvPr>
            <p:ph idx="1"/>
          </p:nvPr>
        </p:nvSpPr>
        <p:spPr>
          <a:xfrm>
            <a:off x="4655815" y="1433207"/>
            <a:ext cx="3569424" cy="2481580"/>
          </a:xfrm>
        </p:spPr>
        <p:txBody>
          <a:bodyPr/>
          <a:lstStyle/>
          <a:p>
            <a:pPr>
              <a:spcBef>
                <a:spcPts val="0"/>
              </a:spcBef>
              <a:spcAft>
                <a:spcPts val="600"/>
              </a:spcAft>
            </a:pPr>
            <a:r>
              <a:rPr lang="en-US" b="1" i="0" dirty="0"/>
              <a:t>Replace Current Census Testing with Selected Sample Testing in Grades 3, 5, 6 and 7</a:t>
            </a:r>
            <a:r>
              <a:rPr lang="en-US" i="0" dirty="0"/>
              <a:t>. </a:t>
            </a:r>
          </a:p>
          <a:p>
            <a:pPr marL="171450" indent="-171450">
              <a:lnSpc>
                <a:spcPct val="100000"/>
              </a:lnSpc>
              <a:spcBef>
                <a:spcPts val="0"/>
              </a:spcBef>
              <a:spcAft>
                <a:spcPts val="600"/>
              </a:spcAft>
              <a:buFont typeface="Arial" panose="020B0604020202020204" pitchFamily="34" charset="0"/>
              <a:buChar char="•"/>
            </a:pPr>
            <a:r>
              <a:rPr lang="en-US" b="1" i="0" dirty="0">
                <a:ea typeface="Corbel" charset="0"/>
                <a:cs typeface="Corbel"/>
              </a:rPr>
              <a:t>Census  Testing. </a:t>
            </a:r>
            <a:r>
              <a:rPr lang="en-US" i="0" dirty="0">
                <a:cs typeface="Corbel"/>
              </a:rPr>
              <a:t>Every student in grades 3-8 and 10 takes the same test for a particular grade and subject. Time consuming practice that leads to teaching-to-the-test and a narrowing of the curriculum.</a:t>
            </a:r>
          </a:p>
          <a:p>
            <a:pPr marL="171450" indent="-171450">
              <a:lnSpc>
                <a:spcPct val="100000"/>
              </a:lnSpc>
              <a:spcBef>
                <a:spcPts val="0"/>
              </a:spcBef>
              <a:spcAft>
                <a:spcPts val="600"/>
              </a:spcAft>
              <a:buFont typeface="Arial" panose="020B0604020202020204" pitchFamily="34" charset="0"/>
              <a:buChar char="•"/>
            </a:pPr>
            <a:r>
              <a:rPr lang="en-US" b="1" i="0" dirty="0">
                <a:ea typeface="Corbel" charset="0"/>
                <a:cs typeface="Corbel"/>
              </a:rPr>
              <a:t>Selected Sample  Testing. </a:t>
            </a:r>
            <a:r>
              <a:rPr lang="en-US" i="0" dirty="0">
                <a:cs typeface="Corbel"/>
              </a:rPr>
              <a:t>All students take a sample of test items. The sample can be used to generate group and school level scores. Results in less time on testing and undercuts teaching to the test activities.</a:t>
            </a:r>
          </a:p>
          <a:p>
            <a:endParaRPr lang="en-US" dirty="0"/>
          </a:p>
        </p:txBody>
      </p:sp>
      <p:sp>
        <p:nvSpPr>
          <p:cNvPr id="5" name="Content Placeholder 4">
            <a:extLst>
              <a:ext uri="{FF2B5EF4-FFF2-40B4-BE49-F238E27FC236}">
                <a16:creationId xmlns:a16="http://schemas.microsoft.com/office/drawing/2014/main" id="{0FA4CB03-37D5-C54C-B286-9A44B1575AF4}"/>
              </a:ext>
            </a:extLst>
          </p:cNvPr>
          <p:cNvSpPr>
            <a:spLocks noGrp="1"/>
          </p:cNvSpPr>
          <p:nvPr>
            <p:ph idx="11"/>
          </p:nvPr>
        </p:nvSpPr>
        <p:spPr>
          <a:xfrm>
            <a:off x="4694341" y="4076185"/>
            <a:ext cx="3550689" cy="2289783"/>
          </a:xfrm>
        </p:spPr>
        <p:txBody>
          <a:bodyPr/>
          <a:lstStyle/>
          <a:p>
            <a:r>
              <a:rPr lang="en-US" b="1" dirty="0"/>
              <a:t>Establish Two MCAS Performance Categories.</a:t>
            </a:r>
          </a:p>
          <a:p>
            <a:pPr marL="171450" indent="-171450">
              <a:lnSpc>
                <a:spcPct val="100000"/>
              </a:lnSpc>
              <a:spcBef>
                <a:spcPts val="0"/>
              </a:spcBef>
              <a:spcAft>
                <a:spcPts val="600"/>
              </a:spcAft>
              <a:buFont typeface="Arial" panose="020B0604020202020204" pitchFamily="34" charset="0"/>
              <a:buChar char="•"/>
            </a:pPr>
            <a:r>
              <a:rPr lang="en-US" i="0" dirty="0">
                <a:solidFill>
                  <a:srgbClr val="000000"/>
                </a:solidFill>
                <a:cs typeface="Corbel"/>
              </a:rPr>
              <a:t>Revise school assessment metrics as a means of identifying schools needing assistance. </a:t>
            </a:r>
          </a:p>
          <a:p>
            <a:pPr marL="171450" indent="-171450">
              <a:lnSpc>
                <a:spcPct val="100000"/>
              </a:lnSpc>
              <a:spcBef>
                <a:spcPts val="0"/>
              </a:spcBef>
              <a:spcAft>
                <a:spcPts val="600"/>
              </a:spcAft>
              <a:buFont typeface="Arial" panose="020B0604020202020204" pitchFamily="34" charset="0"/>
              <a:buChar char="•"/>
            </a:pPr>
            <a:r>
              <a:rPr lang="en-US" i="0" dirty="0">
                <a:solidFill>
                  <a:srgbClr val="000000"/>
                </a:solidFill>
                <a:cs typeface="Corbel"/>
              </a:rPr>
              <a:t>Eliminate set percentages for “failing” schools. Identify only those schools that are in true need.</a:t>
            </a:r>
          </a:p>
          <a:p>
            <a:pPr marL="171450" indent="-171450">
              <a:lnSpc>
                <a:spcPct val="100000"/>
              </a:lnSpc>
              <a:spcBef>
                <a:spcPts val="0"/>
              </a:spcBef>
              <a:spcAft>
                <a:spcPts val="600"/>
              </a:spcAft>
              <a:buFont typeface="Arial" panose="020B0604020202020204" pitchFamily="34" charset="0"/>
              <a:buChar char="•"/>
            </a:pPr>
            <a:r>
              <a:rPr lang="en-US" b="1" i="0" dirty="0">
                <a:solidFill>
                  <a:srgbClr val="000000"/>
                </a:solidFill>
                <a:cs typeface="Corbel"/>
              </a:rPr>
              <a:t>Needing Assistance Schools </a:t>
            </a:r>
            <a:r>
              <a:rPr lang="en-US" i="0" dirty="0">
                <a:solidFill>
                  <a:srgbClr val="000000"/>
                </a:solidFill>
                <a:cs typeface="Corbel"/>
              </a:rPr>
              <a:t>for those whose school assessment metrics indicate that additional support, guided through local control, is required. </a:t>
            </a:r>
          </a:p>
          <a:p>
            <a:pPr marL="171450" indent="-171450">
              <a:lnSpc>
                <a:spcPct val="100000"/>
              </a:lnSpc>
              <a:spcBef>
                <a:spcPts val="0"/>
              </a:spcBef>
              <a:spcAft>
                <a:spcPts val="600"/>
              </a:spcAft>
              <a:buFont typeface="Arial" panose="020B0604020202020204" pitchFamily="34" charset="0"/>
              <a:buChar char="•"/>
            </a:pPr>
            <a:r>
              <a:rPr lang="en-US" b="1" i="0" dirty="0">
                <a:solidFill>
                  <a:srgbClr val="000000"/>
                </a:solidFill>
                <a:cs typeface="Corbel"/>
              </a:rPr>
              <a:t>Not Needing Assistance Schools</a:t>
            </a:r>
            <a:r>
              <a:rPr lang="en-US" i="0" dirty="0">
                <a:solidFill>
                  <a:srgbClr val="000000"/>
                </a:solidFill>
                <a:cs typeface="Corbel"/>
              </a:rPr>
              <a:t> for all others.</a:t>
            </a:r>
            <a:endParaRPr lang="en-US" b="1" i="0" dirty="0">
              <a:solidFill>
                <a:srgbClr val="000000"/>
              </a:solidFill>
              <a:cs typeface="Corbel"/>
            </a:endParaRPr>
          </a:p>
          <a:p>
            <a:endParaRPr lang="en-US" b="1" dirty="0"/>
          </a:p>
        </p:txBody>
      </p:sp>
      <p:sp>
        <p:nvSpPr>
          <p:cNvPr id="8" name="Content Placeholder 7">
            <a:extLst>
              <a:ext uri="{FF2B5EF4-FFF2-40B4-BE49-F238E27FC236}">
                <a16:creationId xmlns:a16="http://schemas.microsoft.com/office/drawing/2014/main" id="{284951AF-104C-FD41-A4F5-135288A2E0C0}"/>
              </a:ext>
            </a:extLst>
          </p:cNvPr>
          <p:cNvSpPr>
            <a:spLocks noGrp="1"/>
          </p:cNvSpPr>
          <p:nvPr>
            <p:ph idx="10"/>
          </p:nvPr>
        </p:nvSpPr>
        <p:spPr>
          <a:xfrm>
            <a:off x="918761" y="1433207"/>
            <a:ext cx="3492372" cy="2346312"/>
          </a:xfrm>
        </p:spPr>
        <p:txBody>
          <a:bodyPr/>
          <a:lstStyle/>
          <a:p>
            <a:pPr marL="7938" lvl="1">
              <a:buNone/>
            </a:pPr>
            <a:r>
              <a:rPr lang="en-US" b="1" i="0" dirty="0">
                <a:solidFill>
                  <a:srgbClr val="000000"/>
                </a:solidFill>
                <a:cs typeface="Corbel"/>
              </a:rPr>
              <a:t>Assess learning outcomes through actual student work.</a:t>
            </a:r>
          </a:p>
          <a:p>
            <a:pPr marL="179388" lvl="1" indent="-171450">
              <a:buFont typeface="Arial" panose="020B0604020202020204" pitchFamily="34" charset="0"/>
              <a:buChar char="•"/>
            </a:pPr>
            <a:r>
              <a:rPr lang="en-US" i="0" dirty="0">
                <a:solidFill>
                  <a:srgbClr val="000000"/>
                </a:solidFill>
                <a:cs typeface="Corbel"/>
              </a:rPr>
              <a:t>Report cards and grade distribution across grades and subjects.</a:t>
            </a:r>
          </a:p>
          <a:p>
            <a:pPr marL="179388" lvl="1" indent="-171450">
              <a:buFont typeface="Arial" panose="020B0604020202020204" pitchFamily="34" charset="0"/>
              <a:buChar char="•"/>
            </a:pPr>
            <a:r>
              <a:rPr lang="en-US" i="0" dirty="0">
                <a:solidFill>
                  <a:srgbClr val="000000"/>
                </a:solidFill>
                <a:cs typeface="Corbel"/>
              </a:rPr>
              <a:t>Progress on curriculum standards leading to successful completion of </a:t>
            </a:r>
            <a:r>
              <a:rPr lang="en-US" i="0" dirty="0" err="1">
                <a:solidFill>
                  <a:srgbClr val="000000"/>
                </a:solidFill>
                <a:cs typeface="Corbel"/>
              </a:rPr>
              <a:t>MassCore</a:t>
            </a:r>
            <a:r>
              <a:rPr lang="en-US" i="0" dirty="0">
                <a:solidFill>
                  <a:srgbClr val="000000"/>
                </a:solidFill>
                <a:cs typeface="Corbel"/>
              </a:rPr>
              <a:t> by grade 12.</a:t>
            </a:r>
          </a:p>
          <a:p>
            <a:pPr marL="179388" lvl="1" indent="-171450">
              <a:buFont typeface="Arial" panose="020B0604020202020204" pitchFamily="34" charset="0"/>
              <a:buChar char="•"/>
            </a:pPr>
            <a:r>
              <a:rPr lang="en-US" i="0" dirty="0">
                <a:solidFill>
                  <a:srgbClr val="000000"/>
                </a:solidFill>
                <a:cs typeface="Corbel"/>
              </a:rPr>
              <a:t>Demonstration of student work and learning, including portfolios, capstone projects, performances, real-world applications.</a:t>
            </a:r>
          </a:p>
          <a:p>
            <a:pPr marL="179388" lvl="1" indent="-171450">
              <a:buFont typeface="Arial" panose="020B0604020202020204" pitchFamily="34" charset="0"/>
              <a:buChar char="•"/>
            </a:pPr>
            <a:r>
              <a:rPr lang="en-US" i="0" dirty="0">
                <a:solidFill>
                  <a:srgbClr val="000000"/>
                </a:solidFill>
                <a:cs typeface="Corbel"/>
              </a:rPr>
              <a:t>Student engagement, including attendance, promotion and graduation rates, service  and community-based activities</a:t>
            </a:r>
          </a:p>
          <a:p>
            <a:pPr marL="179388" lvl="1" indent="-171450">
              <a:buFont typeface="Arial" panose="020B0604020202020204" pitchFamily="34" charset="0"/>
              <a:buChar char="•"/>
            </a:pPr>
            <a:endParaRPr lang="en-US" i="0" dirty="0">
              <a:solidFill>
                <a:srgbClr val="000000"/>
              </a:solidFill>
              <a:cs typeface="Corbel"/>
            </a:endParaRPr>
          </a:p>
          <a:p>
            <a:endParaRPr lang="en-US" dirty="0"/>
          </a:p>
        </p:txBody>
      </p:sp>
      <p:sp>
        <p:nvSpPr>
          <p:cNvPr id="6" name="Content Placeholder 7">
            <a:extLst>
              <a:ext uri="{FF2B5EF4-FFF2-40B4-BE49-F238E27FC236}">
                <a16:creationId xmlns:a16="http://schemas.microsoft.com/office/drawing/2014/main" id="{61B2F83B-6704-2240-A7B7-0ED2D0322169}"/>
              </a:ext>
            </a:extLst>
          </p:cNvPr>
          <p:cNvSpPr txBox="1">
            <a:spLocks/>
          </p:cNvSpPr>
          <p:nvPr/>
        </p:nvSpPr>
        <p:spPr>
          <a:xfrm>
            <a:off x="918761" y="4076185"/>
            <a:ext cx="3492372" cy="1932726"/>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a:lstStyle>
          <a:p>
            <a:pPr marL="7938" lvl="1">
              <a:buFont typeface="Arial" panose="020B0604020202020204" pitchFamily="34" charset="0"/>
              <a:buNone/>
            </a:pPr>
            <a:r>
              <a:rPr lang="en-US" b="1" i="0" dirty="0">
                <a:solidFill>
                  <a:srgbClr val="000000"/>
                </a:solidFill>
                <a:cs typeface="Corbel"/>
              </a:rPr>
              <a:t>Analyze school conditions related to learning.</a:t>
            </a:r>
          </a:p>
          <a:p>
            <a:pPr marL="179388" lvl="1" indent="-171450">
              <a:buFont typeface="Arial" panose="020B0604020202020204" pitchFamily="34" charset="0"/>
              <a:buChar char="•"/>
            </a:pPr>
            <a:r>
              <a:rPr lang="en-US" i="0" dirty="0">
                <a:solidFill>
                  <a:srgbClr val="000000"/>
                </a:solidFill>
                <a:cs typeface="Corbel"/>
              </a:rPr>
              <a:t>Time on learning, including before and after school and vacation learning activities.</a:t>
            </a:r>
          </a:p>
          <a:p>
            <a:pPr marL="179388" lvl="1" indent="-171450">
              <a:buFont typeface="Arial" panose="020B0604020202020204" pitchFamily="34" charset="0"/>
              <a:buChar char="•"/>
            </a:pPr>
            <a:r>
              <a:rPr lang="en-US" i="0" dirty="0">
                <a:solidFill>
                  <a:srgbClr val="000000"/>
                </a:solidFill>
                <a:cs typeface="Corbel"/>
              </a:rPr>
              <a:t>Family engagement, including parent/caregiver contributions to school decision-making and school climate activities.</a:t>
            </a:r>
          </a:p>
          <a:p>
            <a:pPr marL="179388" lvl="1" indent="-171450">
              <a:buFont typeface="Arial" panose="020B0604020202020204" pitchFamily="34" charset="0"/>
              <a:buChar char="•"/>
            </a:pPr>
            <a:r>
              <a:rPr lang="en-US" i="0" dirty="0">
                <a:solidFill>
                  <a:srgbClr val="000000"/>
                </a:solidFill>
                <a:cs typeface="Corbel"/>
              </a:rPr>
              <a:t>Community engagement, including contributions of funding and time by local businesses and social organizations</a:t>
            </a:r>
          </a:p>
        </p:txBody>
      </p:sp>
      <p:cxnSp>
        <p:nvCxnSpPr>
          <p:cNvPr id="7" name="Straight Connector 6">
            <a:extLst>
              <a:ext uri="{FF2B5EF4-FFF2-40B4-BE49-F238E27FC236}">
                <a16:creationId xmlns:a16="http://schemas.microsoft.com/office/drawing/2014/main" id="{00823C9D-D2BE-F547-938D-023A5A2A6F46}"/>
              </a:ext>
            </a:extLst>
          </p:cNvPr>
          <p:cNvCxnSpPr>
            <a:cxnSpLocks/>
          </p:cNvCxnSpPr>
          <p:nvPr/>
        </p:nvCxnSpPr>
        <p:spPr>
          <a:xfrm>
            <a:off x="873887" y="3983687"/>
            <a:ext cx="7362449" cy="0"/>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7A4C4817-CC05-3342-9B61-21FD8A9152D2}"/>
              </a:ext>
            </a:extLst>
          </p:cNvPr>
          <p:cNvCxnSpPr>
            <a:cxnSpLocks/>
          </p:cNvCxnSpPr>
          <p:nvPr/>
        </p:nvCxnSpPr>
        <p:spPr>
          <a:xfrm>
            <a:off x="4555112" y="1358900"/>
            <a:ext cx="16888" cy="4717021"/>
          </a:xfrm>
          <a:prstGeom prst="line">
            <a:avLst/>
          </a:prstGeom>
          <a:ln>
            <a:solidFill>
              <a:srgbClr val="0051BA"/>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661D94C6-A2ED-624C-953B-BEAE2FCCCA24}"/>
              </a:ext>
            </a:extLst>
          </p:cNvPr>
          <p:cNvCxnSpPr>
            <a:cxnSpLocks/>
          </p:cNvCxnSpPr>
          <p:nvPr/>
        </p:nvCxnSpPr>
        <p:spPr>
          <a:xfrm>
            <a:off x="838443" y="1358900"/>
            <a:ext cx="7362449"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56180215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38443" y="674406"/>
            <a:ext cx="7406587" cy="666714"/>
          </a:xfrm>
        </p:spPr>
        <p:txBody>
          <a:bodyPr/>
          <a:lstStyle/>
          <a:p>
            <a:r>
              <a:rPr lang="en-US" sz="1200" b="1" dirty="0">
                <a:latin typeface="Gill Sans MT" panose="020B0502020104020203" pitchFamily="34" charset="77"/>
              </a:rPr>
              <a:t>Funding Legislative Recommendation. </a:t>
            </a:r>
            <a:r>
              <a:rPr lang="en-US" sz="1200" dirty="0">
                <a:solidFill>
                  <a:schemeClr val="tx1"/>
                </a:solidFill>
                <a:latin typeface="Gill Sans MT" panose="020B0502020104020203" pitchFamily="34" charset="77"/>
                <a:cs typeface="Corbel"/>
              </a:rPr>
              <a:t>Funding for all schools, with additional focused funding to schools with high-need populations or schools identified as needing assistance. Funding decisions made at the school/district level must be determined by school committees and communities with minimal input from DESE.</a:t>
            </a:r>
            <a:br>
              <a:rPr lang="en-US" sz="1200" dirty="0">
                <a:solidFill>
                  <a:schemeClr val="accent6">
                    <a:lumMod val="75000"/>
                  </a:schemeClr>
                </a:solidFill>
                <a:latin typeface="Gill Sans MT" panose="020B0502020104020203" pitchFamily="34" charset="77"/>
                <a:cs typeface="Corbel"/>
              </a:rPr>
            </a:br>
            <a:endParaRPr lang="en-US" sz="1200" spc="0" dirty="0">
              <a:latin typeface="Gill Sans MT" panose="020B0502020104020203" pitchFamily="34" charset="77"/>
            </a:endParaRPr>
          </a:p>
        </p:txBody>
      </p:sp>
      <p:sp>
        <p:nvSpPr>
          <p:cNvPr id="11" name="Content Placeholder 10">
            <a:extLst>
              <a:ext uri="{FF2B5EF4-FFF2-40B4-BE49-F238E27FC236}">
                <a16:creationId xmlns:a16="http://schemas.microsoft.com/office/drawing/2014/main" id="{4B0E5152-C1B2-9342-B3E6-71AC475B5419}"/>
              </a:ext>
            </a:extLst>
          </p:cNvPr>
          <p:cNvSpPr>
            <a:spLocks noGrp="1"/>
          </p:cNvSpPr>
          <p:nvPr>
            <p:ph idx="1"/>
          </p:nvPr>
        </p:nvSpPr>
        <p:spPr>
          <a:xfrm>
            <a:off x="910107" y="2850451"/>
            <a:ext cx="7084362" cy="2749550"/>
          </a:xfrm>
        </p:spPr>
        <p:txBody>
          <a:bodyPr/>
          <a:lstStyle/>
          <a:p>
            <a:pPr lvl="1">
              <a:buNone/>
              <a:tabLst>
                <a:tab pos="225425" algn="l"/>
              </a:tabLst>
            </a:pPr>
            <a:r>
              <a:rPr lang="en-US" b="1" i="0" dirty="0">
                <a:solidFill>
                  <a:srgbClr val="0051BA"/>
                </a:solidFill>
                <a:cs typeface="Corbel"/>
              </a:rPr>
              <a:t>Increase funding</a:t>
            </a:r>
            <a:r>
              <a:rPr lang="en-US" i="0" dirty="0">
                <a:solidFill>
                  <a:srgbClr val="0051BA"/>
                </a:solidFill>
                <a:cs typeface="Corbel"/>
              </a:rPr>
              <a:t> </a:t>
            </a:r>
            <a:r>
              <a:rPr lang="en-US" i="0" dirty="0">
                <a:solidFill>
                  <a:srgbClr val="000000"/>
                </a:solidFill>
                <a:cs typeface="Corbel"/>
              </a:rPr>
              <a:t>to all schools, with additional focused funding to schools with high need populations.</a:t>
            </a:r>
          </a:p>
          <a:p>
            <a:pPr marL="7938" lvl="1">
              <a:buNone/>
              <a:tabLst>
                <a:tab pos="458788" algn="l"/>
              </a:tabLst>
            </a:pPr>
            <a:r>
              <a:rPr lang="en-US" i="0" dirty="0">
                <a:solidFill>
                  <a:srgbClr val="000000"/>
                </a:solidFill>
                <a:cs typeface="Corbel"/>
              </a:rPr>
              <a:t>Fund social and emotional well-being programs embedded within community schools model.</a:t>
            </a:r>
          </a:p>
          <a:p>
            <a:pPr marL="7938" lvl="1">
              <a:buNone/>
              <a:tabLst>
                <a:tab pos="458788" algn="l"/>
              </a:tabLst>
            </a:pPr>
            <a:r>
              <a:rPr lang="en-US" i="0" dirty="0">
                <a:solidFill>
                  <a:srgbClr val="000000"/>
                </a:solidFill>
                <a:cs typeface="Corbel"/>
              </a:rPr>
              <a:t>Craft legislative language that assurers funding decisions made at the school/district level with minimal input from DESE.</a:t>
            </a:r>
          </a:p>
          <a:p>
            <a:pPr marL="461963" lvl="1" indent="-228600">
              <a:buFont typeface="Arial"/>
              <a:buChar char="•"/>
              <a:tabLst>
                <a:tab pos="458788" algn="l"/>
              </a:tabLst>
            </a:pPr>
            <a:endParaRPr lang="en-US" i="0" dirty="0">
              <a:solidFill>
                <a:srgbClr val="000000"/>
              </a:solidFill>
              <a:cs typeface="Corbel"/>
            </a:endParaRPr>
          </a:p>
          <a:p>
            <a:pPr marL="461963" lvl="1" indent="-228600">
              <a:buFont typeface="Arial"/>
              <a:buChar char="•"/>
              <a:tabLst>
                <a:tab pos="458788" algn="l"/>
              </a:tabLst>
            </a:pPr>
            <a:endParaRPr lang="en-US" i="0" dirty="0">
              <a:solidFill>
                <a:schemeClr val="accent6">
                  <a:lumMod val="75000"/>
                </a:schemeClr>
              </a:solidFill>
              <a:cs typeface="Corbel"/>
            </a:endParaRPr>
          </a:p>
          <a:p>
            <a:pPr marL="228600" lvl="1" indent="-228600">
              <a:buFont typeface="+mj-lt"/>
              <a:buAutoNum type="arabicPeriod"/>
            </a:pPr>
            <a:endParaRPr lang="en-US" i="0" dirty="0">
              <a:solidFill>
                <a:srgbClr val="000000"/>
              </a:solidFill>
              <a:cs typeface="Corbel"/>
            </a:endParaRPr>
          </a:p>
          <a:p>
            <a:pPr>
              <a:spcAft>
                <a:spcPts val="600"/>
              </a:spcAft>
            </a:pPr>
            <a:endParaRPr lang="en-US" dirty="0"/>
          </a:p>
        </p:txBody>
      </p:sp>
      <p:sp>
        <p:nvSpPr>
          <p:cNvPr id="2" name="Content Placeholder 1">
            <a:extLst>
              <a:ext uri="{FF2B5EF4-FFF2-40B4-BE49-F238E27FC236}">
                <a16:creationId xmlns:a16="http://schemas.microsoft.com/office/drawing/2014/main" id="{DA139439-4C9D-A64C-986C-ED2E022A1B5E}"/>
              </a:ext>
            </a:extLst>
          </p:cNvPr>
          <p:cNvSpPr>
            <a:spLocks noGrp="1"/>
          </p:cNvSpPr>
          <p:nvPr>
            <p:ph idx="10"/>
          </p:nvPr>
        </p:nvSpPr>
        <p:spPr/>
        <p:txBody>
          <a:bodyPr/>
          <a:lstStyle/>
          <a:p>
            <a:pPr marL="225425" lvl="1" indent="-225425">
              <a:spcAft>
                <a:spcPts val="300"/>
              </a:spcAft>
              <a:buNone/>
              <a:tabLst>
                <a:tab pos="225425" algn="l"/>
              </a:tabLst>
            </a:pPr>
            <a:endParaRPr lang="en-US" i="0" dirty="0">
              <a:solidFill>
                <a:schemeClr val="accent6">
                  <a:lumMod val="75000"/>
                </a:schemeClr>
              </a:solidFill>
              <a:cs typeface="Corbel"/>
            </a:endParaRPr>
          </a:p>
          <a:p>
            <a:endParaRPr lang="en-US" dirty="0"/>
          </a:p>
        </p:txBody>
      </p:sp>
      <p:sp>
        <p:nvSpPr>
          <p:cNvPr id="5" name="Content Placeholder 4">
            <a:extLst>
              <a:ext uri="{FF2B5EF4-FFF2-40B4-BE49-F238E27FC236}">
                <a16:creationId xmlns:a16="http://schemas.microsoft.com/office/drawing/2014/main" id="{B550EA7D-A639-F841-95A5-BB8326EE790F}"/>
              </a:ext>
            </a:extLst>
          </p:cNvPr>
          <p:cNvSpPr>
            <a:spLocks noGrp="1"/>
          </p:cNvSpPr>
          <p:nvPr>
            <p:ph idx="11"/>
          </p:nvPr>
        </p:nvSpPr>
        <p:spPr>
          <a:xfrm>
            <a:off x="936680" y="1483205"/>
            <a:ext cx="7223251" cy="1538669"/>
          </a:xfrm>
        </p:spPr>
        <p:txBody>
          <a:bodyPr/>
          <a:lstStyle/>
          <a:p>
            <a:pPr>
              <a:lnSpc>
                <a:spcPct val="100000"/>
              </a:lnSpc>
              <a:spcBef>
                <a:spcPts val="0"/>
              </a:spcBef>
              <a:spcAft>
                <a:spcPts val="600"/>
              </a:spcAft>
            </a:pPr>
            <a:r>
              <a:rPr lang="en-US" b="1" i="0" dirty="0">
                <a:solidFill>
                  <a:srgbClr val="0051BA"/>
                </a:solidFill>
              </a:rPr>
              <a:t>Address the fact that state funding for education has not kept pace </a:t>
            </a:r>
            <a:r>
              <a:rPr lang="en-US" i="0" dirty="0"/>
              <a:t>with needs either adequately or equitably. As a result, Massachusetts is among the states with the most unequal funding for local schools.</a:t>
            </a:r>
          </a:p>
          <a:p>
            <a:pPr>
              <a:lnSpc>
                <a:spcPct val="100000"/>
              </a:lnSpc>
              <a:spcBef>
                <a:spcPts val="0"/>
              </a:spcBef>
              <a:spcAft>
                <a:spcPts val="600"/>
              </a:spcAft>
            </a:pPr>
            <a:r>
              <a:rPr lang="en-US" i="0" dirty="0"/>
              <a:t>The funding gap between high and low wealth districts is significant: in FY17 Springfield spent 100 percent of its foundation requirement while Dover spent 239 percent.</a:t>
            </a:r>
          </a:p>
          <a:p>
            <a:pPr>
              <a:lnSpc>
                <a:spcPct val="100000"/>
              </a:lnSpc>
              <a:spcBef>
                <a:spcPts val="0"/>
              </a:spcBef>
              <a:spcAft>
                <a:spcPts val="600"/>
              </a:spcAft>
            </a:pPr>
            <a:r>
              <a:rPr lang="en-US" i="0" dirty="0"/>
              <a:t>Low wealth districts must have funding to bridge the gap with high wealth districts where families have the ability and practice of  investing social capital in their children outside the school system.</a:t>
            </a:r>
          </a:p>
          <a:p>
            <a:pPr>
              <a:lnSpc>
                <a:spcPct val="100000"/>
              </a:lnSpc>
              <a:spcBef>
                <a:spcPts val="0"/>
              </a:spcBef>
              <a:spcAft>
                <a:spcPts val="600"/>
              </a:spcAft>
            </a:pPr>
            <a:endParaRPr lang="en-US" dirty="0"/>
          </a:p>
        </p:txBody>
      </p:sp>
      <p:sp>
        <p:nvSpPr>
          <p:cNvPr id="14" name="Content Placeholder 10">
            <a:extLst>
              <a:ext uri="{FF2B5EF4-FFF2-40B4-BE49-F238E27FC236}">
                <a16:creationId xmlns:a16="http://schemas.microsoft.com/office/drawing/2014/main" id="{939C1255-EB3A-D54E-9F34-AE49DA4BEB74}"/>
              </a:ext>
            </a:extLst>
          </p:cNvPr>
          <p:cNvSpPr txBox="1">
            <a:spLocks/>
          </p:cNvSpPr>
          <p:nvPr/>
        </p:nvSpPr>
        <p:spPr>
          <a:xfrm>
            <a:off x="856842" y="3836127"/>
            <a:ext cx="6946038" cy="2749550"/>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a:lstStyle>
          <a:p>
            <a:pPr lvl="1">
              <a:buFont typeface="Arial" panose="020B0604020202020204" pitchFamily="34" charset="0"/>
              <a:buNone/>
              <a:tabLst>
                <a:tab pos="225425" algn="l"/>
              </a:tabLst>
            </a:pPr>
            <a:r>
              <a:rPr lang="en-US" b="1" i="0" dirty="0">
                <a:solidFill>
                  <a:srgbClr val="0051BA"/>
                </a:solidFill>
                <a:cs typeface="Corbel"/>
              </a:rPr>
              <a:t>Articulate funding decision guidance </a:t>
            </a:r>
            <a:endParaRPr lang="en-US" i="0" dirty="0">
              <a:solidFill>
                <a:srgbClr val="0051BA"/>
              </a:solidFill>
              <a:cs typeface="Corbel"/>
            </a:endParaRPr>
          </a:p>
          <a:p>
            <a:pPr marL="179388" lvl="1" indent="-171450"/>
            <a:r>
              <a:rPr lang="en-US" i="0" dirty="0">
                <a:solidFill>
                  <a:srgbClr val="000000"/>
                </a:solidFill>
                <a:cs typeface="Corbel"/>
              </a:rPr>
              <a:t>Align funding with student need based on socio-economic status (SES), language status, disability, and poverty.</a:t>
            </a:r>
          </a:p>
          <a:p>
            <a:pPr marL="179388" lvl="1" indent="-171450"/>
            <a:r>
              <a:rPr lang="en-US" i="0" dirty="0">
                <a:solidFill>
                  <a:srgbClr val="000000"/>
                </a:solidFill>
                <a:cs typeface="Corbel"/>
              </a:rPr>
              <a:t>Bridge the gap between high and low wealth districts .</a:t>
            </a:r>
          </a:p>
          <a:p>
            <a:pPr marL="179388" lvl="1" indent="-171450"/>
            <a:r>
              <a:rPr lang="en-US" i="0" dirty="0">
                <a:solidFill>
                  <a:srgbClr val="000000"/>
                </a:solidFill>
                <a:cs typeface="Corbel"/>
              </a:rPr>
              <a:t>Fund community schools in high need areas. </a:t>
            </a:r>
          </a:p>
          <a:p>
            <a:pPr marL="461963" lvl="1" indent="-228600">
              <a:buFont typeface="Arial"/>
              <a:buChar char="•"/>
              <a:tabLst>
                <a:tab pos="458788" algn="l"/>
              </a:tabLst>
            </a:pPr>
            <a:endParaRPr lang="en-US" i="0" dirty="0">
              <a:solidFill>
                <a:schemeClr val="accent6">
                  <a:lumMod val="75000"/>
                </a:schemeClr>
              </a:solidFill>
              <a:cs typeface="Corbel"/>
            </a:endParaRPr>
          </a:p>
          <a:p>
            <a:pPr marL="228600" lvl="1" indent="-228600">
              <a:buFont typeface="+mj-lt"/>
              <a:buAutoNum type="arabicPeriod"/>
            </a:pPr>
            <a:endParaRPr lang="en-US" i="0" dirty="0">
              <a:solidFill>
                <a:srgbClr val="000000"/>
              </a:solidFill>
              <a:cs typeface="Corbel"/>
            </a:endParaRPr>
          </a:p>
          <a:p>
            <a:pPr>
              <a:spcAft>
                <a:spcPts val="600"/>
              </a:spcAft>
            </a:pPr>
            <a:endParaRPr lang="en-US" dirty="0"/>
          </a:p>
        </p:txBody>
      </p:sp>
    </p:spTree>
    <p:extLst>
      <p:ext uri="{BB962C8B-B14F-4D97-AF65-F5344CB8AC3E}">
        <p14:creationId xmlns:p14="http://schemas.microsoft.com/office/powerpoint/2010/main" val="26740873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AA723-45BE-6940-A92F-1FD2488D4F62}"/>
              </a:ext>
            </a:extLst>
          </p:cNvPr>
          <p:cNvSpPr>
            <a:spLocks noGrp="1"/>
          </p:cNvSpPr>
          <p:nvPr>
            <p:ph type="title"/>
          </p:nvPr>
        </p:nvSpPr>
        <p:spPr>
          <a:xfrm>
            <a:off x="821665" y="684209"/>
            <a:ext cx="7785347" cy="996545"/>
          </a:xfrm>
        </p:spPr>
        <p:txBody>
          <a:bodyPr/>
          <a:lstStyle/>
          <a:p>
            <a:r>
              <a:rPr lang="en-US" sz="1200" b="1" dirty="0">
                <a:solidFill>
                  <a:srgbClr val="5BBF21"/>
                </a:solidFill>
                <a:latin typeface="Gill Sans MT" panose="020B0502020104020203" pitchFamily="34" charset="77"/>
              </a:rPr>
              <a:t>External Receivers for Underperforming Schools. </a:t>
            </a:r>
            <a:r>
              <a:rPr lang="en-US" sz="1200" dirty="0">
                <a:solidFill>
                  <a:schemeClr val="tx1"/>
                </a:solidFill>
                <a:latin typeface="Gill Sans MT" panose="020B0502020104020203" pitchFamily="34" charset="77"/>
              </a:rPr>
              <a:t>According to the DESE report Turnaround Practices in Action, over $50.26M of combined School Redesign Grants and Bridge grant funding was awarded to 31 Level 4/underperforming schools between 2010 and 2014. Of that amount, $8.9M (18 percent) went to consultants. According to the DESE, half of these schools showed achievement gains and half did not. </a:t>
            </a:r>
            <a:r>
              <a:rPr lang="en-US" sz="1200" baseline="30000" dirty="0">
                <a:solidFill>
                  <a:schemeClr val="tx1"/>
                </a:solidFill>
                <a:latin typeface="Gill Sans MT" panose="020B0502020104020203" pitchFamily="34" charset="77"/>
              </a:rPr>
              <a:t>3 </a:t>
            </a:r>
            <a:r>
              <a:rPr lang="en-US" sz="1200" dirty="0">
                <a:solidFill>
                  <a:schemeClr val="tx1"/>
                </a:solidFill>
                <a:latin typeface="Gill Sans MT" panose="020B0502020104020203" pitchFamily="34" charset="77"/>
              </a:rPr>
              <a:t>Between 2003 and 2015, DESE spent approximately $13.5M in Holyoke alone in targeted assistance funds and mandatory,  with little change in student outcomes.</a:t>
            </a:r>
            <a:r>
              <a:rPr lang="en-US" sz="1200" baseline="30000" dirty="0">
                <a:solidFill>
                  <a:schemeClr val="tx1"/>
                </a:solidFill>
                <a:latin typeface="Gill Sans MT" panose="020B0502020104020203" pitchFamily="34" charset="77"/>
              </a:rPr>
              <a:t> 4</a:t>
            </a:r>
            <a:endParaRPr lang="en-US" sz="1200" dirty="0">
              <a:latin typeface="Gill Sans MT" panose="020B0502020104020203" pitchFamily="34" charset="77"/>
            </a:endParaRPr>
          </a:p>
        </p:txBody>
      </p:sp>
      <p:graphicFrame>
        <p:nvGraphicFramePr>
          <p:cNvPr id="6" name="Content Placeholder 5">
            <a:extLst>
              <a:ext uri="{FF2B5EF4-FFF2-40B4-BE49-F238E27FC236}">
                <a16:creationId xmlns:a16="http://schemas.microsoft.com/office/drawing/2014/main" id="{A907F6FD-9685-8F4C-B8DE-7B870A99443D}"/>
              </a:ext>
            </a:extLst>
          </p:cNvPr>
          <p:cNvGraphicFramePr>
            <a:graphicFrameLocks noGrp="1"/>
          </p:cNvGraphicFramePr>
          <p:nvPr>
            <p:ph idx="1"/>
            <p:extLst>
              <p:ext uri="{D42A27DB-BD31-4B8C-83A1-F6EECF244321}">
                <p14:modId xmlns:p14="http://schemas.microsoft.com/office/powerpoint/2010/main" val="172842464"/>
              </p:ext>
            </p:extLst>
          </p:nvPr>
        </p:nvGraphicFramePr>
        <p:xfrm>
          <a:off x="821664" y="3087895"/>
          <a:ext cx="7785347" cy="2894407"/>
        </p:xfrm>
        <a:graphic>
          <a:graphicData uri="http://schemas.openxmlformats.org/drawingml/2006/table">
            <a:tbl>
              <a:tblPr firstRow="1" bandRow="1">
                <a:tableStyleId>{073A0DAA-6AF3-43AB-8588-CEC1D06C72B9}</a:tableStyleId>
              </a:tblPr>
              <a:tblGrid>
                <a:gridCol w="1946337">
                  <a:extLst>
                    <a:ext uri="{9D8B030D-6E8A-4147-A177-3AD203B41FA5}">
                      <a16:colId xmlns:a16="http://schemas.microsoft.com/office/drawing/2014/main" val="3012119251"/>
                    </a:ext>
                  </a:extLst>
                </a:gridCol>
                <a:gridCol w="1946337">
                  <a:extLst>
                    <a:ext uri="{9D8B030D-6E8A-4147-A177-3AD203B41FA5}">
                      <a16:colId xmlns:a16="http://schemas.microsoft.com/office/drawing/2014/main" val="2391502454"/>
                    </a:ext>
                  </a:extLst>
                </a:gridCol>
                <a:gridCol w="1914578">
                  <a:extLst>
                    <a:ext uri="{9D8B030D-6E8A-4147-A177-3AD203B41FA5}">
                      <a16:colId xmlns:a16="http://schemas.microsoft.com/office/drawing/2014/main" val="1628345806"/>
                    </a:ext>
                  </a:extLst>
                </a:gridCol>
                <a:gridCol w="1978095">
                  <a:extLst>
                    <a:ext uri="{9D8B030D-6E8A-4147-A177-3AD203B41FA5}">
                      <a16:colId xmlns:a16="http://schemas.microsoft.com/office/drawing/2014/main" val="2409904801"/>
                    </a:ext>
                  </a:extLst>
                </a:gridCol>
              </a:tblGrid>
              <a:tr h="237886">
                <a:tc>
                  <a:txBody>
                    <a:bodyPr/>
                    <a:lstStyle/>
                    <a:p>
                      <a:r>
                        <a:rPr lang="en-US" sz="1100" dirty="0">
                          <a:latin typeface="Gill Sans MT" panose="020B0502020104020203" pitchFamily="34" charset="77"/>
                        </a:rPr>
                        <a:t>External Receiver</a:t>
                      </a:r>
                    </a:p>
                  </a:txBody>
                  <a:tcPr/>
                </a:tc>
                <a:tc>
                  <a:txBody>
                    <a:bodyPr/>
                    <a:lstStyle/>
                    <a:p>
                      <a:r>
                        <a:rPr lang="en-US" sz="1100" dirty="0">
                          <a:latin typeface="Gill Sans MT" panose="020B0502020104020203" pitchFamily="34" charset="77"/>
                        </a:rPr>
                        <a:t>District, Schools</a:t>
                      </a:r>
                    </a:p>
                  </a:txBody>
                  <a:tcPr/>
                </a:tc>
                <a:tc>
                  <a:txBody>
                    <a:bodyPr/>
                    <a:lstStyle/>
                    <a:p>
                      <a:r>
                        <a:rPr lang="en-US" sz="1100" dirty="0">
                          <a:latin typeface="Gill Sans MT" panose="020B0502020104020203" pitchFamily="34" charset="77"/>
                        </a:rPr>
                        <a:t>Years Operational</a:t>
                      </a:r>
                    </a:p>
                  </a:txBody>
                  <a:tcPr/>
                </a:tc>
                <a:tc>
                  <a:txBody>
                    <a:bodyPr/>
                    <a:lstStyle/>
                    <a:p>
                      <a:r>
                        <a:rPr lang="en-US" sz="1100" dirty="0">
                          <a:latin typeface="Gill Sans MT" panose="020B0502020104020203" pitchFamily="34" charset="77"/>
                        </a:rPr>
                        <a:t>Current Status</a:t>
                      </a:r>
                    </a:p>
                  </a:txBody>
                  <a:tcPr/>
                </a:tc>
                <a:extLst>
                  <a:ext uri="{0D108BD9-81ED-4DB2-BD59-A6C34878D82A}">
                    <a16:rowId xmlns:a16="http://schemas.microsoft.com/office/drawing/2014/main" val="1251435237"/>
                  </a:ext>
                </a:extLst>
              </a:tr>
              <a:tr h="321587">
                <a:tc>
                  <a:txBody>
                    <a:bodyPr/>
                    <a:lstStyle/>
                    <a:p>
                      <a:r>
                        <a:rPr lang="en-US" sz="1100" dirty="0">
                          <a:latin typeface="Gill Sans MT" panose="020B0502020104020203" pitchFamily="34" charset="77"/>
                        </a:rPr>
                        <a:t>Blueprint Schools</a:t>
                      </a:r>
                    </a:p>
                  </a:txBody>
                  <a:tcPr>
                    <a:solidFill>
                      <a:schemeClr val="bg1">
                        <a:lumMod val="95000"/>
                      </a:schemeClr>
                    </a:solidFill>
                  </a:tcPr>
                </a:tc>
                <a:tc>
                  <a:txBody>
                    <a:bodyPr/>
                    <a:lstStyle/>
                    <a:p>
                      <a:r>
                        <a:rPr lang="en-US" sz="1100" dirty="0">
                          <a:latin typeface="Gill Sans MT" panose="020B0502020104020203" pitchFamily="34" charset="77"/>
                        </a:rPr>
                        <a:t>Boston, </a:t>
                      </a:r>
                      <a:r>
                        <a:rPr lang="en-US" sz="1100" dirty="0" err="1">
                          <a:latin typeface="Gill Sans MT" panose="020B0502020104020203" pitchFamily="34" charset="77"/>
                        </a:rPr>
                        <a:t>Dever</a:t>
                      </a:r>
                      <a:r>
                        <a:rPr lang="en-US" sz="1100" dirty="0">
                          <a:latin typeface="Gill Sans MT" panose="020B0502020104020203" pitchFamily="34" charset="77"/>
                        </a:rPr>
                        <a:t> School</a:t>
                      </a:r>
                    </a:p>
                  </a:txBody>
                  <a:tcPr>
                    <a:solidFill>
                      <a:schemeClr val="bg1">
                        <a:lumMod val="95000"/>
                      </a:schemeClr>
                    </a:solidFill>
                  </a:tcPr>
                </a:tc>
                <a:tc>
                  <a:txBody>
                    <a:bodyPr/>
                    <a:lstStyle/>
                    <a:p>
                      <a:r>
                        <a:rPr lang="en-US" sz="1100" dirty="0">
                          <a:latin typeface="Gill Sans MT" panose="020B0502020104020203" pitchFamily="34" charset="77"/>
                        </a:rPr>
                        <a:t>2014-15; 2015-16; 2016-17</a:t>
                      </a:r>
                    </a:p>
                  </a:txBody>
                  <a:tcPr>
                    <a:solidFill>
                      <a:schemeClr val="bg1">
                        <a:lumMod val="95000"/>
                      </a:schemeClr>
                    </a:solidFill>
                  </a:tcPr>
                </a:tc>
                <a:tc>
                  <a:txBody>
                    <a:bodyPr/>
                    <a:lstStyle/>
                    <a:p>
                      <a:r>
                        <a:rPr lang="en-US" sz="1100" dirty="0">
                          <a:latin typeface="Gill Sans MT" panose="020B0502020104020203" pitchFamily="34" charset="77"/>
                        </a:rPr>
                        <a:t>Contract non-renewed</a:t>
                      </a:r>
                    </a:p>
                  </a:txBody>
                  <a:tcPr>
                    <a:solidFill>
                      <a:schemeClr val="bg1">
                        <a:lumMod val="95000"/>
                      </a:schemeClr>
                    </a:solidFill>
                  </a:tcPr>
                </a:tc>
                <a:extLst>
                  <a:ext uri="{0D108BD9-81ED-4DB2-BD59-A6C34878D82A}">
                    <a16:rowId xmlns:a16="http://schemas.microsoft.com/office/drawing/2014/main" val="3840724940"/>
                  </a:ext>
                </a:extLst>
              </a:tr>
              <a:tr h="370045">
                <a:tc>
                  <a:txBody>
                    <a:bodyPr/>
                    <a:lstStyle/>
                    <a:p>
                      <a:r>
                        <a:rPr lang="en-US" sz="1100" dirty="0">
                          <a:latin typeface="Gill Sans MT" panose="020B0502020104020203" pitchFamily="34" charset="77"/>
                        </a:rPr>
                        <a:t>Collaborative for Educational Services</a:t>
                      </a:r>
                    </a:p>
                  </a:txBody>
                  <a:tcPr>
                    <a:solidFill>
                      <a:schemeClr val="bg1">
                        <a:lumMod val="85000"/>
                      </a:schemeClr>
                    </a:solidFill>
                  </a:tcPr>
                </a:tc>
                <a:tc>
                  <a:txBody>
                    <a:bodyPr/>
                    <a:lstStyle/>
                    <a:p>
                      <a:r>
                        <a:rPr lang="en-US" sz="1100" dirty="0">
                          <a:latin typeface="Gill Sans MT" panose="020B0502020104020203" pitchFamily="34" charset="77"/>
                        </a:rPr>
                        <a:t>Holyoke, Dean VT School</a:t>
                      </a:r>
                    </a:p>
                  </a:txBody>
                  <a:tcPr>
                    <a:solidFill>
                      <a:schemeClr val="bg1">
                        <a:lumMod val="85000"/>
                      </a:schemeClr>
                    </a:solidFill>
                  </a:tcPr>
                </a:tc>
                <a:tc>
                  <a:txBody>
                    <a:bodyPr/>
                    <a:lstStyle/>
                    <a:p>
                      <a:r>
                        <a:rPr lang="en-US" sz="1100" dirty="0">
                          <a:latin typeface="Gill Sans MT" panose="020B0502020104020203" pitchFamily="34" charset="77"/>
                        </a:rPr>
                        <a:t>2012-13; 2013-14</a:t>
                      </a:r>
                    </a:p>
                  </a:txBody>
                  <a:tcPr>
                    <a:solidFill>
                      <a:schemeClr val="bg1">
                        <a:lumMod val="85000"/>
                      </a:schemeClr>
                    </a:solidFill>
                  </a:tcPr>
                </a:tc>
                <a:tc>
                  <a:txBody>
                    <a:bodyPr/>
                    <a:lstStyle/>
                    <a:p>
                      <a:r>
                        <a:rPr lang="en-US" sz="1100" dirty="0">
                          <a:latin typeface="Gill Sans MT" panose="020B0502020104020203" pitchFamily="34" charset="77"/>
                        </a:rPr>
                        <a:t>Contract terminated</a:t>
                      </a:r>
                    </a:p>
                  </a:txBody>
                  <a:tcPr>
                    <a:solidFill>
                      <a:schemeClr val="bg1">
                        <a:lumMod val="85000"/>
                      </a:schemeClr>
                    </a:solidFill>
                  </a:tcPr>
                </a:tc>
                <a:extLst>
                  <a:ext uri="{0D108BD9-81ED-4DB2-BD59-A6C34878D82A}">
                    <a16:rowId xmlns:a16="http://schemas.microsoft.com/office/drawing/2014/main" val="1447500439"/>
                  </a:ext>
                </a:extLst>
              </a:tr>
              <a:tr h="370045">
                <a:tc>
                  <a:txBody>
                    <a:bodyPr/>
                    <a:lstStyle/>
                    <a:p>
                      <a:r>
                        <a:rPr lang="en-US" sz="1100" dirty="0" err="1">
                          <a:latin typeface="Gill Sans MT" panose="020B0502020104020203" pitchFamily="34" charset="77"/>
                        </a:rPr>
                        <a:t>EdLabs</a:t>
                      </a:r>
                      <a:endParaRPr lang="en-US" sz="1100" dirty="0">
                        <a:latin typeface="Gill Sans MT" panose="020B0502020104020203" pitchFamily="34" charset="77"/>
                      </a:endParaRPr>
                    </a:p>
                  </a:txBody>
                  <a:tcPr>
                    <a:solidFill>
                      <a:schemeClr val="bg1">
                        <a:lumMod val="95000"/>
                      </a:schemeClr>
                    </a:solidFill>
                  </a:tcPr>
                </a:tc>
                <a:tc>
                  <a:txBody>
                    <a:bodyPr/>
                    <a:lstStyle/>
                    <a:p>
                      <a:r>
                        <a:rPr lang="en-US" sz="1100" dirty="0">
                          <a:latin typeface="Gill Sans MT" panose="020B0502020104020203" pitchFamily="34" charset="77"/>
                        </a:rPr>
                        <a:t>Springfield, 6 schools</a:t>
                      </a:r>
                    </a:p>
                  </a:txBody>
                  <a:tcPr>
                    <a:solidFill>
                      <a:schemeClr val="bg1">
                        <a:lumMod val="95000"/>
                      </a:schemeClr>
                    </a:solidFill>
                  </a:tcPr>
                </a:tc>
                <a:tc>
                  <a:txBody>
                    <a:bodyPr/>
                    <a:lstStyle/>
                    <a:p>
                      <a:r>
                        <a:rPr lang="en-US" sz="1100" dirty="0">
                          <a:latin typeface="Gill Sans MT" panose="020B0502020104020203" pitchFamily="34" charset="77"/>
                        </a:rPr>
                        <a:t>2013-14</a:t>
                      </a:r>
                    </a:p>
                  </a:txBody>
                  <a:tcPr>
                    <a:solidFill>
                      <a:schemeClr val="bg1">
                        <a:lumMod val="95000"/>
                      </a:schemeClr>
                    </a:solidFill>
                  </a:tcPr>
                </a:tc>
                <a:tc>
                  <a:txBody>
                    <a:bodyPr/>
                    <a:lstStyle/>
                    <a:p>
                      <a:r>
                        <a:rPr lang="en-US" sz="1100" dirty="0">
                          <a:latin typeface="Gill Sans MT" panose="020B0502020104020203" pitchFamily="34" charset="77"/>
                        </a:rPr>
                        <a:t>Left after 1 year of 3-year contract</a:t>
                      </a:r>
                    </a:p>
                  </a:txBody>
                  <a:tcPr>
                    <a:solidFill>
                      <a:schemeClr val="bg1">
                        <a:lumMod val="95000"/>
                      </a:schemeClr>
                    </a:solidFill>
                  </a:tcPr>
                </a:tc>
                <a:extLst>
                  <a:ext uri="{0D108BD9-81ED-4DB2-BD59-A6C34878D82A}">
                    <a16:rowId xmlns:a16="http://schemas.microsoft.com/office/drawing/2014/main" val="864050271"/>
                  </a:ext>
                </a:extLst>
              </a:tr>
              <a:tr h="515420">
                <a:tc>
                  <a:txBody>
                    <a:bodyPr/>
                    <a:lstStyle/>
                    <a:p>
                      <a:r>
                        <a:rPr lang="en-US" sz="1100" dirty="0">
                          <a:latin typeface="Gill Sans MT" panose="020B0502020104020203" pitchFamily="34" charset="77"/>
                        </a:rPr>
                        <a:t>Empower Schools</a:t>
                      </a:r>
                    </a:p>
                  </a:txBody>
                  <a:tcPr>
                    <a:solidFill>
                      <a:schemeClr val="bg1">
                        <a:lumMod val="85000"/>
                      </a:schemeClr>
                    </a:solidFill>
                  </a:tcPr>
                </a:tc>
                <a:tc>
                  <a:txBody>
                    <a:bodyPr/>
                    <a:lstStyle/>
                    <a:p>
                      <a:r>
                        <a:rPr lang="en-US" sz="1100" dirty="0">
                          <a:latin typeface="Gill Sans MT" panose="020B0502020104020203" pitchFamily="34" charset="77"/>
                        </a:rPr>
                        <a:t>Lawrence, Salem, Springfield, advisory capacity</a:t>
                      </a:r>
                    </a:p>
                  </a:txBody>
                  <a:tcPr>
                    <a:solidFill>
                      <a:schemeClr val="bg1">
                        <a:lumMod val="85000"/>
                      </a:schemeClr>
                    </a:solidFill>
                  </a:tcPr>
                </a:tc>
                <a:tc>
                  <a:txBody>
                    <a:bodyPr/>
                    <a:lstStyle/>
                    <a:p>
                      <a:endParaRPr lang="en-US" sz="1100" dirty="0">
                        <a:latin typeface="Gill Sans MT" panose="020B0502020104020203" pitchFamily="34" charset="77"/>
                      </a:endParaRPr>
                    </a:p>
                  </a:txBody>
                  <a:tcPr>
                    <a:solidFill>
                      <a:schemeClr val="bg1">
                        <a:lumMod val="85000"/>
                      </a:schemeClr>
                    </a:solidFill>
                  </a:tcPr>
                </a:tc>
                <a:tc>
                  <a:txBody>
                    <a:bodyPr/>
                    <a:lstStyle/>
                    <a:p>
                      <a:r>
                        <a:rPr lang="en-US" sz="1100" dirty="0">
                          <a:latin typeface="Gill Sans MT" panose="020B0502020104020203" pitchFamily="34" charset="77"/>
                        </a:rPr>
                        <a:t>Currently supports Springfield Empowerment Zone</a:t>
                      </a:r>
                    </a:p>
                  </a:txBody>
                  <a:tcPr>
                    <a:solidFill>
                      <a:schemeClr val="bg1">
                        <a:lumMod val="85000"/>
                      </a:schemeClr>
                    </a:solidFill>
                  </a:tcPr>
                </a:tc>
                <a:extLst>
                  <a:ext uri="{0D108BD9-81ED-4DB2-BD59-A6C34878D82A}">
                    <a16:rowId xmlns:a16="http://schemas.microsoft.com/office/drawing/2014/main" val="977204200"/>
                  </a:ext>
                </a:extLst>
              </a:tr>
              <a:tr h="245456">
                <a:tc rowSpan="2">
                  <a:txBody>
                    <a:bodyPr/>
                    <a:lstStyle/>
                    <a:p>
                      <a:r>
                        <a:rPr lang="en-US" sz="1100" dirty="0">
                          <a:latin typeface="Gill Sans MT" panose="020B0502020104020203" pitchFamily="34" charset="77"/>
                        </a:rPr>
                        <a:t>Project Grad</a:t>
                      </a:r>
                    </a:p>
                  </a:txBody>
                  <a:tcPr>
                    <a:solidFill>
                      <a:schemeClr val="bg1">
                        <a:lumMod val="95000"/>
                      </a:schemeClr>
                    </a:solidFill>
                  </a:tcPr>
                </a:tc>
                <a:tc>
                  <a:txBody>
                    <a:bodyPr/>
                    <a:lstStyle/>
                    <a:p>
                      <a:r>
                        <a:rPr lang="en-US" sz="1100" dirty="0">
                          <a:latin typeface="Gill Sans MT" panose="020B0502020104020203" pitchFamily="34" charset="77"/>
                        </a:rPr>
                        <a:t>Holyoke, Dean VT School</a:t>
                      </a:r>
                    </a:p>
                  </a:txBody>
                  <a:tcPr>
                    <a:solidFill>
                      <a:schemeClr val="bg1">
                        <a:lumMod val="95000"/>
                      </a:schemeClr>
                    </a:solidFill>
                  </a:tcPr>
                </a:tc>
                <a:tc>
                  <a:txBody>
                    <a:bodyPr/>
                    <a:lstStyle/>
                    <a:p>
                      <a:r>
                        <a:rPr lang="en-US" sz="1100" dirty="0">
                          <a:latin typeface="Gill Sans MT" panose="020B0502020104020203" pitchFamily="34" charset="77"/>
                        </a:rPr>
                        <a:t>2013-14; 2014-15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Gill Sans MT" panose="020B0502020104020203" pitchFamily="34" charset="77"/>
                        </a:rPr>
                        <a:t>Contract non-renewed</a:t>
                      </a:r>
                    </a:p>
                  </a:txBody>
                  <a:tcPr>
                    <a:solidFill>
                      <a:schemeClr val="bg1">
                        <a:lumMod val="95000"/>
                      </a:schemeClr>
                    </a:solidFill>
                  </a:tcPr>
                </a:tc>
                <a:extLst>
                  <a:ext uri="{0D108BD9-81ED-4DB2-BD59-A6C34878D82A}">
                    <a16:rowId xmlns:a16="http://schemas.microsoft.com/office/drawing/2014/main" val="2277082217"/>
                  </a:ext>
                </a:extLst>
              </a:tr>
              <a:tr h="246697">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Gill Sans MT" panose="020B0502020104020203" pitchFamily="34" charset="77"/>
                        </a:rPr>
                        <a:t>Holyoke, Morgan School </a:t>
                      </a:r>
                    </a:p>
                  </a:txBody>
                  <a:tcPr>
                    <a:solidFill>
                      <a:schemeClr val="bg1">
                        <a:lumMod val="95000"/>
                      </a:schemeClr>
                    </a:solidFill>
                  </a:tcPr>
                </a:tc>
                <a:tc>
                  <a:txBody>
                    <a:bodyPr/>
                    <a:lstStyle/>
                    <a:p>
                      <a:r>
                        <a:rPr lang="en-US" sz="1100" dirty="0">
                          <a:latin typeface="Gill Sans MT" panose="020B0502020104020203" pitchFamily="34" charset="77"/>
                        </a:rPr>
                        <a:t>2014-15</a:t>
                      </a:r>
                    </a:p>
                  </a:txBody>
                  <a:tcP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latin typeface="Gill Sans MT" panose="020B0502020104020203" pitchFamily="34" charset="77"/>
                        </a:rPr>
                        <a:t>Contract terminated</a:t>
                      </a:r>
                    </a:p>
                  </a:txBody>
                  <a:tcPr>
                    <a:solidFill>
                      <a:schemeClr val="bg1">
                        <a:lumMod val="95000"/>
                      </a:schemeClr>
                    </a:solidFill>
                  </a:tcPr>
                </a:tc>
                <a:extLst>
                  <a:ext uri="{0D108BD9-81ED-4DB2-BD59-A6C34878D82A}">
                    <a16:rowId xmlns:a16="http://schemas.microsoft.com/office/drawing/2014/main" val="185360205"/>
                  </a:ext>
                </a:extLst>
              </a:tr>
              <a:tr h="0">
                <a:tc>
                  <a:txBody>
                    <a:bodyPr/>
                    <a:lstStyle/>
                    <a:p>
                      <a:r>
                        <a:rPr lang="en-US" sz="1100" dirty="0">
                          <a:latin typeface="Gill Sans MT" panose="020B0502020104020203" pitchFamily="34" charset="77"/>
                        </a:rPr>
                        <a:t>UP Education Network</a:t>
                      </a:r>
                    </a:p>
                  </a:txBody>
                  <a:tcPr>
                    <a:solidFill>
                      <a:schemeClr val="bg1">
                        <a:lumMod val="85000"/>
                      </a:schemeClr>
                    </a:solidFill>
                  </a:tcPr>
                </a:tc>
                <a:tc>
                  <a:txBody>
                    <a:bodyPr/>
                    <a:lstStyle/>
                    <a:p>
                      <a:r>
                        <a:rPr lang="en-US" sz="1100" dirty="0">
                          <a:latin typeface="Gill Sans MT" panose="020B0502020104020203" pitchFamily="34" charset="77"/>
                        </a:rPr>
                        <a:t>Lawrence, 2 schools</a:t>
                      </a:r>
                    </a:p>
                    <a:p>
                      <a:r>
                        <a:rPr lang="en-US" sz="1100" dirty="0">
                          <a:latin typeface="Gill Sans MT" panose="020B0502020104020203" pitchFamily="34" charset="77"/>
                        </a:rPr>
                        <a:t>Springfield, 1 school</a:t>
                      </a:r>
                    </a:p>
                  </a:txBody>
                  <a:tcPr>
                    <a:solidFill>
                      <a:schemeClr val="bg1">
                        <a:lumMod val="85000"/>
                      </a:schemeClr>
                    </a:solidFill>
                  </a:tcPr>
                </a:tc>
                <a:tc>
                  <a:txBody>
                    <a:bodyPr/>
                    <a:lstStyle/>
                    <a:p>
                      <a:endParaRPr lang="en-US" sz="1100" dirty="0">
                        <a:latin typeface="Gill Sans MT" panose="020B0502020104020203" pitchFamily="34" charset="77"/>
                      </a:endParaRPr>
                    </a:p>
                  </a:txBody>
                  <a:tcPr>
                    <a:solidFill>
                      <a:schemeClr val="bg1">
                        <a:lumMod val="85000"/>
                      </a:schemeClr>
                    </a:solidFill>
                  </a:tcPr>
                </a:tc>
                <a:tc>
                  <a:txBody>
                    <a:bodyPr/>
                    <a:lstStyle/>
                    <a:p>
                      <a:r>
                        <a:rPr lang="en-US" sz="1100" dirty="0">
                          <a:latin typeface="Gill Sans MT" panose="020B0502020104020203" pitchFamily="34" charset="77"/>
                        </a:rPr>
                        <a:t>Contracts active</a:t>
                      </a:r>
                    </a:p>
                  </a:txBody>
                  <a:tcPr>
                    <a:solidFill>
                      <a:schemeClr val="bg1">
                        <a:lumMod val="85000"/>
                      </a:schemeClr>
                    </a:solidFill>
                  </a:tcPr>
                </a:tc>
                <a:extLst>
                  <a:ext uri="{0D108BD9-81ED-4DB2-BD59-A6C34878D82A}">
                    <a16:rowId xmlns:a16="http://schemas.microsoft.com/office/drawing/2014/main" val="439570450"/>
                  </a:ext>
                </a:extLst>
              </a:tr>
            </a:tbl>
          </a:graphicData>
        </a:graphic>
      </p:graphicFrame>
      <p:sp>
        <p:nvSpPr>
          <p:cNvPr id="9" name="TextBox 8">
            <a:extLst>
              <a:ext uri="{FF2B5EF4-FFF2-40B4-BE49-F238E27FC236}">
                <a16:creationId xmlns:a16="http://schemas.microsoft.com/office/drawing/2014/main" id="{9FA0B58E-F270-5343-8724-BA7725B0E7F3}"/>
              </a:ext>
            </a:extLst>
          </p:cNvPr>
          <p:cNvSpPr txBox="1"/>
          <p:nvPr/>
        </p:nvSpPr>
        <p:spPr>
          <a:xfrm>
            <a:off x="1326702" y="2014992"/>
            <a:ext cx="6775269" cy="369332"/>
          </a:xfrm>
          <a:prstGeom prst="rect">
            <a:avLst/>
          </a:prstGeom>
          <a:noFill/>
        </p:spPr>
        <p:txBody>
          <a:bodyPr wrap="square" rtlCol="0">
            <a:spAutoFit/>
          </a:bodyPr>
          <a:lstStyle/>
          <a:p>
            <a:r>
              <a:rPr lang="en-US" dirty="0">
                <a:solidFill>
                  <a:srgbClr val="C00000"/>
                </a:solidFill>
              </a:rPr>
              <a:t>Not sure data in this table is useful. We should talk. </a:t>
            </a:r>
          </a:p>
        </p:txBody>
      </p:sp>
    </p:spTree>
    <p:extLst>
      <p:ext uri="{BB962C8B-B14F-4D97-AF65-F5344CB8AC3E}">
        <p14:creationId xmlns:p14="http://schemas.microsoft.com/office/powerpoint/2010/main" val="2864459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61241" y="986995"/>
            <a:ext cx="2493804" cy="1228028"/>
          </a:xfrm>
        </p:spPr>
        <p:txBody>
          <a:bodyPr/>
          <a:lstStyle/>
          <a:p>
            <a:r>
              <a:rPr lang="en-US" sz="1800" spc="0" dirty="0"/>
              <a:t>Introduction</a:t>
            </a:r>
          </a:p>
        </p:txBody>
      </p:sp>
      <p:sp>
        <p:nvSpPr>
          <p:cNvPr id="3" name="Content Placeholder 2">
            <a:extLst>
              <a:ext uri="{FF2B5EF4-FFF2-40B4-BE49-F238E27FC236}">
                <a16:creationId xmlns:a16="http://schemas.microsoft.com/office/drawing/2014/main" id="{90694716-A806-9B42-BCCA-80D7FE155ECE}"/>
              </a:ext>
            </a:extLst>
          </p:cNvPr>
          <p:cNvSpPr>
            <a:spLocks noGrp="1"/>
          </p:cNvSpPr>
          <p:nvPr>
            <p:ph idx="1"/>
          </p:nvPr>
        </p:nvSpPr>
        <p:spPr>
          <a:xfrm>
            <a:off x="3455615" y="1292225"/>
            <a:ext cx="4827144" cy="4989629"/>
          </a:xfrm>
        </p:spPr>
        <p:txBody>
          <a:bodyPr/>
          <a:lstStyle/>
          <a:p>
            <a:pPr marL="9525" lvl="1">
              <a:lnSpc>
                <a:spcPts val="1260"/>
              </a:lnSpc>
              <a:buClr>
                <a:schemeClr val="accent4">
                  <a:lumMod val="75000"/>
                </a:schemeClr>
              </a:buClr>
              <a:buNone/>
            </a:pPr>
            <a:r>
              <a:rPr lang="en-US" i="0" dirty="0">
                <a:solidFill>
                  <a:srgbClr val="000000"/>
                </a:solidFill>
              </a:rPr>
              <a:t>This third paper in the MASC School Accountability Series articulates a vision of school improvement expanding upon the positive outcomes and negative consequences derived from 20 years of school accountability implementation based on lessons learned articulated in two previous papers.  </a:t>
            </a:r>
          </a:p>
          <a:p>
            <a:pPr marL="9525" lvl="1">
              <a:lnSpc>
                <a:spcPts val="1260"/>
              </a:lnSpc>
              <a:buClr>
                <a:schemeClr val="accent4">
                  <a:lumMod val="75000"/>
                </a:schemeClr>
              </a:buClr>
              <a:buNone/>
            </a:pPr>
            <a:r>
              <a:rPr lang="en-US" i="0" dirty="0">
                <a:solidFill>
                  <a:srgbClr val="000000"/>
                </a:solidFill>
              </a:rPr>
              <a:t>Given that education legislation has the specificity of regulations, policy makers must understand these successes, challenges, missteps, and lessons before enacting legislative modifications.</a:t>
            </a:r>
          </a:p>
          <a:p>
            <a:pPr marL="9525" lvl="1">
              <a:lnSpc>
                <a:spcPts val="1260"/>
              </a:lnSpc>
              <a:buClr>
                <a:schemeClr val="accent4">
                  <a:lumMod val="75000"/>
                </a:schemeClr>
              </a:buClr>
              <a:buNone/>
            </a:pPr>
            <a:r>
              <a:rPr lang="en-US" i="0" dirty="0">
                <a:solidFill>
                  <a:srgbClr val="000000"/>
                </a:solidFill>
              </a:rPr>
              <a:t>Labeling schools and districts as “failures” and imposing government-mandated, compliance-driven “solutions” has not worked.</a:t>
            </a:r>
          </a:p>
          <a:p>
            <a:pPr marL="9525" lvl="1">
              <a:lnSpc>
                <a:spcPts val="1260"/>
              </a:lnSpc>
              <a:buClr>
                <a:schemeClr val="accent4">
                  <a:lumMod val="75000"/>
                </a:schemeClr>
              </a:buClr>
              <a:buNone/>
            </a:pPr>
            <a:r>
              <a:rPr lang="en-US" i="0" dirty="0">
                <a:solidFill>
                  <a:srgbClr val="000000"/>
                </a:solidFill>
              </a:rPr>
              <a:t>In crafting successor legislation, the Joint Committee on Education should consult with MASC, Mass Partners for Public Schools, researchers, educators, students, and families to determine what is and is not working based on actual implementation practices and outcomes from the myriad reform initiatives imposed by state and/or federal mandates.  </a:t>
            </a:r>
          </a:p>
          <a:p>
            <a:pPr marL="9525" lvl="1">
              <a:lnSpc>
                <a:spcPts val="1260"/>
              </a:lnSpc>
              <a:buClr>
                <a:schemeClr val="accent4">
                  <a:lumMod val="75000"/>
                </a:schemeClr>
              </a:buClr>
              <a:buNone/>
            </a:pPr>
            <a:r>
              <a:rPr lang="en-US" i="0" dirty="0">
                <a:solidFill>
                  <a:srgbClr val="000000"/>
                </a:solidFill>
              </a:rPr>
              <a:t>Local control of decision-making at the school and district levels is imperative. We believe a priority must be to create legislative language leading to the adoption community schools guided by the six core principles as key to providing all our school-aged children with the education to which they are constitutionally entitled.  </a:t>
            </a:r>
          </a:p>
          <a:p>
            <a:pPr marL="9525" lvl="1">
              <a:lnSpc>
                <a:spcPts val="1260"/>
              </a:lnSpc>
              <a:buClr>
                <a:schemeClr val="accent4">
                  <a:lumMod val="75000"/>
                </a:schemeClr>
              </a:buClr>
              <a:buNone/>
            </a:pPr>
            <a:r>
              <a:rPr lang="en-US" i="0" dirty="0">
                <a:solidFill>
                  <a:srgbClr val="000000"/>
                </a:solidFill>
              </a:rPr>
              <a:t>Supporting families by making schools centers of  community engagement is critical, especially for students living at or below the poverty level.</a:t>
            </a:r>
          </a:p>
          <a:p>
            <a:pPr marL="9525" lvl="1">
              <a:lnSpc>
                <a:spcPts val="1260"/>
              </a:lnSpc>
              <a:buClr>
                <a:schemeClr val="accent4">
                  <a:lumMod val="75000"/>
                </a:schemeClr>
              </a:buClr>
              <a:buNone/>
            </a:pPr>
            <a:r>
              <a:rPr lang="en-US" i="0" dirty="0">
                <a:solidFill>
                  <a:srgbClr val="000000"/>
                </a:solidFill>
              </a:rPr>
              <a:t>It is time for all of us to articulate public education legislative priorities and language based on and acknowledging our </a:t>
            </a:r>
            <a:r>
              <a:rPr lang="en-US" b="1" i="0" dirty="0">
                <a:solidFill>
                  <a:srgbClr val="000000"/>
                </a:solidFill>
              </a:rPr>
              <a:t>mutual responsibility </a:t>
            </a:r>
            <a:r>
              <a:rPr lang="en-US" i="0" dirty="0">
                <a:solidFill>
                  <a:srgbClr val="000000"/>
                </a:solidFill>
              </a:rPr>
              <a:t>to create the conditions and provide the funding for excellent educational experiences focused on children and their families.</a:t>
            </a:r>
          </a:p>
          <a:p>
            <a:endParaRPr lang="en-US" i="0" dirty="0"/>
          </a:p>
        </p:txBody>
      </p:sp>
    </p:spTree>
    <p:extLst>
      <p:ext uri="{BB962C8B-B14F-4D97-AF65-F5344CB8AC3E}">
        <p14:creationId xmlns:p14="http://schemas.microsoft.com/office/powerpoint/2010/main" val="14089182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p:txBody>
          <a:bodyPr/>
          <a:lstStyle/>
          <a:p>
            <a:r>
              <a:rPr lang="en-US" dirty="0"/>
              <a:t>References</a:t>
            </a:r>
            <a:endParaRPr lang="en-US" sz="1800" spc="0" dirty="0"/>
          </a:p>
        </p:txBody>
      </p:sp>
      <p:sp>
        <p:nvSpPr>
          <p:cNvPr id="3" name="Content Placeholder 2"/>
          <p:cNvSpPr>
            <a:spLocks noGrp="1"/>
          </p:cNvSpPr>
          <p:nvPr>
            <p:ph idx="1"/>
          </p:nvPr>
        </p:nvSpPr>
        <p:spPr>
          <a:xfrm>
            <a:off x="1706881" y="749546"/>
            <a:ext cx="6527290" cy="4989629"/>
          </a:xfrm>
        </p:spPr>
        <p:txBody>
          <a:bodyPr/>
          <a:lstStyle/>
          <a:p>
            <a:pPr marL="234950" lvl="1" indent="-228600">
              <a:buAutoNum type="arabicPlain"/>
            </a:pPr>
            <a:r>
              <a:rPr lang="en-US" sz="1100" i="0" dirty="0">
                <a:cs typeface="Corbel"/>
              </a:rPr>
              <a:t>See </a:t>
            </a:r>
            <a:r>
              <a:rPr lang="en-US" sz="1100" i="0" dirty="0" err="1">
                <a:cs typeface="Corbel"/>
              </a:rPr>
              <a:t>MassInc’s</a:t>
            </a:r>
            <a:r>
              <a:rPr lang="en-US" sz="1100" i="0" dirty="0">
                <a:cs typeface="Corbel"/>
              </a:rPr>
              <a:t> report </a:t>
            </a:r>
            <a:r>
              <a:rPr lang="en-US" sz="1100" dirty="0">
                <a:cs typeface="Corbel"/>
              </a:rPr>
              <a:t>Local Accountability: An Untapped Strategy for Advancing Student Achievement in Massachusetts Public Schools, </a:t>
            </a:r>
            <a:r>
              <a:rPr lang="en-US" sz="1100" i="0" dirty="0">
                <a:cs typeface="Corbel"/>
              </a:rPr>
              <a:t>page 8. “Under federal accountability laws, the state is required to rank all schools using a one-size-fits-all formula that does not accurately distill the performance of inclusive urban schools. The results is persistent communications by public education agencies that weakens already fragile real estate markets in Gateway Cities. This has significant fiscal consequences because these communities depend heavily on residential property to generate revenue, especially in comparison to major cities, which can draw on large commercial tax bases. With less revenue to fund public schools and maintain neighborhoods, state and federal accountability formulas that undermine urban communities can create a self-fulfilling prophecy.”</a:t>
            </a:r>
          </a:p>
          <a:p>
            <a:pPr marL="233363" lvl="1" indent="-227013">
              <a:buNone/>
            </a:pPr>
            <a:r>
              <a:rPr lang="en-US" sz="1100" i="0" baseline="30000" dirty="0">
                <a:cs typeface="Corbel"/>
              </a:rPr>
              <a:t>2 	</a:t>
            </a:r>
            <a:r>
              <a:rPr lang="en-US" sz="1100" b="1" i="0" dirty="0">
                <a:cs typeface="Corbel"/>
              </a:rPr>
              <a:t>Targeted Assistance Schools: </a:t>
            </a:r>
            <a:r>
              <a:rPr lang="en-US" sz="1100" i="0" dirty="0">
                <a:cs typeface="Corbel"/>
              </a:rPr>
              <a:t>Athol Community Elementary School; Boston – Brighton High, Dearborn, Dorchester Academy, Excel High, Henry Grew, Madison Park High, </a:t>
            </a:r>
            <a:r>
              <a:rPr lang="en-US" sz="1100" i="0" dirty="0" err="1">
                <a:cs typeface="Corbel"/>
              </a:rPr>
              <a:t>Dever</a:t>
            </a:r>
            <a:r>
              <a:rPr lang="en-US" sz="1100" i="0" dirty="0">
                <a:cs typeface="Corbel"/>
              </a:rPr>
              <a:t>, English High, Up Academy Holland, William Ellery Channing; Fall River – </a:t>
            </a:r>
            <a:r>
              <a:rPr lang="en-US" sz="1100" i="0" dirty="0" err="1">
                <a:cs typeface="Corbel"/>
              </a:rPr>
              <a:t>Fonesca</a:t>
            </a:r>
            <a:r>
              <a:rPr lang="en-US" sz="1100" i="0" dirty="0">
                <a:cs typeface="Corbel"/>
              </a:rPr>
              <a:t> Elementary, Samuel Watson; Holyoke – Morgan, Dean VT High; Lawrence – Oliver, Up Academy Oliver Middle; New Bedford – Hayden/McFadden, Avery Parker, New Bedford High; Springfield – Chestnut Academy, Forest Park Middle, High School of Commerce, Impact Prep, Kennedy Middle, Duggan Middle, Kiley Middle, Rise Academy, High School of Science &amp; Technology, Van Sickle Academy. </a:t>
            </a:r>
            <a:r>
              <a:rPr lang="en-US" sz="1100" b="1" i="0" dirty="0">
                <a:cs typeface="Corbel"/>
              </a:rPr>
              <a:t>Recognition Schools: </a:t>
            </a:r>
            <a:r>
              <a:rPr lang="en-US" sz="1100" dirty="0"/>
              <a:t>A</a:t>
            </a:r>
            <a:r>
              <a:rPr lang="en-US" sz="1100" i="0" dirty="0"/>
              <a:t>ndover – West; Athol-</a:t>
            </a:r>
            <a:r>
              <a:rPr lang="en-US" sz="1100" i="0" dirty="0" err="1"/>
              <a:t>Royalston</a:t>
            </a:r>
            <a:r>
              <a:rPr lang="en-US" sz="1100" i="0" dirty="0"/>
              <a:t> - </a:t>
            </a:r>
            <a:r>
              <a:rPr lang="en-US" sz="1100" i="0" dirty="0" err="1"/>
              <a:t>Royalston</a:t>
            </a:r>
            <a:r>
              <a:rPr lang="en-US" sz="1100" i="0" dirty="0"/>
              <a:t> Community; Attleboro – Hyman; Belmont – Butler; Berkshire Hills -Muddy Brook; Billerica – </a:t>
            </a:r>
            <a:r>
              <a:rPr lang="en-US" sz="1100" i="0" dirty="0" err="1"/>
              <a:t>Dutile</a:t>
            </a:r>
            <a:r>
              <a:rPr lang="en-US" sz="1100" i="0" dirty="0"/>
              <a:t>; Boston – Manning, Winship; Bridgewater-</a:t>
            </a:r>
            <a:r>
              <a:rPr lang="en-US" sz="1100" i="0" dirty="0" err="1"/>
              <a:t>Raynahm</a:t>
            </a:r>
            <a:r>
              <a:rPr lang="en-US" sz="1100" i="0" dirty="0"/>
              <a:t> – </a:t>
            </a:r>
            <a:r>
              <a:rPr lang="en-US" sz="1100" i="0" dirty="0" err="1"/>
              <a:t>Laliberte</a:t>
            </a:r>
            <a:r>
              <a:rPr lang="en-US" sz="1100" i="0" dirty="0"/>
              <a:t>; Concord – Willard; Dover – Chickering; Franklin – Kennedy7; Groton-Dunstable – Roche, Swallow/Union; Hingham – Plymouth River, South; Hopkinton High; Lenox High; Lexington – Harrington, High School; Medfield High; Natick – Bennett-Hemenway; New Bedford – Congdon; Newton – Horace Mann; North Reading – Little, Batchelder; Norwood – Prescott; Plymouth – Cold Spring; Rockland – Jefferson; Scituate – Cushing; Sherborn – Pine Hill; Shrewsbury – Spring Street; </a:t>
            </a:r>
            <a:r>
              <a:rPr lang="en-US" sz="1100" i="0" dirty="0" err="1"/>
              <a:t>Shutesbury</a:t>
            </a:r>
            <a:r>
              <a:rPr lang="en-US" sz="1100" i="0" dirty="0"/>
              <a:t> Elementary; Somerset – South; Somerville – Brown; Sudbury – Haynes; Wakefield – Walton; Waltham – Stanley; Wayland - </a:t>
            </a:r>
            <a:r>
              <a:rPr lang="en-US" sz="1100" i="0" dirty="0" err="1"/>
              <a:t>Loker</a:t>
            </a:r>
            <a:r>
              <a:rPr lang="en-US" sz="1100" i="0" dirty="0"/>
              <a:t>; Wellesley – Hardy, Bates; Westhampton Elementary; Westwood – Downey, Jones; Williamsburg – Dunphy; Winchester – Ambrose, Vinson-Owen, High School; Worcester – McGrath, </a:t>
            </a:r>
            <a:r>
              <a:rPr lang="en-US" sz="1100" i="0" dirty="0" err="1"/>
              <a:t>Wawecus</a:t>
            </a:r>
            <a:r>
              <a:rPr lang="en-US" sz="1100" i="0" dirty="0"/>
              <a:t>; Community Day Kingman Charter; Pioneer Charter of Science II. </a:t>
            </a:r>
            <a:endParaRPr lang="en-US" sz="1100" i="0" dirty="0">
              <a:cs typeface="Corbel"/>
            </a:endParaRPr>
          </a:p>
          <a:p>
            <a:pPr marL="173038" lvl="1" indent="-165100">
              <a:buNone/>
            </a:pPr>
            <a:r>
              <a:rPr lang="en-US" sz="1100" i="0" baseline="30000" dirty="0">
                <a:cs typeface="Corbel"/>
              </a:rPr>
              <a:t>3 	</a:t>
            </a:r>
            <a:r>
              <a:rPr lang="en-US" sz="1100" i="0" dirty="0">
                <a:cs typeface="Corbel"/>
              </a:rPr>
              <a:t>See DESE’s Turnaround Practices in Action (July 2014). Available at </a:t>
            </a:r>
            <a:r>
              <a:rPr lang="en-US" sz="1100" i="0" dirty="0">
                <a:hlinkClick r:id="rId2"/>
              </a:rPr>
              <a:t>www.doe.mass.edu/turnaround/practices-report-2014.docx</a:t>
            </a:r>
          </a:p>
          <a:p>
            <a:pPr marL="173038" lvl="1" indent="-166688">
              <a:buNone/>
            </a:pPr>
            <a:r>
              <a:rPr lang="en-US" sz="1100" i="0" baseline="30000" dirty="0">
                <a:cs typeface="Corbel"/>
              </a:rPr>
              <a:t>4 </a:t>
            </a:r>
            <a:r>
              <a:rPr lang="en-US" sz="1100" i="0" dirty="0">
                <a:cs typeface="Corbel"/>
              </a:rPr>
              <a:t>  Styles, H. (2015). Course correction: Can Holyoke fix its underperforming schools before the state takes over. </a:t>
            </a:r>
            <a:r>
              <a:rPr lang="en-US" sz="1100" dirty="0">
                <a:cs typeface="Corbel"/>
              </a:rPr>
              <a:t>Valley Advocate, </a:t>
            </a:r>
            <a:r>
              <a:rPr lang="en-US" sz="1100" i="0" dirty="0">
                <a:cs typeface="Corbel"/>
              </a:rPr>
              <a:t>April 14, 2015. Retrieved on April 1, 2019 at </a:t>
            </a:r>
            <a:r>
              <a:rPr lang="en-US" sz="1100" i="0" dirty="0">
                <a:cs typeface="Corbel"/>
                <a:hlinkClick r:id="rId3"/>
              </a:rPr>
              <a:t>https://valleyadvocate.com/2015/04/14/course-correction/</a:t>
            </a:r>
            <a:r>
              <a:rPr lang="en-US" sz="1100" i="0" dirty="0">
                <a:cs typeface="Corbel"/>
              </a:rPr>
              <a:t> </a:t>
            </a:r>
            <a:endParaRPr lang="en-US" sz="1100" i="0" dirty="0">
              <a:hlinkClick r:id="rId2"/>
            </a:endParaRPr>
          </a:p>
          <a:p>
            <a:pPr marL="6350" lvl="1">
              <a:spcAft>
                <a:spcPts val="0"/>
              </a:spcAft>
              <a:buNone/>
            </a:pPr>
            <a:endParaRPr lang="en-US" sz="1100" i="0" dirty="0">
              <a:cs typeface="Corbel"/>
            </a:endParaRPr>
          </a:p>
          <a:p>
            <a:pPr marL="184150" lvl="1">
              <a:buNone/>
            </a:pPr>
            <a:endParaRPr lang="en-US" sz="1100" i="0" dirty="0">
              <a:solidFill>
                <a:schemeClr val="accent6">
                  <a:lumMod val="75000"/>
                </a:schemeClr>
              </a:solidFill>
              <a:cs typeface="Corbel"/>
            </a:endParaRPr>
          </a:p>
          <a:p>
            <a:pPr marL="228600" lvl="1" indent="-222250">
              <a:spcAft>
                <a:spcPts val="0"/>
              </a:spcAft>
              <a:buNone/>
            </a:pPr>
            <a:r>
              <a:rPr lang="en-US" sz="1100" i="0" dirty="0">
                <a:solidFill>
                  <a:schemeClr val="accent6">
                    <a:lumMod val="75000"/>
                  </a:schemeClr>
                </a:solidFill>
                <a:cs typeface="Corbel"/>
              </a:rPr>
              <a:t> </a:t>
            </a:r>
          </a:p>
          <a:p>
            <a:pPr marL="228600" lvl="1" indent="-228600">
              <a:buFont typeface="+mj-lt"/>
              <a:buAutoNum type="arabicPeriod"/>
            </a:pPr>
            <a:endParaRPr lang="en-US" sz="1100" i="0" dirty="0">
              <a:solidFill>
                <a:srgbClr val="000000"/>
              </a:solidFill>
              <a:cs typeface="Corbel"/>
            </a:endParaRPr>
          </a:p>
          <a:p>
            <a:pPr>
              <a:spcAft>
                <a:spcPts val="600"/>
              </a:spcAft>
            </a:pPr>
            <a:endParaRPr lang="en-US" sz="1100" i="0" dirty="0"/>
          </a:p>
        </p:txBody>
      </p:sp>
    </p:spTree>
    <p:extLst>
      <p:ext uri="{BB962C8B-B14F-4D97-AF65-F5344CB8AC3E}">
        <p14:creationId xmlns:p14="http://schemas.microsoft.com/office/powerpoint/2010/main" val="281802514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84663" y="715990"/>
            <a:ext cx="2493804" cy="1228028"/>
          </a:xfrm>
        </p:spPr>
        <p:txBody>
          <a:bodyPr/>
          <a:lstStyle/>
          <a:p>
            <a:r>
              <a:rPr lang="en-US" dirty="0"/>
              <a:t>Sources</a:t>
            </a:r>
            <a:endParaRPr lang="en-US" sz="1800" spc="0" dirty="0"/>
          </a:p>
        </p:txBody>
      </p:sp>
      <p:sp>
        <p:nvSpPr>
          <p:cNvPr id="3" name="Content Placeholder 2"/>
          <p:cNvSpPr>
            <a:spLocks noGrp="1"/>
          </p:cNvSpPr>
          <p:nvPr>
            <p:ph idx="1"/>
          </p:nvPr>
        </p:nvSpPr>
        <p:spPr>
          <a:xfrm>
            <a:off x="961813" y="1087002"/>
            <a:ext cx="7297524" cy="4989629"/>
          </a:xfrm>
        </p:spPr>
        <p:txBody>
          <a:bodyPr/>
          <a:lstStyle/>
          <a:p>
            <a:pPr marL="228600" lvl="1" indent="-222250">
              <a:buNone/>
            </a:pPr>
            <a:r>
              <a:rPr lang="en-US" sz="1000" i="0" dirty="0"/>
              <a:t>ASCD (Undated). Whole child tenets. Alexandria, VA: Association for Supervision and Curriculum Development. Retrieved on February 27, 2019 at </a:t>
            </a:r>
            <a:r>
              <a:rPr lang="en-US" sz="1000" i="0" dirty="0">
                <a:hlinkClick r:id="rId2"/>
              </a:rPr>
              <a:t>http://www.ascd.org/whole-child.aspx</a:t>
            </a:r>
            <a:r>
              <a:rPr lang="en-US" sz="1000" i="0" dirty="0"/>
              <a:t>  </a:t>
            </a:r>
            <a:endParaRPr lang="en-US" sz="1000" i="0" dirty="0">
              <a:cs typeface="Corbel"/>
            </a:endParaRPr>
          </a:p>
          <a:p>
            <a:pPr marL="228600" lvl="1" indent="-222250">
              <a:buNone/>
            </a:pPr>
            <a:r>
              <a:rPr lang="en-US" sz="1000" i="0" dirty="0" err="1">
                <a:cs typeface="Corbel"/>
              </a:rPr>
              <a:t>Balfanz</a:t>
            </a:r>
            <a:r>
              <a:rPr lang="en-US" sz="1000" i="0" dirty="0">
                <a:cs typeface="Corbel"/>
              </a:rPr>
              <a:t>, R. and Byrnes, V. (2019). College, career, and life readiness: A look at high school indicators of post-secondary outcomes in Boston. The Boston Foundation. Retrieved on March 3, 2019 at </a:t>
            </a:r>
            <a:r>
              <a:rPr lang="en-US" sz="1000" i="0" dirty="0">
                <a:cs typeface="Corbel"/>
                <a:hlinkClick r:id="rId3">
                  <a:extLst>
                    <a:ext uri="{A12FA001-AC4F-418D-AE19-62706E023703}">
                      <ahyp:hlinkClr xmlns:ahyp="http://schemas.microsoft.com/office/drawing/2018/hyperlinkcolor" val="tx"/>
                    </a:ext>
                  </a:extLst>
                </a:hlinkClick>
              </a:rPr>
              <a:t>https://www.tbf.org/-/media/tbf/reports-and-covers/2019/boa_readiness-report-201903-v2.pdf?la=en</a:t>
            </a:r>
            <a:endParaRPr lang="en-US" sz="1000" i="0" dirty="0">
              <a:cs typeface="Corbel"/>
            </a:endParaRPr>
          </a:p>
          <a:p>
            <a:pPr marL="228600" lvl="1" indent="-222250">
              <a:buNone/>
            </a:pPr>
            <a:r>
              <a:rPr lang="en-US" sz="1000" i="0" dirty="0">
                <a:cs typeface="Corbel"/>
              </a:rPr>
              <a:t>Forman, B., </a:t>
            </a:r>
            <a:r>
              <a:rPr lang="en-US" sz="1000" i="0" dirty="0" err="1">
                <a:cs typeface="Corbel"/>
              </a:rPr>
              <a:t>DePascale</a:t>
            </a:r>
            <a:r>
              <a:rPr lang="en-US" sz="1000" i="0" dirty="0">
                <a:cs typeface="Corbel"/>
              </a:rPr>
              <a:t>, C. and </a:t>
            </a:r>
            <a:r>
              <a:rPr lang="en-US" sz="1000" i="0" dirty="0" err="1">
                <a:cs typeface="Corbel"/>
              </a:rPr>
              <a:t>Domaleski</a:t>
            </a:r>
            <a:r>
              <a:rPr lang="en-US" sz="1000" i="0" dirty="0">
                <a:cs typeface="Corbel"/>
              </a:rPr>
              <a:t>, C. (2018). Local accountability: An untapped strategy for advancing student achievement in Massachusetts public schools. Boston: </a:t>
            </a:r>
            <a:r>
              <a:rPr lang="en-US" sz="1000" i="0" dirty="0" err="1">
                <a:cs typeface="Corbel"/>
              </a:rPr>
              <a:t>MassInc</a:t>
            </a:r>
            <a:r>
              <a:rPr lang="en-US" sz="1000" i="0" dirty="0">
                <a:cs typeface="Corbel"/>
              </a:rPr>
              <a:t>. Retrieved on February 15, 2019 at </a:t>
            </a:r>
            <a:r>
              <a:rPr lang="en-US" sz="1000" i="0" dirty="0">
                <a:cs typeface="Corbel"/>
                <a:hlinkClick r:id="rId4"/>
              </a:rPr>
              <a:t>https://2gaiae1lifzt2tsfgr2vil6c-wpengine.netdna-ssl.com/wp-content/uploads/2019/02/Local-Acountability-Policy-</a:t>
            </a:r>
            <a:r>
              <a:rPr lang="en-US" sz="1000" i="0" dirty="0" err="1">
                <a:cs typeface="Corbel"/>
                <a:hlinkClick r:id="rId4"/>
              </a:rPr>
              <a:t>Reports.pd</a:t>
            </a:r>
            <a:r>
              <a:rPr lang="en-US" sz="1000" i="0" dirty="0" err="1">
                <a:cs typeface="Corbel"/>
              </a:rPr>
              <a:t>f</a:t>
            </a:r>
            <a:r>
              <a:rPr lang="en-US" sz="1000" i="0" dirty="0">
                <a:cs typeface="Corbel"/>
              </a:rPr>
              <a:t> </a:t>
            </a:r>
          </a:p>
          <a:p>
            <a:pPr marL="228600" lvl="1" indent="-222250">
              <a:buNone/>
            </a:pPr>
            <a:r>
              <a:rPr lang="en-US" sz="1000" i="0" dirty="0" err="1">
                <a:cs typeface="Corbel"/>
              </a:rPr>
              <a:t>Jehlen</a:t>
            </a:r>
            <a:r>
              <a:rPr lang="en-US" sz="1000" i="0" dirty="0">
                <a:cs typeface="Corbel"/>
              </a:rPr>
              <a:t>  P. D. (2018). Rethinking school accountability: Opportunities for Massachusetts under the Every Student Succeeds Act. Boston: Commonwealth of Massachusetts. Retrieved online on June 15, 2018 at </a:t>
            </a:r>
            <a:r>
              <a:rPr lang="en-US" sz="1000" i="0" dirty="0">
                <a:cs typeface="Corbel"/>
                <a:hlinkClick r:id="rId5"/>
              </a:rPr>
              <a:t>https://malegislature.gov/Bills/190/S2528</a:t>
            </a:r>
            <a:r>
              <a:rPr lang="en-US" sz="1000" i="0" dirty="0">
                <a:cs typeface="Corbel"/>
              </a:rPr>
              <a:t> </a:t>
            </a:r>
          </a:p>
          <a:p>
            <a:pPr marL="228600" lvl="1" indent="-222250">
              <a:buNone/>
            </a:pPr>
            <a:r>
              <a:rPr lang="en-US" sz="1000" i="0" dirty="0">
                <a:cs typeface="Corbel"/>
              </a:rPr>
              <a:t>Jones, C., Berger, N., and Hatch, R. (2018). Building an education system that works for everyone: Funding reforms to help all our children. Boston: Massachusetts Budget and Policy Center. Retrieved on March 1, 2019 at </a:t>
            </a:r>
            <a:r>
              <a:rPr lang="en-US" sz="1000" i="0" dirty="0">
                <a:cs typeface="Corbel"/>
                <a:hlinkClick r:id="rId6"/>
              </a:rPr>
              <a:t>http://www.massbudget.org/report_window.php?loc=Building-an-Education-System-that-Works-for-Everyone.html</a:t>
            </a:r>
            <a:endParaRPr lang="en-US" sz="1000" i="0" dirty="0">
              <a:cs typeface="Corbel"/>
            </a:endParaRPr>
          </a:p>
          <a:p>
            <a:pPr marL="228600" lvl="1" indent="-222250">
              <a:buNone/>
            </a:pPr>
            <a:r>
              <a:rPr lang="en-US" sz="1000" i="0" dirty="0">
                <a:cs typeface="Corbel"/>
              </a:rPr>
              <a:t>Massachusetts Department of Elementary and Secondary Education. (2018). College and career readiness: </a:t>
            </a:r>
            <a:r>
              <a:rPr lang="en-US" sz="1000" i="0" dirty="0" err="1">
                <a:cs typeface="Corbel"/>
              </a:rPr>
              <a:t>MassCore</a:t>
            </a:r>
            <a:r>
              <a:rPr lang="en-US" sz="1000" i="0" dirty="0">
                <a:cs typeface="Corbel"/>
              </a:rPr>
              <a:t>. Retrieved on March 3, 2019 at </a:t>
            </a:r>
            <a:r>
              <a:rPr lang="en-US" sz="1000" i="0" dirty="0">
                <a:cs typeface="Corbel"/>
                <a:hlinkClick r:id="rId7"/>
              </a:rPr>
              <a:t>http://www.doe.mass.edu/ccr/masscore/</a:t>
            </a:r>
            <a:r>
              <a:rPr lang="en-US" sz="1000" i="0" dirty="0">
                <a:cs typeface="Corbel"/>
              </a:rPr>
              <a:t> </a:t>
            </a:r>
          </a:p>
          <a:p>
            <a:pPr marL="228600" lvl="1" indent="-222250">
              <a:buNone/>
            </a:pPr>
            <a:r>
              <a:rPr lang="en-US" sz="1000" i="0" dirty="0">
                <a:cs typeface="Corbel"/>
              </a:rPr>
              <a:t>       (2019). Current Frameworks. Retrieved on March 10, 2019 at </a:t>
            </a:r>
            <a:r>
              <a:rPr lang="en-US" sz="1000" i="0" dirty="0">
                <a:cs typeface="Corbel"/>
                <a:hlinkClick r:id="rId8"/>
              </a:rPr>
              <a:t>http://www.doe.mass.edu/frameworks/current.html</a:t>
            </a:r>
            <a:r>
              <a:rPr lang="en-US" sz="1000" i="0" dirty="0">
                <a:cs typeface="Corbel"/>
              </a:rPr>
              <a:t> </a:t>
            </a:r>
          </a:p>
          <a:p>
            <a:pPr marL="228600" lvl="1" indent="-222250">
              <a:buNone/>
            </a:pPr>
            <a:r>
              <a:rPr lang="en-US" sz="1000" i="0" dirty="0">
                <a:cs typeface="Corbel"/>
              </a:rPr>
              <a:t>       (2019). Archived Frameworks. Retrieved on March 10, 2019 at </a:t>
            </a:r>
            <a:r>
              <a:rPr lang="en-US" sz="1000" i="0" dirty="0">
                <a:cs typeface="Corbel"/>
                <a:hlinkClick r:id="rId9"/>
              </a:rPr>
              <a:t>http://www.doe.mass.edu/frameworks/archive.html</a:t>
            </a:r>
            <a:r>
              <a:rPr lang="en-US" sz="1000" i="0" dirty="0">
                <a:cs typeface="Corbel"/>
              </a:rPr>
              <a:t> </a:t>
            </a:r>
          </a:p>
          <a:p>
            <a:pPr marL="287338" lvl="1" indent="-280988">
              <a:buNone/>
            </a:pPr>
            <a:r>
              <a:rPr lang="en-US" sz="1000" i="0" dirty="0">
                <a:cs typeface="Corbel"/>
              </a:rPr>
              <a:t>	(2019).  2017-18 Educators by age groups report (school) for teacher by full-time equivalent. Retrieved on March 18, 2019 at </a:t>
            </a:r>
            <a:r>
              <a:rPr lang="en-US" sz="1000" i="0" dirty="0">
                <a:cs typeface="Corbel"/>
                <a:hlinkClick r:id="rId10"/>
              </a:rPr>
              <a:t>http://profiles.doe.mass.edu/state_report/agestaffing.aspx</a:t>
            </a:r>
            <a:r>
              <a:rPr lang="en-US" sz="1000" i="0" dirty="0">
                <a:cs typeface="Corbel"/>
              </a:rPr>
              <a:t> </a:t>
            </a:r>
          </a:p>
          <a:p>
            <a:pPr marL="228600" lvl="1" indent="-222250">
              <a:buNone/>
            </a:pPr>
            <a:r>
              <a:rPr lang="en-US" sz="1000" i="0" dirty="0" err="1">
                <a:cs typeface="Corbel"/>
              </a:rPr>
              <a:t>Rocheleau</a:t>
            </a:r>
            <a:r>
              <a:rPr lang="en-US" sz="1000" i="0" dirty="0">
                <a:cs typeface="Corbel"/>
              </a:rPr>
              <a:t>, M. &amp; </a:t>
            </a:r>
            <a:r>
              <a:rPr lang="en-US" sz="1000" i="0" dirty="0" err="1">
                <a:cs typeface="Corbel"/>
              </a:rPr>
              <a:t>Vaznis</a:t>
            </a:r>
            <a:r>
              <a:rPr lang="en-US" sz="1000" i="0" dirty="0">
                <a:cs typeface="Corbel"/>
              </a:rPr>
              <a:t>, J. (2018). Here are the school districts that scored the best – and worst – on MCAS. </a:t>
            </a:r>
            <a:r>
              <a:rPr lang="en-US" sz="1000" dirty="0">
                <a:cs typeface="Corbel"/>
              </a:rPr>
              <a:t>The Boston Globe, </a:t>
            </a:r>
            <a:r>
              <a:rPr lang="en-US" sz="1000" i="0" dirty="0">
                <a:cs typeface="Corbel"/>
              </a:rPr>
              <a:t>October 2, 2018. Retrieved on March 18, 2019 at </a:t>
            </a:r>
            <a:r>
              <a:rPr lang="en-US" sz="1000" i="0" dirty="0">
                <a:cs typeface="Corbel"/>
                <a:hlinkClick r:id="rId11"/>
              </a:rPr>
              <a:t>https://www.bostonglobe.com/metro/2018/10/02/here-are-school-districts-that-scored-best-and-worst-mcas/3GHWlcdHdK7A6knLmskvXI/story.html</a:t>
            </a:r>
            <a:r>
              <a:rPr lang="en-US" sz="1000" i="0" dirty="0">
                <a:cs typeface="Corbel"/>
              </a:rPr>
              <a:t> </a:t>
            </a:r>
          </a:p>
          <a:p>
            <a:pPr marL="228600" lvl="1" indent="-222250">
              <a:buNone/>
            </a:pPr>
            <a:endParaRPr lang="en-US" sz="1000" i="0" dirty="0">
              <a:cs typeface="Corbel"/>
            </a:endParaRPr>
          </a:p>
          <a:p>
            <a:pPr marL="228600" lvl="1" indent="-222250">
              <a:spcAft>
                <a:spcPts val="0"/>
              </a:spcAft>
              <a:buNone/>
            </a:pPr>
            <a:endParaRPr lang="en-US" sz="1000" i="0" dirty="0">
              <a:solidFill>
                <a:schemeClr val="accent6">
                  <a:lumMod val="75000"/>
                </a:schemeClr>
              </a:solidFill>
              <a:cs typeface="Corbel"/>
            </a:endParaRPr>
          </a:p>
          <a:p>
            <a:pPr marL="228600" lvl="1" indent="-222250">
              <a:spcAft>
                <a:spcPts val="0"/>
              </a:spcAft>
              <a:buNone/>
            </a:pPr>
            <a:r>
              <a:rPr lang="en-US" sz="1000" i="0" dirty="0">
                <a:solidFill>
                  <a:schemeClr val="accent6">
                    <a:lumMod val="75000"/>
                  </a:schemeClr>
                </a:solidFill>
                <a:cs typeface="Corbel"/>
              </a:rPr>
              <a:t> </a:t>
            </a:r>
          </a:p>
          <a:p>
            <a:pPr marL="228600" lvl="1" indent="-228600">
              <a:buFont typeface="+mj-lt"/>
              <a:buAutoNum type="arabicPeriod"/>
            </a:pPr>
            <a:endParaRPr lang="en-US" sz="1000" i="0" dirty="0">
              <a:solidFill>
                <a:srgbClr val="000000"/>
              </a:solidFill>
              <a:cs typeface="Corbel"/>
            </a:endParaRPr>
          </a:p>
          <a:p>
            <a:pPr>
              <a:spcAft>
                <a:spcPts val="600"/>
              </a:spcAft>
            </a:pPr>
            <a:endParaRPr lang="en-US" sz="1000" i="0" dirty="0"/>
          </a:p>
        </p:txBody>
      </p:sp>
    </p:spTree>
    <p:extLst>
      <p:ext uri="{BB962C8B-B14F-4D97-AF65-F5344CB8AC3E}">
        <p14:creationId xmlns:p14="http://schemas.microsoft.com/office/powerpoint/2010/main" val="46944465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84663" y="715990"/>
            <a:ext cx="2493804" cy="1228028"/>
          </a:xfrm>
        </p:spPr>
        <p:txBody>
          <a:bodyPr/>
          <a:lstStyle/>
          <a:p>
            <a:r>
              <a:rPr lang="en-US" dirty="0"/>
              <a:t>Sources</a:t>
            </a:r>
            <a:endParaRPr lang="en-US" sz="1800" spc="0" dirty="0"/>
          </a:p>
        </p:txBody>
      </p:sp>
      <p:sp>
        <p:nvSpPr>
          <p:cNvPr id="3" name="Content Placeholder 2"/>
          <p:cNvSpPr>
            <a:spLocks noGrp="1"/>
          </p:cNvSpPr>
          <p:nvPr>
            <p:ph idx="1"/>
          </p:nvPr>
        </p:nvSpPr>
        <p:spPr>
          <a:xfrm>
            <a:off x="961813" y="1087002"/>
            <a:ext cx="7297524" cy="4989629"/>
          </a:xfrm>
        </p:spPr>
        <p:txBody>
          <a:bodyPr/>
          <a:lstStyle/>
          <a:p>
            <a:pPr marL="228600" lvl="1" indent="-222250">
              <a:buNone/>
            </a:pPr>
            <a:r>
              <a:rPr lang="en-US" sz="1000" i="0" dirty="0">
                <a:cs typeface="Corbel"/>
              </a:rPr>
              <a:t>Skinner, K.J. (2017). The six pillars of community schools toolkit: NEA resource for educators, families &amp; communities. Washington: National Education Association. Retrieved on January 14, 2019 at </a:t>
            </a:r>
            <a:r>
              <a:rPr lang="en-US" sz="1000" i="0" dirty="0">
                <a:cs typeface="Corbel"/>
                <a:hlinkClick r:id="rId2"/>
              </a:rPr>
              <a:t>http://www.nea.org/assets/docs/Comm%20Schools%20ToolKit-final%20digi-web-72617.pdf</a:t>
            </a:r>
            <a:r>
              <a:rPr lang="en-US" sz="1000" i="0" dirty="0">
                <a:cs typeface="Corbel"/>
              </a:rPr>
              <a:t> </a:t>
            </a:r>
          </a:p>
          <a:p>
            <a:pPr marL="228600" lvl="1" indent="-222250">
              <a:buNone/>
            </a:pPr>
            <a:r>
              <a:rPr lang="en-US" sz="1000" i="0" dirty="0">
                <a:cs typeface="Corbel"/>
              </a:rPr>
              <a:t>U.S. Department of Education. (2018). Full service community schools program. Washington: United States Department of Education. Retrieved on February 13, 2019 at </a:t>
            </a:r>
            <a:r>
              <a:rPr lang="en-US" sz="1000" i="0" dirty="0">
                <a:cs typeface="Corbel"/>
                <a:hlinkClick r:id="rId3"/>
              </a:rPr>
              <a:t>https://ed.gov/programs/communityschools/index.html</a:t>
            </a:r>
            <a:endParaRPr lang="en-US" sz="1000" i="0" dirty="0">
              <a:cs typeface="Corbel"/>
            </a:endParaRPr>
          </a:p>
          <a:p>
            <a:pPr marL="228600" lvl="1" indent="-222250">
              <a:buNone/>
            </a:pPr>
            <a:r>
              <a:rPr lang="en-US" sz="1000" i="0" dirty="0">
                <a:cs typeface="Corbel"/>
              </a:rPr>
              <a:t>	(2014). Massachusetts districts adopt rigorous </a:t>
            </a:r>
            <a:r>
              <a:rPr lang="en-US" sz="1000" i="0" dirty="0" err="1">
                <a:cs typeface="Corbel"/>
              </a:rPr>
              <a:t>MassCore</a:t>
            </a:r>
            <a:r>
              <a:rPr lang="en-US" sz="1000" i="0" dirty="0">
                <a:cs typeface="Corbel"/>
              </a:rPr>
              <a:t> course requirements for high school graduates. Washington: United States Department of Education. Retrieved March 29, 2019 at </a:t>
            </a:r>
            <a:r>
              <a:rPr lang="en-US" sz="1000" i="0" dirty="0">
                <a:cs typeface="Corbel"/>
                <a:hlinkClick r:id="rId4"/>
              </a:rPr>
              <a:t>https://sites.ed.gov/progress/2014/01/massachusetts-districts-adopt-rigorous-masscore-course-requirements-for-high-school-graduates/</a:t>
            </a:r>
            <a:r>
              <a:rPr lang="en-US" sz="1000" i="0" dirty="0">
                <a:cs typeface="Corbel"/>
              </a:rPr>
              <a:t> </a:t>
            </a:r>
          </a:p>
          <a:p>
            <a:pPr marL="228600" lvl="1" indent="-222250">
              <a:buNone/>
            </a:pPr>
            <a:endParaRPr lang="en-US" sz="1000" i="0" dirty="0">
              <a:cs typeface="Corbel"/>
            </a:endParaRPr>
          </a:p>
          <a:p>
            <a:pPr marL="228600" lvl="1" indent="-222250">
              <a:spcAft>
                <a:spcPts val="0"/>
              </a:spcAft>
              <a:buNone/>
            </a:pPr>
            <a:endParaRPr lang="en-US" sz="1000" i="0" dirty="0">
              <a:solidFill>
                <a:schemeClr val="accent6">
                  <a:lumMod val="75000"/>
                </a:schemeClr>
              </a:solidFill>
              <a:cs typeface="Corbel"/>
            </a:endParaRPr>
          </a:p>
          <a:p>
            <a:pPr marL="228600" lvl="1" indent="-222250">
              <a:spcAft>
                <a:spcPts val="0"/>
              </a:spcAft>
              <a:buNone/>
            </a:pPr>
            <a:r>
              <a:rPr lang="en-US" sz="1000" i="0" dirty="0">
                <a:solidFill>
                  <a:schemeClr val="accent6">
                    <a:lumMod val="75000"/>
                  </a:schemeClr>
                </a:solidFill>
                <a:cs typeface="Corbel"/>
              </a:rPr>
              <a:t> </a:t>
            </a:r>
          </a:p>
          <a:p>
            <a:pPr marL="228600" lvl="1" indent="-228600">
              <a:buFont typeface="+mj-lt"/>
              <a:buAutoNum type="arabicPeriod"/>
            </a:pPr>
            <a:endParaRPr lang="en-US" sz="1000" i="0" dirty="0">
              <a:solidFill>
                <a:srgbClr val="000000"/>
              </a:solidFill>
              <a:cs typeface="Corbel"/>
            </a:endParaRPr>
          </a:p>
          <a:p>
            <a:pPr>
              <a:spcAft>
                <a:spcPts val="600"/>
              </a:spcAft>
            </a:pPr>
            <a:endParaRPr lang="en-US" sz="1000" i="0" dirty="0"/>
          </a:p>
        </p:txBody>
      </p:sp>
    </p:spTree>
    <p:extLst>
      <p:ext uri="{BB962C8B-B14F-4D97-AF65-F5344CB8AC3E}">
        <p14:creationId xmlns:p14="http://schemas.microsoft.com/office/powerpoint/2010/main" val="34444900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0" dirty="0"/>
              <a:t>About this Series</a:t>
            </a:r>
          </a:p>
        </p:txBody>
      </p:sp>
      <p:sp>
        <p:nvSpPr>
          <p:cNvPr id="3" name="Content Placeholder 2"/>
          <p:cNvSpPr>
            <a:spLocks noGrp="1"/>
          </p:cNvSpPr>
          <p:nvPr>
            <p:ph idx="1"/>
          </p:nvPr>
        </p:nvSpPr>
        <p:spPr>
          <a:xfrm>
            <a:off x="3829078" y="1292225"/>
            <a:ext cx="4857722" cy="5492750"/>
          </a:xfrm>
        </p:spPr>
        <p:txBody>
          <a:bodyPr/>
          <a:lstStyle/>
          <a:p>
            <a:pPr>
              <a:lnSpc>
                <a:spcPts val="1500"/>
              </a:lnSpc>
              <a:spcBef>
                <a:spcPts val="0"/>
              </a:spcBef>
              <a:spcAft>
                <a:spcPts val="600"/>
              </a:spcAft>
            </a:pPr>
            <a:r>
              <a:rPr lang="en-US" sz="1050" i="0" dirty="0">
                <a:solidFill>
                  <a:srgbClr val="000000"/>
                </a:solidFill>
                <a:latin typeface="Corbel"/>
                <a:cs typeface="Corbel"/>
              </a:rPr>
              <a:t>The Massachusetts Association of School Committees’ series of three reports  provides guidance and recommendations for public discourse on the use of district, state, and federal resources to support the education of our students from pre-kindergarten through grade 12. </a:t>
            </a:r>
          </a:p>
          <a:p>
            <a:pPr>
              <a:lnSpc>
                <a:spcPts val="1500"/>
              </a:lnSpc>
              <a:spcBef>
                <a:spcPts val="0"/>
              </a:spcBef>
              <a:spcAft>
                <a:spcPts val="600"/>
              </a:spcAft>
              <a:buNone/>
            </a:pPr>
            <a:r>
              <a:rPr lang="en-US" sz="1050" b="1" i="0" dirty="0">
                <a:solidFill>
                  <a:srgbClr val="800000"/>
                </a:solidFill>
                <a:latin typeface="Corbel"/>
                <a:cs typeface="Corbel"/>
              </a:rPr>
              <a:t>Part 1:  School Accountability: Understanding State and Federal Rules </a:t>
            </a:r>
          </a:p>
          <a:p>
            <a:pPr marL="458788">
              <a:lnSpc>
                <a:spcPts val="1500"/>
              </a:lnSpc>
              <a:spcBef>
                <a:spcPts val="0"/>
              </a:spcBef>
              <a:spcAft>
                <a:spcPts val="600"/>
              </a:spcAft>
              <a:buNone/>
            </a:pPr>
            <a:r>
              <a:rPr lang="en-US" sz="1050" i="0" dirty="0">
                <a:solidFill>
                  <a:srgbClr val="000000"/>
                </a:solidFill>
                <a:latin typeface="Corbel"/>
                <a:cs typeface="Corbel"/>
              </a:rPr>
              <a:t>Describes the current accountability process required by state law and federal regulations, the method for identifying the lowest performing schools, and the number and type of school by districts Levels 1 through 5. </a:t>
            </a:r>
          </a:p>
          <a:p>
            <a:pPr marL="458788" indent="-458788">
              <a:lnSpc>
                <a:spcPts val="1500"/>
              </a:lnSpc>
              <a:spcBef>
                <a:spcPts val="0"/>
              </a:spcBef>
              <a:spcAft>
                <a:spcPts val="600"/>
              </a:spcAft>
              <a:buNone/>
            </a:pPr>
            <a:r>
              <a:rPr lang="en-US" sz="1050" b="1" i="0" dirty="0">
                <a:solidFill>
                  <a:srgbClr val="800000"/>
                </a:solidFill>
                <a:latin typeface="Corbel"/>
                <a:cs typeface="Corbel"/>
              </a:rPr>
              <a:t>Part 2:  Challenges to Opportunities: Applying Lessons Learned from School Accountability</a:t>
            </a:r>
            <a:endParaRPr lang="en-US" sz="1050" i="0" dirty="0">
              <a:solidFill>
                <a:srgbClr val="800000"/>
              </a:solidFill>
              <a:latin typeface="Corbel"/>
              <a:cs typeface="Corbel"/>
            </a:endParaRPr>
          </a:p>
          <a:p>
            <a:pPr marL="458788">
              <a:lnSpc>
                <a:spcPts val="1500"/>
              </a:lnSpc>
              <a:spcBef>
                <a:spcPts val="0"/>
              </a:spcBef>
              <a:spcAft>
                <a:spcPts val="600"/>
              </a:spcAft>
              <a:buNone/>
            </a:pPr>
            <a:r>
              <a:rPr lang="en-US" sz="1050" i="0" dirty="0">
                <a:solidFill>
                  <a:srgbClr val="000000"/>
                </a:solidFill>
                <a:latin typeface="Corbel"/>
                <a:cs typeface="Corbel"/>
              </a:rPr>
              <a:t>Addresses the proposed changes to state accountability methods resulting from changes in federal requirements, critiques past state sanctions and assistance, and proposes methods grounded in collaboration and focused on the needs of all students.</a:t>
            </a:r>
            <a:endParaRPr lang="en-US" sz="1050" dirty="0">
              <a:solidFill>
                <a:srgbClr val="000000"/>
              </a:solidFill>
              <a:latin typeface="Corbel"/>
              <a:cs typeface="Corbel"/>
            </a:endParaRPr>
          </a:p>
          <a:p>
            <a:pPr marL="460375" indent="-450850">
              <a:lnSpc>
                <a:spcPts val="1500"/>
              </a:lnSpc>
              <a:spcBef>
                <a:spcPts val="0"/>
              </a:spcBef>
              <a:spcAft>
                <a:spcPts val="600"/>
              </a:spcAft>
              <a:buNone/>
            </a:pPr>
            <a:r>
              <a:rPr lang="en-US" sz="1050" b="1" i="0" dirty="0">
                <a:solidFill>
                  <a:srgbClr val="800000"/>
                </a:solidFill>
                <a:latin typeface="Corbel"/>
                <a:cs typeface="Corbel"/>
              </a:rPr>
              <a:t>Part 3:  Making a Difference: School Accountability Focused on Children &amp; Their Families</a:t>
            </a:r>
          </a:p>
          <a:p>
            <a:pPr marL="458788">
              <a:lnSpc>
                <a:spcPts val="1500"/>
              </a:lnSpc>
              <a:spcBef>
                <a:spcPts val="0"/>
              </a:spcBef>
              <a:spcAft>
                <a:spcPts val="600"/>
              </a:spcAft>
            </a:pPr>
            <a:r>
              <a:rPr lang="en-US" sz="1050" i="0" dirty="0">
                <a:solidFill>
                  <a:srgbClr val="000000"/>
                </a:solidFill>
                <a:latin typeface="Corbel"/>
                <a:cs typeface="Corbel"/>
              </a:rPr>
              <a:t>Outlines the need for equitable schooling focused on the academic and developmental needs, and social-emotional well-being of the whole child, proposes a comprehensive community schools model that supports families and engages the community in the work of the school.</a:t>
            </a:r>
          </a:p>
          <a:p>
            <a:pPr>
              <a:lnSpc>
                <a:spcPts val="1500"/>
              </a:lnSpc>
              <a:spcBef>
                <a:spcPts val="0"/>
              </a:spcBef>
              <a:spcAft>
                <a:spcPts val="600"/>
              </a:spcAft>
            </a:pPr>
            <a:endParaRPr lang="en-US" sz="1050" dirty="0">
              <a:solidFill>
                <a:schemeClr val="accent4">
                  <a:lumMod val="75000"/>
                </a:schemeClr>
              </a:solidFill>
              <a:latin typeface="Calibri"/>
              <a:cs typeface="Calibri"/>
            </a:endParaRPr>
          </a:p>
        </p:txBody>
      </p:sp>
      <p:sp>
        <p:nvSpPr>
          <p:cNvPr id="5" name="TextBox 4"/>
          <p:cNvSpPr txBox="1"/>
          <p:nvPr/>
        </p:nvSpPr>
        <p:spPr>
          <a:xfrm>
            <a:off x="3829078" y="5840426"/>
            <a:ext cx="4555807" cy="577081"/>
          </a:xfrm>
          <a:prstGeom prst="rect">
            <a:avLst/>
          </a:prstGeom>
          <a:noFill/>
        </p:spPr>
        <p:txBody>
          <a:bodyPr wrap="square" rtlCol="0">
            <a:spAutoFit/>
          </a:bodyPr>
          <a:lstStyle/>
          <a:p>
            <a:r>
              <a:rPr lang="en-US" sz="1050" b="1" dirty="0">
                <a:solidFill>
                  <a:srgbClr val="000000"/>
                </a:solidFill>
                <a:latin typeface="Corbel"/>
                <a:cs typeface="Corbel"/>
              </a:rPr>
              <a:t>Citation: </a:t>
            </a:r>
            <a:r>
              <a:rPr lang="en-US" sz="1050" dirty="0">
                <a:solidFill>
                  <a:srgbClr val="000000"/>
                </a:solidFill>
                <a:latin typeface="Corbel"/>
                <a:cs typeface="Corbel"/>
              </a:rPr>
              <a:t>Skinner, K.J. (2019). Making a Difference: School Accountability Focused on Children &amp; Their Families. Boston: Massachusetts Association of School Committees.  </a:t>
            </a:r>
          </a:p>
        </p:txBody>
      </p:sp>
    </p:spTree>
    <p:extLst>
      <p:ext uri="{BB962C8B-B14F-4D97-AF65-F5344CB8AC3E}">
        <p14:creationId xmlns:p14="http://schemas.microsoft.com/office/powerpoint/2010/main" val="313409311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726240" y="683903"/>
            <a:ext cx="7152769" cy="388322"/>
          </a:xfrm>
        </p:spPr>
        <p:txBody>
          <a:bodyPr/>
          <a:lstStyle/>
          <a:p>
            <a:r>
              <a:rPr lang="en-US" sz="1800" spc="0" dirty="0"/>
              <a:t>Education </a:t>
            </a:r>
            <a:r>
              <a:rPr lang="en-US" dirty="0"/>
              <a:t>Obligation in Massachusetts Constitution</a:t>
            </a:r>
            <a:endParaRPr lang="en-US" sz="1800" spc="0" dirty="0"/>
          </a:p>
        </p:txBody>
      </p:sp>
      <p:sp>
        <p:nvSpPr>
          <p:cNvPr id="4" name="Content Placeholder 3"/>
          <p:cNvSpPr>
            <a:spLocks noGrp="1"/>
          </p:cNvSpPr>
          <p:nvPr>
            <p:ph idx="1"/>
          </p:nvPr>
        </p:nvSpPr>
        <p:spPr>
          <a:xfrm>
            <a:off x="802440" y="1060717"/>
            <a:ext cx="7207214" cy="4989629"/>
          </a:xfrm>
        </p:spPr>
        <p:txBody>
          <a:bodyPr/>
          <a:lstStyle/>
          <a:p>
            <a:pPr marL="9525" lvl="1">
              <a:spcAft>
                <a:spcPts val="0"/>
              </a:spcAft>
              <a:buClr>
                <a:schemeClr val="accent1">
                  <a:lumMod val="75000"/>
                </a:schemeClr>
              </a:buClr>
              <a:buNone/>
            </a:pPr>
            <a:r>
              <a:rPr lang="en-US" sz="1200" b="1" i="0" dirty="0">
                <a:solidFill>
                  <a:srgbClr val="919693"/>
                </a:solidFill>
                <a:latin typeface="Corbel"/>
                <a:cs typeface="Calibri"/>
              </a:rPr>
              <a:t>Massachusetts Constitution, Chapter V, Section II</a:t>
            </a:r>
          </a:p>
          <a:p>
            <a:pPr marL="6350">
              <a:lnSpc>
                <a:spcPct val="100000"/>
              </a:lnSpc>
              <a:spcAft>
                <a:spcPts val="0"/>
              </a:spcAft>
            </a:pPr>
            <a:r>
              <a:rPr lang="en-US" b="1" i="0" dirty="0">
                <a:latin typeface="Corbel"/>
                <a:cs typeface="Calibri"/>
              </a:rPr>
              <a:t>The Encouragement of Literature, etc. </a:t>
            </a:r>
            <a:r>
              <a:rPr lang="en-US" dirty="0">
                <a:latin typeface="Corbel"/>
                <a:cs typeface="Calibri"/>
              </a:rPr>
              <a:t>“Wisdom, and </a:t>
            </a:r>
            <a:r>
              <a:rPr lang="en-US" dirty="0">
                <a:cs typeface="Calibri"/>
              </a:rPr>
              <a:t>knowledge</a:t>
            </a:r>
            <a:r>
              <a:rPr lang="en-US" dirty="0">
                <a:latin typeface="Corbel"/>
                <a:cs typeface="Calibri"/>
              </a:rPr>
              <a:t>, as well as virtue, diffused generally among the body of the people, being necessary for the preservation of their rights and liberties, and as these depend on spreading the opportunities and advantages of education in the various parts of the country, and among the different orders of the people, it shall be the duty of legislatures and magistrates, in all future periods of this commonwealth, to cherish the interests of literature and the sciences, and all seminaries of them, especially the university at Cambridge, public schools and grammar schools in the towns, to encourage private societies and public institutions, rewards and immunities, for the promotion of agriculture, arts, sciences, commerce, trades, manufactures, and a natural history of the country, to countenance and inculcate the principles of humanity and general benevolence, public and private charity, industry and frugality, honesty and punctuality in their dealings, sincerity, good humor, and all social affections, and generous sentiments among the people.”</a:t>
            </a:r>
          </a:p>
          <a:p>
            <a:pPr marL="6350">
              <a:lnSpc>
                <a:spcPct val="100000"/>
              </a:lnSpc>
              <a:spcAft>
                <a:spcPts val="0"/>
              </a:spcAft>
            </a:pPr>
            <a:endParaRPr lang="en-US" sz="1050" b="1" i="0" cap="small" dirty="0">
              <a:solidFill>
                <a:srgbClr val="000000"/>
              </a:solidFill>
            </a:endParaRPr>
          </a:p>
          <a:p>
            <a:pPr lvl="1"/>
            <a:r>
              <a:rPr lang="en-US" sz="1200" i="0" dirty="0">
                <a:solidFill>
                  <a:srgbClr val="919693"/>
                </a:solidFill>
              </a:rPr>
              <a:t>Massachusetts General Laws, Chapter 69, Section 1</a:t>
            </a:r>
          </a:p>
          <a:p>
            <a:pPr lvl="1">
              <a:spcAft>
                <a:spcPts val="300"/>
              </a:spcAft>
            </a:pPr>
            <a:r>
              <a:rPr lang="en-US" dirty="0"/>
              <a:t>It is hereby declared to be a paramount goal of the commonwealth to provide a public education system of sufficient quality to extend to all children including a limited English proficient student and also, including a school age child with a disability the opportunity to reach their full potential and to lead lives as participants in the political and social life of the commonwealth and as contributors to its economy. It is therefore the intent of this title to ensure: </a:t>
            </a:r>
          </a:p>
          <a:p>
            <a:pPr marL="282575" lvl="1" indent="-230188">
              <a:spcAft>
                <a:spcPts val="300"/>
              </a:spcAft>
              <a:buFont typeface="+mj-lt"/>
              <a:buAutoNum type="arabicParenR"/>
            </a:pPr>
            <a:r>
              <a:rPr lang="en-US" dirty="0"/>
              <a:t>that each public school classroom provides the conditions for all pupils to engage fully in learning as an inherently meaningful and enjoyable activity without threats to their sense of security or self-esteem, </a:t>
            </a:r>
          </a:p>
          <a:p>
            <a:pPr marL="282575" lvl="1" indent="-230188">
              <a:spcAft>
                <a:spcPts val="300"/>
              </a:spcAft>
              <a:buFont typeface="+mj-lt"/>
              <a:buAutoNum type="arabicParenR"/>
            </a:pPr>
            <a:r>
              <a:rPr lang="en-US" dirty="0"/>
              <a:t>a consistent commitment of resources sufficient to provide a high quality public education to every child, </a:t>
            </a:r>
          </a:p>
          <a:p>
            <a:pPr marL="282575" lvl="1" indent="-230188">
              <a:spcAft>
                <a:spcPts val="300"/>
              </a:spcAft>
              <a:buFont typeface="+mj-lt"/>
              <a:buAutoNum type="arabicParenR"/>
            </a:pPr>
            <a:r>
              <a:rPr lang="en-US" dirty="0"/>
              <a:t>a deliberate process for establishing and achieving specific educational performance goals for every child, and </a:t>
            </a:r>
          </a:p>
          <a:p>
            <a:pPr marL="282575" lvl="1" indent="-230188">
              <a:spcAft>
                <a:spcPts val="0"/>
              </a:spcAft>
              <a:buFont typeface="+mj-lt"/>
              <a:buAutoNum type="arabicParenR"/>
            </a:pPr>
            <a:r>
              <a:rPr lang="en-US" dirty="0"/>
              <a:t>an effective mechanism for monitoring progress toward those goals and for holding educators accountabl</a:t>
            </a:r>
            <a:r>
              <a:rPr lang="en-US" dirty="0">
                <a:solidFill>
                  <a:srgbClr val="000000"/>
                </a:solidFill>
              </a:rPr>
              <a:t>e for their achievement.</a:t>
            </a:r>
          </a:p>
          <a:p>
            <a:pPr lvl="1">
              <a:spcAft>
                <a:spcPts val="0"/>
              </a:spcAft>
            </a:pPr>
            <a:endParaRPr lang="en-US" sz="1050" dirty="0">
              <a:solidFill>
                <a:srgbClr val="000000"/>
              </a:solidFill>
            </a:endParaRPr>
          </a:p>
          <a:p>
            <a:pPr lvl="1">
              <a:lnSpc>
                <a:spcPct val="100000"/>
              </a:lnSpc>
              <a:spcAft>
                <a:spcPts val="0"/>
              </a:spcAft>
            </a:pPr>
            <a:endParaRPr lang="en-US" sz="1050" dirty="0">
              <a:solidFill>
                <a:srgbClr val="000000"/>
              </a:solidFill>
            </a:endParaRPr>
          </a:p>
          <a:p>
            <a:pPr lvl="1">
              <a:lnSpc>
                <a:spcPct val="100000"/>
              </a:lnSpc>
              <a:spcAft>
                <a:spcPts val="0"/>
              </a:spcAft>
            </a:pPr>
            <a:endParaRPr lang="en-US" sz="1050" b="1" i="0" cap="small" dirty="0">
              <a:solidFill>
                <a:srgbClr val="000000"/>
              </a:solidFill>
            </a:endParaRPr>
          </a:p>
          <a:p>
            <a:pPr lvl="1">
              <a:lnSpc>
                <a:spcPct val="100000"/>
              </a:lnSpc>
              <a:spcAft>
                <a:spcPts val="0"/>
              </a:spcAft>
            </a:pPr>
            <a:endParaRPr lang="en-US" sz="1050" b="1" i="0" cap="small" dirty="0">
              <a:solidFill>
                <a:srgbClr val="000000"/>
              </a:solidFill>
            </a:endParaRPr>
          </a:p>
          <a:p>
            <a:pPr lvl="1">
              <a:lnSpc>
                <a:spcPct val="100000"/>
              </a:lnSpc>
              <a:spcAft>
                <a:spcPts val="0"/>
              </a:spcAft>
            </a:pPr>
            <a:endParaRPr lang="en-US" sz="1050" b="1" i="0" dirty="0">
              <a:solidFill>
                <a:srgbClr val="000000"/>
              </a:solidFill>
            </a:endParaRPr>
          </a:p>
        </p:txBody>
      </p:sp>
    </p:spTree>
    <p:extLst>
      <p:ext uri="{BB962C8B-B14F-4D97-AF65-F5344CB8AC3E}">
        <p14:creationId xmlns:p14="http://schemas.microsoft.com/office/powerpoint/2010/main" val="3548623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38444" y="674406"/>
            <a:ext cx="7400840" cy="746623"/>
          </a:xfrm>
        </p:spPr>
        <p:txBody>
          <a:bodyPr/>
          <a:lstStyle/>
          <a:p>
            <a:r>
              <a:rPr lang="en-US" sz="1200" b="1" cap="small" dirty="0"/>
              <a:t>MASC Legislative Goals. </a:t>
            </a:r>
            <a:r>
              <a:rPr lang="en-US" sz="1200" dirty="0">
                <a:solidFill>
                  <a:schemeClr val="tx1"/>
                </a:solidFill>
                <a:cs typeface="Corbel"/>
              </a:rPr>
              <a:t>In crafting legislation,  </a:t>
            </a:r>
            <a:r>
              <a:rPr lang="en-US" sz="1200" dirty="0">
                <a:solidFill>
                  <a:schemeClr val="tx1"/>
                </a:solidFill>
              </a:rPr>
              <a:t>MASC recommends the Joint Committee on Education consider the following goals while assuring equitable advocacy and concern for the civil rights of all students, especially those at economic risk</a:t>
            </a:r>
            <a:endParaRPr lang="en-US" sz="1200" spc="0" dirty="0">
              <a:solidFill>
                <a:schemeClr val="tx1"/>
              </a:solidFill>
            </a:endParaRPr>
          </a:p>
        </p:txBody>
      </p:sp>
      <p:sp>
        <p:nvSpPr>
          <p:cNvPr id="2" name="Content Placeholder 1">
            <a:extLst>
              <a:ext uri="{FF2B5EF4-FFF2-40B4-BE49-F238E27FC236}">
                <a16:creationId xmlns:a16="http://schemas.microsoft.com/office/drawing/2014/main" id="{8C36897E-CB52-934E-9ABC-12489197E8C5}"/>
              </a:ext>
            </a:extLst>
          </p:cNvPr>
          <p:cNvSpPr>
            <a:spLocks noGrp="1"/>
          </p:cNvSpPr>
          <p:nvPr>
            <p:ph idx="10"/>
          </p:nvPr>
        </p:nvSpPr>
        <p:spPr>
          <a:xfrm>
            <a:off x="4676080" y="1827263"/>
            <a:ext cx="3516369" cy="3499623"/>
          </a:xfrm>
        </p:spPr>
        <p:txBody>
          <a:bodyPr/>
          <a:lstStyle/>
          <a:p>
            <a:pPr marL="228600" indent="-222250">
              <a:lnSpc>
                <a:spcPct val="100000"/>
              </a:lnSpc>
              <a:spcAft>
                <a:spcPts val="0"/>
              </a:spcAft>
              <a:buClr>
                <a:schemeClr val="tx1"/>
              </a:buClr>
              <a:buFont typeface="Arial" panose="020B0604020202020204" pitchFamily="34" charset="0"/>
              <a:buChar char="•"/>
            </a:pPr>
            <a:r>
              <a:rPr lang="en-US" dirty="0"/>
              <a:t>Minimize regulatory intrusions and control the ability of the state to impose many of the kinds of compliance-driven, time consuming mandates upon school districts. </a:t>
            </a:r>
          </a:p>
          <a:p>
            <a:pPr marL="228600" indent="-222250">
              <a:lnSpc>
                <a:spcPct val="100000"/>
              </a:lnSpc>
              <a:spcAft>
                <a:spcPts val="0"/>
              </a:spcAft>
              <a:buClr>
                <a:schemeClr val="tx1"/>
              </a:buClr>
              <a:buFont typeface="Arial" panose="020B0604020202020204" pitchFamily="34" charset="0"/>
              <a:buChar char="•"/>
            </a:pPr>
            <a:r>
              <a:rPr lang="en-US" dirty="0"/>
              <a:t>Develop a school performance system in collaboration with Mass Partners for Public Schools as a means of improving outcomes for students and professional practice for educators.</a:t>
            </a:r>
          </a:p>
          <a:p>
            <a:pPr marL="228600" indent="-222250">
              <a:lnSpc>
                <a:spcPct val="100000"/>
              </a:lnSpc>
              <a:spcAft>
                <a:spcPts val="0"/>
              </a:spcAft>
              <a:buClr>
                <a:schemeClr val="tx1"/>
              </a:buClr>
              <a:buFont typeface="Arial" panose="020B0604020202020204" pitchFamily="34" charset="0"/>
              <a:buChar char="•"/>
            </a:pPr>
            <a:r>
              <a:rPr lang="en-US" dirty="0"/>
              <a:t>Undo school accountability mandates resulting in negative school and district labeling resulting in a punitive system of sanctions.</a:t>
            </a:r>
          </a:p>
          <a:p>
            <a:pPr marL="228600" indent="-222250">
              <a:lnSpc>
                <a:spcPct val="100000"/>
              </a:lnSpc>
              <a:spcAft>
                <a:spcPts val="0"/>
              </a:spcAft>
              <a:buClr>
                <a:schemeClr val="tx1"/>
              </a:buClr>
              <a:buFont typeface="Arial" panose="020B0604020202020204" pitchFamily="34" charset="0"/>
              <a:buChar char="•"/>
            </a:pPr>
            <a:r>
              <a:rPr lang="en-US" dirty="0"/>
              <a:t>Protect the interests of students, parents, community members, and educators over those of individuals and organizations that would seek to profiteer, exploit their own interests, or otherwise exercise illegitimate control over the education of children. </a:t>
            </a:r>
          </a:p>
          <a:p>
            <a:pPr marL="171450" indent="-171450">
              <a:lnSpc>
                <a:spcPct val="100000"/>
              </a:lnSpc>
              <a:buClr>
                <a:schemeClr val="tx1"/>
              </a:buClr>
              <a:buFont typeface="Arial" panose="020B0604020202020204" pitchFamily="34" charset="0"/>
              <a:buChar char="•"/>
            </a:pPr>
            <a:endParaRPr lang="en-US" dirty="0"/>
          </a:p>
        </p:txBody>
      </p:sp>
      <p:sp>
        <p:nvSpPr>
          <p:cNvPr id="4" name="Content Placeholder 3">
            <a:extLst>
              <a:ext uri="{FF2B5EF4-FFF2-40B4-BE49-F238E27FC236}">
                <a16:creationId xmlns:a16="http://schemas.microsoft.com/office/drawing/2014/main" id="{40FC83C0-DC69-364E-A544-976B977AB666}"/>
              </a:ext>
            </a:extLst>
          </p:cNvPr>
          <p:cNvSpPr>
            <a:spLocks noGrp="1"/>
          </p:cNvSpPr>
          <p:nvPr>
            <p:ph idx="11"/>
          </p:nvPr>
        </p:nvSpPr>
        <p:spPr>
          <a:xfrm>
            <a:off x="1119362" y="1817971"/>
            <a:ext cx="3348561" cy="3654809"/>
          </a:xfrm>
        </p:spPr>
        <p:txBody>
          <a:bodyPr/>
          <a:lstStyle/>
          <a:p>
            <a:pPr marL="228600" indent="-222250">
              <a:lnSpc>
                <a:spcPct val="100000"/>
              </a:lnSpc>
              <a:spcAft>
                <a:spcPts val="0"/>
              </a:spcAft>
              <a:buClr>
                <a:schemeClr val="tx1"/>
              </a:buClr>
              <a:buFont typeface="Arial" panose="020B0604020202020204" pitchFamily="34" charset="0"/>
              <a:buChar char="•"/>
            </a:pPr>
            <a:r>
              <a:rPr lang="en-US" dirty="0"/>
              <a:t>Define public education as a state-funded benefit for children leading to post-secondary career, college, or community service.</a:t>
            </a:r>
          </a:p>
          <a:p>
            <a:pPr marL="228600" indent="-222250">
              <a:lnSpc>
                <a:spcPct val="100000"/>
              </a:lnSpc>
              <a:spcAft>
                <a:spcPts val="0"/>
              </a:spcAft>
              <a:buClr>
                <a:schemeClr val="tx1"/>
              </a:buClr>
              <a:buFont typeface="Arial" panose="020B0604020202020204" pitchFamily="34" charset="0"/>
              <a:buChar char="•"/>
            </a:pPr>
            <a:r>
              <a:rPr lang="en-US" dirty="0"/>
              <a:t>Promote local control and the community school model focused on collaborative decision-making, broad academic programs, embedded family support, and  school-based health and social services as a means of addressing those schools needing assistance.</a:t>
            </a:r>
          </a:p>
          <a:p>
            <a:pPr marL="228600" indent="-222250">
              <a:lnSpc>
                <a:spcPct val="100000"/>
              </a:lnSpc>
              <a:spcAft>
                <a:spcPts val="0"/>
              </a:spcAft>
              <a:buClr>
                <a:schemeClr val="tx1"/>
              </a:buClr>
              <a:buFont typeface="Arial" panose="020B0604020202020204" pitchFamily="34" charset="0"/>
              <a:buChar char="•"/>
            </a:pPr>
            <a:r>
              <a:rPr lang="en-US" dirty="0"/>
              <a:t>Prioritize the best interests of children and their families in order to improve student achievement, social and emotional well-being, economic security, and good citizenship. </a:t>
            </a:r>
          </a:p>
          <a:p>
            <a:pPr marL="228600" indent="-222250">
              <a:lnSpc>
                <a:spcPct val="100000"/>
              </a:lnSpc>
              <a:spcAft>
                <a:spcPts val="0"/>
              </a:spcAft>
              <a:buClr>
                <a:schemeClr val="tx1"/>
              </a:buClr>
              <a:buFont typeface="Arial" panose="020B0604020202020204" pitchFamily="34" charset="0"/>
              <a:buChar char="•"/>
            </a:pPr>
            <a:r>
              <a:rPr lang="en-US" dirty="0"/>
              <a:t>Address poverty, social, and emotional well-being of students and families, and professional morale as a guiding legislative purpose.  </a:t>
            </a:r>
          </a:p>
          <a:p>
            <a:pPr marL="228600" indent="-222250">
              <a:lnSpc>
                <a:spcPct val="100000"/>
              </a:lnSpc>
              <a:spcAft>
                <a:spcPts val="0"/>
              </a:spcAft>
              <a:buClr>
                <a:schemeClr val="tx1"/>
              </a:buClr>
              <a:buFont typeface="Arial" panose="020B0604020202020204" pitchFamily="34" charset="0"/>
              <a:buChar char="•"/>
            </a:pPr>
            <a:r>
              <a:rPr lang="en-US" dirty="0"/>
              <a:t>Safeguard student rights to privacy and security, including how data is  gathered, used, shared, or stored.</a:t>
            </a:r>
          </a:p>
          <a:p>
            <a:endParaRPr lang="en-US" dirty="0"/>
          </a:p>
        </p:txBody>
      </p:sp>
      <p:cxnSp>
        <p:nvCxnSpPr>
          <p:cNvPr id="11" name="Straight Connector 10">
            <a:extLst>
              <a:ext uri="{FF2B5EF4-FFF2-40B4-BE49-F238E27FC236}">
                <a16:creationId xmlns:a16="http://schemas.microsoft.com/office/drawing/2014/main" id="{3CC7F64B-81DC-8640-9D44-727A5F749E61}"/>
              </a:ext>
            </a:extLst>
          </p:cNvPr>
          <p:cNvCxnSpPr>
            <a:cxnSpLocks/>
          </p:cNvCxnSpPr>
          <p:nvPr/>
        </p:nvCxnSpPr>
        <p:spPr>
          <a:xfrm>
            <a:off x="995015" y="1512640"/>
            <a:ext cx="7197434"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cxnSp>
        <p:nvCxnSpPr>
          <p:cNvPr id="12" name="Straight Connector 11">
            <a:extLst>
              <a:ext uri="{FF2B5EF4-FFF2-40B4-BE49-F238E27FC236}">
                <a16:creationId xmlns:a16="http://schemas.microsoft.com/office/drawing/2014/main" id="{2F6EB697-E1CD-6C48-B1FE-AC1C7FC80E45}"/>
              </a:ext>
            </a:extLst>
          </p:cNvPr>
          <p:cNvCxnSpPr>
            <a:cxnSpLocks/>
          </p:cNvCxnSpPr>
          <p:nvPr/>
        </p:nvCxnSpPr>
        <p:spPr>
          <a:xfrm flipH="1">
            <a:off x="4552402" y="1531113"/>
            <a:ext cx="13066" cy="3795773"/>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17509143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31181" y="676867"/>
            <a:ext cx="7710457" cy="1228028"/>
          </a:xfrm>
        </p:spPr>
        <p:txBody>
          <a:bodyPr/>
          <a:lstStyle/>
          <a:p>
            <a:r>
              <a:rPr lang="en-US" sz="1200" b="1" cap="small" dirty="0"/>
              <a:t>MASC Legislative Recommendations. </a:t>
            </a:r>
            <a:r>
              <a:rPr lang="en-US" sz="1200" dirty="0">
                <a:solidFill>
                  <a:schemeClr val="tx1"/>
                </a:solidFill>
                <a:cs typeface="Corbel"/>
              </a:rPr>
              <a:t>In crafting legislation,  </a:t>
            </a:r>
            <a:r>
              <a:rPr lang="en-US" sz="1200" dirty="0">
                <a:solidFill>
                  <a:schemeClr val="tx1"/>
                </a:solidFill>
              </a:rPr>
              <a:t>MASC recommends the Joint Committee on Education consider the following goals while assuring equitable advocacy and concern for the civil rights of all students, especially those at economic risk</a:t>
            </a:r>
            <a:endParaRPr lang="en-US" sz="1200" spc="0" dirty="0">
              <a:solidFill>
                <a:schemeClr val="tx1"/>
              </a:solidFill>
            </a:endParaRPr>
          </a:p>
        </p:txBody>
      </p:sp>
      <p:sp>
        <p:nvSpPr>
          <p:cNvPr id="4" name="Content Placeholder 3">
            <a:extLst>
              <a:ext uri="{FF2B5EF4-FFF2-40B4-BE49-F238E27FC236}">
                <a16:creationId xmlns:a16="http://schemas.microsoft.com/office/drawing/2014/main" id="{40FC83C0-DC69-364E-A544-976B977AB666}"/>
              </a:ext>
            </a:extLst>
          </p:cNvPr>
          <p:cNvSpPr>
            <a:spLocks noGrp="1"/>
          </p:cNvSpPr>
          <p:nvPr>
            <p:ph idx="1"/>
          </p:nvPr>
        </p:nvSpPr>
        <p:spPr>
          <a:xfrm>
            <a:off x="922867" y="1673637"/>
            <a:ext cx="7247850" cy="4989629"/>
          </a:xfrm>
        </p:spPr>
        <p:txBody>
          <a:bodyPr/>
          <a:lstStyle/>
          <a:p>
            <a:pPr marL="234950" indent="-227013">
              <a:lnSpc>
                <a:spcPct val="100000"/>
              </a:lnSpc>
              <a:spcBef>
                <a:spcPts val="0"/>
              </a:spcBef>
              <a:spcAft>
                <a:spcPts val="600"/>
              </a:spcAft>
              <a:buClr>
                <a:schemeClr val="tx1"/>
              </a:buClr>
              <a:buNone/>
            </a:pPr>
            <a:r>
              <a:rPr lang="en-US" dirty="0"/>
              <a:t>I.  	Devise metrics that identify schools as either “in need of assistance” or “not in need of assistance” based on both quantitative and qualitative measures.</a:t>
            </a:r>
          </a:p>
          <a:p>
            <a:pPr marL="234950" indent="-227013">
              <a:lnSpc>
                <a:spcPct val="100000"/>
              </a:lnSpc>
              <a:spcBef>
                <a:spcPts val="0"/>
              </a:spcBef>
              <a:spcAft>
                <a:spcPts val="600"/>
              </a:spcAft>
              <a:buClr>
                <a:schemeClr val="tx1"/>
              </a:buClr>
              <a:buNone/>
            </a:pPr>
            <a:r>
              <a:rPr lang="en-US" dirty="0"/>
              <a:t>II.	Articulate legislative language that requires schools designated as underperforming or chronically underperforming to adopt school redesign plans based on the six community schools principles.</a:t>
            </a:r>
          </a:p>
          <a:p>
            <a:pPr marL="461963" lvl="1" indent="-227013">
              <a:buClr>
                <a:schemeClr val="tx1"/>
              </a:buClr>
              <a:buFont typeface="+mj-lt"/>
              <a:buAutoNum type="arabicPeriod"/>
            </a:pPr>
            <a:r>
              <a:rPr lang="en-US" b="1" dirty="0"/>
              <a:t>A strong proven, comprehensive curriculum </a:t>
            </a:r>
            <a:r>
              <a:rPr lang="en-US" dirty="0"/>
              <a:t>encompassing all curriculum frameworks for all students leading to the successful completion of </a:t>
            </a:r>
            <a:r>
              <a:rPr lang="en-US" dirty="0" err="1"/>
              <a:t>MassCore</a:t>
            </a:r>
            <a:r>
              <a:rPr lang="en-US" dirty="0"/>
              <a:t> as the competency determination for high school graduation.</a:t>
            </a:r>
          </a:p>
          <a:p>
            <a:pPr marL="461963" lvl="1" indent="-227013">
              <a:buClr>
                <a:schemeClr val="tx1"/>
              </a:buClr>
              <a:buFont typeface="+mj-lt"/>
              <a:buAutoNum type="arabicPeriod"/>
            </a:pPr>
            <a:r>
              <a:rPr lang="en-US" b="1" dirty="0"/>
              <a:t>High-quality teaching </a:t>
            </a:r>
            <a:r>
              <a:rPr lang="en-US" dirty="0"/>
              <a:t>by educators who are fully-licensed by holding Professional Teacher licenses, knowledgeable about their content, and skillful in their practice. School day time is carved out for teachers to work collaboratively analyzing student work and adjust curriculum.</a:t>
            </a:r>
          </a:p>
          <a:p>
            <a:pPr marL="461963" lvl="1" indent="-227013">
              <a:buClr>
                <a:schemeClr val="tx1"/>
              </a:buClr>
              <a:buFont typeface="+mj-lt"/>
              <a:buAutoNum type="arabicPeriod"/>
            </a:pPr>
            <a:r>
              <a:rPr lang="en-US" b="1" dirty="0"/>
              <a:t>Collaborative, inclusive leadership </a:t>
            </a:r>
            <a:r>
              <a:rPr lang="en-US" dirty="0"/>
              <a:t>guided by principals who hold both Professional Teacher and Professional Administrator at the appropriate school level.  The team shares responsibility for school operations with the principal.</a:t>
            </a:r>
          </a:p>
          <a:p>
            <a:pPr marL="461963" lvl="1" indent="-227013">
              <a:buClr>
                <a:schemeClr val="tx1"/>
              </a:buClr>
              <a:buFont typeface="+mj-lt"/>
              <a:buAutoNum type="arabicPeriod"/>
            </a:pPr>
            <a:r>
              <a:rPr lang="en-US" b="1" dirty="0"/>
              <a:t>Positive behavioral practices </a:t>
            </a:r>
            <a:r>
              <a:rPr lang="en-US" dirty="0"/>
              <a:t>using restorative discipline practices including peer mediation, community service, and post-conflict resolution to help students learn from their mistakes and foster positive, health school climates.</a:t>
            </a:r>
          </a:p>
          <a:p>
            <a:pPr marL="461963" lvl="1" indent="-227013">
              <a:buClr>
                <a:schemeClr val="tx1"/>
              </a:buClr>
              <a:buFont typeface="+mj-lt"/>
              <a:buAutoNum type="arabicPeriod"/>
            </a:pPr>
            <a:r>
              <a:rPr lang="en-US" b="1" dirty="0"/>
              <a:t>Family and community partnerships </a:t>
            </a:r>
            <a:r>
              <a:rPr lang="en-US" dirty="0"/>
              <a:t>in which parents, caregivers, and community members create dynamic, flexible community schools on a committed, on-going basis.</a:t>
            </a:r>
          </a:p>
          <a:p>
            <a:pPr marL="461963" lvl="1" indent="-227013">
              <a:buClr>
                <a:schemeClr val="tx1"/>
              </a:buClr>
              <a:buFont typeface="+mj-lt"/>
              <a:buAutoNum type="arabicPeriod"/>
            </a:pPr>
            <a:r>
              <a:rPr lang="en-US" b="1" dirty="0"/>
              <a:t>Community support services </a:t>
            </a:r>
            <a:r>
              <a:rPr lang="en-US" dirty="0"/>
              <a:t>that address the challenges impacting students’ ability to learn, explore, and develop in the classroom. These services include meals, health care, mental health counseling, and other appropriate services. The ASCD’s Whole Child tents should guide this work.</a:t>
            </a:r>
          </a:p>
          <a:p>
            <a:pPr marL="234950" lvl="1" indent="-227013">
              <a:buClr>
                <a:schemeClr val="tx1"/>
              </a:buClr>
              <a:buNone/>
            </a:pPr>
            <a:r>
              <a:rPr lang="en-US" dirty="0"/>
              <a:t>III.  	Fund schools designated as underperforming or chronically underperforming to enable them to create and implement school design plans addressing the six community schools principles.</a:t>
            </a:r>
          </a:p>
        </p:txBody>
      </p:sp>
      <p:cxnSp>
        <p:nvCxnSpPr>
          <p:cNvPr id="11" name="Straight Connector 10">
            <a:extLst>
              <a:ext uri="{FF2B5EF4-FFF2-40B4-BE49-F238E27FC236}">
                <a16:creationId xmlns:a16="http://schemas.microsoft.com/office/drawing/2014/main" id="{3CC7F64B-81DC-8640-9D44-727A5F749E61}"/>
              </a:ext>
            </a:extLst>
          </p:cNvPr>
          <p:cNvCxnSpPr>
            <a:cxnSpLocks/>
          </p:cNvCxnSpPr>
          <p:nvPr/>
        </p:nvCxnSpPr>
        <p:spPr>
          <a:xfrm>
            <a:off x="922867" y="1487240"/>
            <a:ext cx="7247850"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268726282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939647" y="1651635"/>
            <a:ext cx="7321470" cy="3487631"/>
          </a:xfrm>
        </p:spPr>
        <p:txBody>
          <a:bodyPr/>
          <a:lstStyle/>
          <a:p>
            <a:pPr lvl="1">
              <a:lnSpc>
                <a:spcPct val="100000"/>
              </a:lnSpc>
              <a:spcAft>
                <a:spcPts val="0"/>
              </a:spcAft>
            </a:pPr>
            <a:r>
              <a:rPr lang="en-US" sz="1200" b="1" i="0" cap="small" dirty="0">
                <a:latin typeface="Corbel" panose="020B0503020204020204" pitchFamily="34" charset="0"/>
              </a:rPr>
              <a:t>School Funding: </a:t>
            </a:r>
            <a:r>
              <a:rPr lang="en-US" sz="1200" i="0" dirty="0">
                <a:latin typeface="Corbel" panose="020B0503020204020204" pitchFamily="34" charset="0"/>
              </a:rPr>
              <a:t>Establishing Chapter 70 codified the foundation budget system defining the minimum funding to provide all students an adequate education based on a community’s ability to pay. This increased state aid to low-income and low-wealth communities.</a:t>
            </a:r>
            <a:r>
              <a:rPr lang="en-US" sz="1200" dirty="0">
                <a:latin typeface="Corbel" panose="020B0503020204020204" pitchFamily="34" charset="0"/>
              </a:rPr>
              <a:t> </a:t>
            </a:r>
          </a:p>
          <a:p>
            <a:pPr lvl="1">
              <a:lnSpc>
                <a:spcPct val="100000"/>
              </a:lnSpc>
              <a:spcAft>
                <a:spcPts val="0"/>
              </a:spcAft>
            </a:pPr>
            <a:endParaRPr lang="en-US" sz="1200" b="1" i="0" dirty="0">
              <a:latin typeface="Corbel" panose="020B0503020204020204" pitchFamily="34" charset="0"/>
            </a:endParaRPr>
          </a:p>
          <a:p>
            <a:pPr lvl="1">
              <a:lnSpc>
                <a:spcPct val="100000"/>
              </a:lnSpc>
              <a:spcAft>
                <a:spcPts val="0"/>
              </a:spcAft>
            </a:pPr>
            <a:r>
              <a:rPr lang="en-US" sz="1200" b="1" i="0" cap="small" dirty="0">
                <a:latin typeface="Corbel" panose="020B0503020204020204" pitchFamily="34" charset="0"/>
              </a:rPr>
              <a:t>Curriculum Standards:</a:t>
            </a:r>
            <a:r>
              <a:rPr lang="en-US" sz="1200" b="1" i="0" dirty="0">
                <a:latin typeface="Corbel" panose="020B0503020204020204" pitchFamily="34" charset="0"/>
              </a:rPr>
              <a:t> </a:t>
            </a:r>
            <a:r>
              <a:rPr lang="en-US" sz="1200" i="0" dirty="0">
                <a:latin typeface="Corbel" panose="020B0503020204020204" pitchFamily="34" charset="0"/>
              </a:rPr>
              <a:t>The adoption of the seven curriculum frameworks defining what all public school students should know and be able to do in the arts, English language arts, foreign languages, health, history &amp; social studies, mathematics, and science, engineering &amp; technology. As a result, more students have access to teaching and learning in these broad areas.</a:t>
            </a:r>
            <a:endParaRPr lang="en-US" sz="1200" dirty="0">
              <a:latin typeface="Corbel" panose="020B0503020204020204" pitchFamily="34" charset="0"/>
            </a:endParaRPr>
          </a:p>
          <a:p>
            <a:pPr lvl="1">
              <a:lnSpc>
                <a:spcPct val="100000"/>
              </a:lnSpc>
              <a:spcAft>
                <a:spcPts val="0"/>
              </a:spcAft>
            </a:pPr>
            <a:endParaRPr lang="en-US" sz="1200" b="1" i="0" dirty="0">
              <a:latin typeface="Corbel" panose="020B0503020204020204" pitchFamily="34" charset="0"/>
            </a:endParaRPr>
          </a:p>
          <a:p>
            <a:pPr lvl="1">
              <a:lnSpc>
                <a:spcPct val="100000"/>
              </a:lnSpc>
              <a:spcAft>
                <a:spcPts val="0"/>
              </a:spcAft>
            </a:pPr>
            <a:r>
              <a:rPr lang="en-US" sz="1200" b="1" i="0" cap="small" dirty="0">
                <a:latin typeface="Corbel" panose="020B0503020204020204" pitchFamily="34" charset="0"/>
              </a:rPr>
              <a:t>Educator Preparation: </a:t>
            </a:r>
            <a:r>
              <a:rPr lang="en-US" sz="1200" i="0" dirty="0">
                <a:latin typeface="Corbel" panose="020B0503020204020204" pitchFamily="34" charset="0"/>
              </a:rPr>
              <a:t>Greater emphasis on educator preparation through a tiered licensure system and on-going professional learning throughout an educator’s career has resulted in high-qualified teachers and school leaders.</a:t>
            </a:r>
            <a:endParaRPr lang="en-US" sz="1200" dirty="0">
              <a:latin typeface="Corbel" panose="020B0503020204020204" pitchFamily="34" charset="0"/>
            </a:endParaRPr>
          </a:p>
          <a:p>
            <a:pPr lvl="1">
              <a:lnSpc>
                <a:spcPct val="100000"/>
              </a:lnSpc>
              <a:spcAft>
                <a:spcPts val="0"/>
              </a:spcAft>
            </a:pPr>
            <a:endParaRPr lang="en-US" sz="1200" b="1" i="0" dirty="0">
              <a:latin typeface="Corbel" panose="020B0503020204020204" pitchFamily="34" charset="0"/>
            </a:endParaRPr>
          </a:p>
          <a:p>
            <a:pPr lvl="1">
              <a:lnSpc>
                <a:spcPct val="100000"/>
              </a:lnSpc>
              <a:spcAft>
                <a:spcPts val="0"/>
              </a:spcAft>
            </a:pPr>
            <a:r>
              <a:rPr lang="en-US" sz="1200" b="1" i="0" cap="small" dirty="0">
                <a:latin typeface="Corbel" panose="020B0503020204020204" pitchFamily="34" charset="0"/>
              </a:rPr>
              <a:t>Instructional Materials: </a:t>
            </a:r>
            <a:r>
              <a:rPr lang="en-US" sz="1200" i="0" dirty="0">
                <a:latin typeface="Corbel" panose="020B0503020204020204" pitchFamily="34" charset="0"/>
              </a:rPr>
              <a:t>Districts purchased textbooks, software and other instructional materials aligned to the curriculum frameworks standards. Students are more likely to have instructional materials that provide them with rich learning experiences.</a:t>
            </a:r>
          </a:p>
          <a:p>
            <a:pPr lvl="1">
              <a:lnSpc>
                <a:spcPct val="100000"/>
              </a:lnSpc>
              <a:spcAft>
                <a:spcPts val="0"/>
              </a:spcAft>
            </a:pPr>
            <a:endParaRPr lang="en-US" sz="1200" i="0" dirty="0">
              <a:latin typeface="Corbel" panose="020B0503020204020204" pitchFamily="34" charset="0"/>
            </a:endParaRPr>
          </a:p>
          <a:p>
            <a:pPr lvl="1">
              <a:lnSpc>
                <a:spcPct val="100000"/>
              </a:lnSpc>
              <a:spcAft>
                <a:spcPts val="300"/>
              </a:spcAft>
            </a:pPr>
            <a:r>
              <a:rPr lang="en-US" sz="1200" b="1" i="0" cap="small" dirty="0">
                <a:latin typeface="Corbel" panose="020B0503020204020204" pitchFamily="34" charset="0"/>
              </a:rPr>
              <a:t>Student Performance on Large-Scale Sample Testing:</a:t>
            </a:r>
            <a:r>
              <a:rPr lang="en-US" sz="1200" b="1" i="0" dirty="0">
                <a:latin typeface="Corbel" panose="020B0503020204020204" pitchFamily="34" charset="0"/>
              </a:rPr>
              <a:t> </a:t>
            </a:r>
            <a:r>
              <a:rPr lang="en-US" sz="1200" i="0" dirty="0">
                <a:latin typeface="Corbel" panose="020B0503020204020204" pitchFamily="34" charset="0"/>
              </a:rPr>
              <a:t>Massachusetts students have consistently out-performed their peers on national and international standardized tests:</a:t>
            </a:r>
          </a:p>
          <a:p>
            <a:pPr marL="342900" lvl="1" indent="-168275">
              <a:lnSpc>
                <a:spcPct val="100000"/>
              </a:lnSpc>
              <a:spcAft>
                <a:spcPts val="300"/>
              </a:spcAft>
              <a:buClr>
                <a:schemeClr val="tx1"/>
              </a:buClr>
              <a:buFont typeface="Arial" charset="0"/>
              <a:buChar char="•"/>
            </a:pPr>
            <a:r>
              <a:rPr lang="en-US" sz="1200" b="1" i="0" dirty="0">
                <a:latin typeface="Corbel" panose="020B0503020204020204" pitchFamily="34" charset="0"/>
              </a:rPr>
              <a:t>National Assessment of Education Progress (NAEP). </a:t>
            </a:r>
            <a:r>
              <a:rPr lang="en-US" sz="1200" i="0" dirty="0">
                <a:latin typeface="Corbel" panose="020B0503020204020204" pitchFamily="34" charset="0"/>
              </a:rPr>
              <a:t>First in /Grade 4 and tied for first in Grade 8 Reading. Tied for first in Grades 4 and 8 mathematics. </a:t>
            </a:r>
          </a:p>
          <a:p>
            <a:pPr marL="342900" lvl="1" indent="-168275">
              <a:lnSpc>
                <a:spcPct val="100000"/>
              </a:lnSpc>
              <a:spcAft>
                <a:spcPts val="300"/>
              </a:spcAft>
              <a:buClr>
                <a:schemeClr val="tx1"/>
              </a:buClr>
              <a:buFont typeface="Arial" charset="0"/>
              <a:buChar char="•"/>
            </a:pPr>
            <a:r>
              <a:rPr lang="en-US" sz="1200" b="1" i="0" dirty="0">
                <a:latin typeface="Corbel" panose="020B0503020204020204" pitchFamily="34" charset="0"/>
              </a:rPr>
              <a:t>Program for International Student Assessment (PISA). </a:t>
            </a:r>
            <a:r>
              <a:rPr lang="en-US" sz="1200" i="0" dirty="0">
                <a:latin typeface="Corbel" panose="020B0503020204020204" pitchFamily="34" charset="0"/>
              </a:rPr>
              <a:t>Scored highest in reading, second in science internationally.</a:t>
            </a:r>
            <a:endParaRPr lang="en-US" sz="1200" b="1" i="0" dirty="0">
              <a:latin typeface="Corbel" panose="020B0503020204020204" pitchFamily="34" charset="0"/>
            </a:endParaRPr>
          </a:p>
          <a:p>
            <a:pPr marL="342900" lvl="1" indent="-168275">
              <a:lnSpc>
                <a:spcPct val="100000"/>
              </a:lnSpc>
              <a:spcAft>
                <a:spcPts val="300"/>
              </a:spcAft>
              <a:buClr>
                <a:schemeClr val="tx1"/>
              </a:buClr>
              <a:buFont typeface="Arial" charset="0"/>
              <a:buChar char="•"/>
            </a:pPr>
            <a:r>
              <a:rPr lang="en-US" sz="1200" b="1" i="0" dirty="0">
                <a:latin typeface="Corbel" panose="020B0503020204020204" pitchFamily="34" charset="0"/>
              </a:rPr>
              <a:t>Trends in International Mathematics and Science Study (TIMMS). </a:t>
            </a:r>
            <a:r>
              <a:rPr lang="en-US" sz="1200" i="0" dirty="0">
                <a:latin typeface="Corbel" panose="020B0503020204020204" pitchFamily="34" charset="0"/>
              </a:rPr>
              <a:t>Fifth in the world in Grade 8 math. Second in the world in Grade 8 science.</a:t>
            </a:r>
          </a:p>
          <a:p>
            <a:pPr lvl="1">
              <a:lnSpc>
                <a:spcPct val="100000"/>
              </a:lnSpc>
              <a:spcAft>
                <a:spcPts val="0"/>
              </a:spcAft>
            </a:pPr>
            <a:endParaRPr lang="en-US" b="1" i="0" dirty="0">
              <a:latin typeface="Corbel" panose="020B0503020204020204" pitchFamily="34" charset="0"/>
            </a:endParaRPr>
          </a:p>
        </p:txBody>
      </p:sp>
      <p:sp>
        <p:nvSpPr>
          <p:cNvPr id="21" name="Title 1"/>
          <p:cNvSpPr>
            <a:spLocks noGrp="1"/>
          </p:cNvSpPr>
          <p:nvPr>
            <p:ph type="title"/>
          </p:nvPr>
        </p:nvSpPr>
        <p:spPr>
          <a:xfrm>
            <a:off x="874261" y="691094"/>
            <a:ext cx="7321471" cy="832906"/>
          </a:xfrm>
        </p:spPr>
        <p:txBody>
          <a:bodyPr/>
          <a:lstStyle/>
          <a:p>
            <a:r>
              <a:rPr lang="en-US" sz="1200" b="1" spc="0" dirty="0">
                <a:solidFill>
                  <a:srgbClr val="5BBF21"/>
                </a:solidFill>
                <a:latin typeface="Gill Sans MT" panose="020B0502020104020203" pitchFamily="34" charset="77"/>
              </a:rPr>
              <a:t>Positive Impacts. </a:t>
            </a:r>
            <a:r>
              <a:rPr lang="en-US" sz="1200" i="1" dirty="0">
                <a:solidFill>
                  <a:schemeClr val="tx1"/>
                </a:solidFill>
                <a:latin typeface="Gill Sans MT" panose="020B0502020104020203" pitchFamily="34" charset="77"/>
              </a:rPr>
              <a:t>MASC identified positive impacts </a:t>
            </a:r>
            <a:r>
              <a:rPr lang="en-US" sz="1200" dirty="0">
                <a:solidFill>
                  <a:schemeClr val="tx1"/>
                </a:solidFill>
                <a:latin typeface="Gill Sans MT" panose="020B0502020104020203" pitchFamily="34" charset="77"/>
              </a:rPr>
              <a:t>of education reform statutes that policy makers should understand and build upon when drafting successor legislation. </a:t>
            </a:r>
            <a:r>
              <a:rPr lang="en-US" sz="1200" dirty="0">
                <a:solidFill>
                  <a:schemeClr val="tx1"/>
                </a:solidFill>
                <a:latin typeface="Gill Sans MT" panose="020B0502020104020203" pitchFamily="34" charset="77"/>
                <a:ea typeface="Corbel" charset="0"/>
                <a:cs typeface="Corbel" charset="0"/>
              </a:rPr>
              <a:t>Including educator, student, family, and school committee voice is critical to learning what has worked and what has not. Such tangible knowledge helps all of us to better serve our children and their families</a:t>
            </a:r>
            <a:endParaRPr lang="en-US" sz="1200" spc="0" dirty="0">
              <a:solidFill>
                <a:schemeClr val="tx1"/>
              </a:solidFill>
              <a:latin typeface="Gill Sans MT" panose="020B0502020104020203" pitchFamily="34" charset="77"/>
            </a:endParaRPr>
          </a:p>
        </p:txBody>
      </p:sp>
      <p:cxnSp>
        <p:nvCxnSpPr>
          <p:cNvPr id="6" name="Straight Connector 5">
            <a:extLst>
              <a:ext uri="{FF2B5EF4-FFF2-40B4-BE49-F238E27FC236}">
                <a16:creationId xmlns:a16="http://schemas.microsoft.com/office/drawing/2014/main" id="{D6849CFC-A30D-FF4D-BDCB-008D99FE02AD}"/>
              </a:ext>
            </a:extLst>
          </p:cNvPr>
          <p:cNvCxnSpPr>
            <a:cxnSpLocks/>
          </p:cNvCxnSpPr>
          <p:nvPr/>
        </p:nvCxnSpPr>
        <p:spPr>
          <a:xfrm>
            <a:off x="939647" y="1524000"/>
            <a:ext cx="7247850"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356018439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18122" y="664039"/>
            <a:ext cx="7690877" cy="707561"/>
          </a:xfrm>
        </p:spPr>
        <p:txBody>
          <a:bodyPr/>
          <a:lstStyle/>
          <a:p>
            <a:pPr>
              <a:spcAft>
                <a:spcPts val="600"/>
              </a:spcAft>
            </a:pPr>
            <a:r>
              <a:rPr lang="en-US" sz="1200" b="1" dirty="0">
                <a:latin typeface="Gill Sans MT" panose="020B0502020104020203" pitchFamily="34" charset="77"/>
              </a:rPr>
              <a:t>Negative Consequences. </a:t>
            </a:r>
            <a:r>
              <a:rPr lang="en-US" sz="1200" dirty="0">
                <a:solidFill>
                  <a:schemeClr val="tx1"/>
                </a:solidFill>
                <a:latin typeface="Gill Sans MT" panose="020B0502020104020203" pitchFamily="34" charset="77"/>
              </a:rPr>
              <a:t>MASC articulated negative consequences from 20 years of implementation of education reform statutes.  The elimination of statutory language resulting in negative impact on students, families, educators and schools must be a priority when drafting successor legislation.</a:t>
            </a:r>
            <a:br>
              <a:rPr lang="en-US" sz="1200" dirty="0">
                <a:latin typeface="Gill Sans MT" panose="020B0502020104020203" pitchFamily="34" charset="77"/>
                <a:ea typeface="Corbel" charset="0"/>
                <a:cs typeface="Corbel" charset="0"/>
              </a:rPr>
            </a:br>
            <a:endParaRPr lang="en-US" sz="1200" b="1" spc="0" dirty="0">
              <a:latin typeface="Gill Sans MT" panose="020B0502020104020203" pitchFamily="34" charset="77"/>
            </a:endParaRPr>
          </a:p>
        </p:txBody>
      </p:sp>
      <p:sp>
        <p:nvSpPr>
          <p:cNvPr id="5" name="Content Placeholder 4"/>
          <p:cNvSpPr>
            <a:spLocks noGrp="1"/>
          </p:cNvSpPr>
          <p:nvPr>
            <p:ph idx="1"/>
          </p:nvPr>
        </p:nvSpPr>
        <p:spPr>
          <a:xfrm>
            <a:off x="889000" y="1531055"/>
            <a:ext cx="3682999" cy="4862690"/>
          </a:xfrm>
        </p:spPr>
        <p:txBody>
          <a:bodyPr/>
          <a:lstStyle/>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Curriculum Frameworks Revisions.</a:t>
            </a:r>
            <a:r>
              <a:rPr lang="en-US" i="0" dirty="0">
                <a:cs typeface="Corbel"/>
              </a:rPr>
              <a:t> MCAS tested subjects have been revised multiple times over the past two decades, while untested frameworks have not.</a:t>
            </a:r>
            <a:r>
              <a:rPr lang="en-US" i="0" baseline="30000" dirty="0">
                <a:cs typeface="Corbel"/>
              </a:rPr>
              <a:t>1</a:t>
            </a:r>
          </a:p>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Obscure, Misguided Measure. </a:t>
            </a:r>
            <a:r>
              <a:rPr lang="en-US" i="0" dirty="0">
                <a:cs typeface="Corbel"/>
              </a:rPr>
              <a:t>The ”one-size-fits-all” metric identifying school performance based on that which can be either tested or counted – test scores, attendance, graduation rates – is “junk science,” an untested, unproven theory presented as scientific fact. </a:t>
            </a:r>
          </a:p>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Breadth of Teaching and Learning. </a:t>
            </a:r>
            <a:r>
              <a:rPr lang="en-US" i="0" dirty="0">
                <a:cs typeface="Corbel"/>
              </a:rPr>
              <a:t>Schools assessment does not address the statutory intent. Actual school work, school programs, student engagement, school climate are ignored. The accountability designation fails to assess the depth and breadth of teaching and learning within any school. </a:t>
            </a:r>
            <a:endParaRPr lang="en-US" b="1" i="0" dirty="0">
              <a:cs typeface="Corbel"/>
            </a:endParaRPr>
          </a:p>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Excessive, Arbitrary Accountability Designations.</a:t>
            </a:r>
            <a:r>
              <a:rPr lang="en-US" i="0" dirty="0">
                <a:cs typeface="Corbel"/>
              </a:rPr>
              <a:t> Identifying the lowest 10 or 20 percent of elementary, middle, and high schools by a misguided metric as </a:t>
            </a:r>
            <a:r>
              <a:rPr lang="en-US" dirty="0">
                <a:cs typeface="Corbel"/>
              </a:rPr>
              <a:t>in need of focused or targeted assistance </a:t>
            </a:r>
            <a:r>
              <a:rPr lang="en-US" i="0" dirty="0">
                <a:cs typeface="Corbel"/>
              </a:rPr>
              <a:t>is arbitrary. </a:t>
            </a:r>
          </a:p>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Decision-Making Authority. </a:t>
            </a:r>
            <a:r>
              <a:rPr lang="en-US" i="0" dirty="0">
                <a:cs typeface="Corbel"/>
              </a:rPr>
              <a:t>Vesting decision-making authority in the Commissioner to negatively label schools and imposed state-dictated solutions results in unintended negative consequences for districts.</a:t>
            </a:r>
            <a:r>
              <a:rPr lang="en-US" i="0" baseline="30000" dirty="0">
                <a:cs typeface="Corbel"/>
              </a:rPr>
              <a:t>2 </a:t>
            </a:r>
          </a:p>
        </p:txBody>
      </p:sp>
      <p:cxnSp>
        <p:nvCxnSpPr>
          <p:cNvPr id="7" name="Straight Connector 6">
            <a:extLst>
              <a:ext uri="{FF2B5EF4-FFF2-40B4-BE49-F238E27FC236}">
                <a16:creationId xmlns:a16="http://schemas.microsoft.com/office/drawing/2014/main" id="{40D71CC0-288D-AC45-AA1D-A56AE92639EE}"/>
              </a:ext>
            </a:extLst>
          </p:cNvPr>
          <p:cNvCxnSpPr/>
          <p:nvPr/>
        </p:nvCxnSpPr>
        <p:spPr>
          <a:xfrm>
            <a:off x="4572000" y="1371600"/>
            <a:ext cx="0" cy="4745204"/>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sp>
        <p:nvSpPr>
          <p:cNvPr id="6" name="Content Placeholder 4">
            <a:extLst>
              <a:ext uri="{FF2B5EF4-FFF2-40B4-BE49-F238E27FC236}">
                <a16:creationId xmlns:a16="http://schemas.microsoft.com/office/drawing/2014/main" id="{8F4CDB70-AC81-9346-AE73-D49EF616F48F}"/>
              </a:ext>
            </a:extLst>
          </p:cNvPr>
          <p:cNvSpPr txBox="1">
            <a:spLocks/>
          </p:cNvSpPr>
          <p:nvPr/>
        </p:nvSpPr>
        <p:spPr>
          <a:xfrm>
            <a:off x="4663561" y="1531055"/>
            <a:ext cx="3683000" cy="4580389"/>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200" b="0" i="1" kern="1200">
                <a:solidFill>
                  <a:schemeClr val="tx1"/>
                </a:solidFill>
                <a:latin typeface="Gill Sans MT" panose="020B0502020104020203" pitchFamily="34" charset="77"/>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200" i="1" kern="1200">
                <a:solidFill>
                  <a:schemeClr val="tx1"/>
                </a:solidFill>
                <a:latin typeface="Gill Sans MT" panose="020B0502020104020203" pitchFamily="34" charset="77"/>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200" b="1" kern="1200">
                <a:solidFill>
                  <a:schemeClr val="tx1"/>
                </a:solidFill>
                <a:latin typeface="Gill Sans MT" panose="020B0502020104020203" pitchFamily="34" charset="77"/>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200" kern="1200" baseline="0">
                <a:solidFill>
                  <a:schemeClr val="tx1"/>
                </a:solidFill>
                <a:latin typeface="Gill Sans MT" panose="020B0502020104020203" pitchFamily="34" charset="77"/>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200" i="1" kern="1200" baseline="0">
                <a:solidFill>
                  <a:schemeClr val="tx1"/>
                </a:solidFill>
                <a:latin typeface="Gill Sans MT" panose="020B0502020104020203" pitchFamily="34" charset="77"/>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200" kern="1200">
                <a:solidFill>
                  <a:schemeClr val="tx1"/>
                </a:solidFill>
                <a:latin typeface="Gill Sans MT" panose="020B0502020104020203" pitchFamily="34" charset="77"/>
                <a:ea typeface="+mn-ea"/>
                <a:cs typeface="+mn-cs"/>
              </a:defRPr>
            </a:lvl9pPr>
          </a:lstStyle>
          <a:p>
            <a:pPr marL="171450" indent="-171450">
              <a:lnSpc>
                <a:spcPct val="100000"/>
              </a:lnSpc>
              <a:spcBef>
                <a:spcPts val="0"/>
              </a:spcBef>
              <a:spcAft>
                <a:spcPts val="600"/>
              </a:spcAft>
              <a:buClr>
                <a:schemeClr val="tx1"/>
              </a:buClr>
              <a:buFont typeface="Arial" panose="020B0604020202020204" pitchFamily="34" charset="0"/>
              <a:buChar char="•"/>
            </a:pPr>
            <a:r>
              <a:rPr lang="en-US" b="1" i="0" dirty="0">
                <a:latin typeface="Corbel"/>
                <a:cs typeface="Corbel"/>
              </a:rPr>
              <a:t>Failure to Attract and Retain Highly Qualified, Experienced Educators.</a:t>
            </a:r>
            <a:r>
              <a:rPr lang="en-US" i="0" dirty="0">
                <a:latin typeface="Corbel"/>
                <a:cs typeface="Corbel"/>
              </a:rPr>
              <a:t> Negative school labels create conditions that drive qualified, skilled, experienced educators away resulting in schools staffed by underprepared and inexperienced educators. </a:t>
            </a:r>
          </a:p>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Failure of External Turnaround Partners. </a:t>
            </a:r>
            <a:r>
              <a:rPr lang="en-US" i="0" dirty="0">
                <a:cs typeface="Corbel"/>
              </a:rPr>
              <a:t>Assigning receivership authority to external partners selected by the Commissioner has been unsuccessful. In all cases, external partners have left either prior to or at the end of their contract expiration. Public dollars have been expended to little effect, but with great disruption to the school staff, students and their families. </a:t>
            </a:r>
          </a:p>
          <a:p>
            <a:pPr marL="171450" indent="-171450">
              <a:lnSpc>
                <a:spcPct val="100000"/>
              </a:lnSpc>
              <a:spcBef>
                <a:spcPts val="0"/>
              </a:spcBef>
              <a:spcAft>
                <a:spcPts val="600"/>
              </a:spcAft>
              <a:buClr>
                <a:schemeClr val="tx1"/>
              </a:buClr>
              <a:buFont typeface="Arial" panose="020B0604020202020204" pitchFamily="34" charset="0"/>
              <a:buChar char="•"/>
            </a:pPr>
            <a:r>
              <a:rPr lang="en-US" b="1" i="0" dirty="0">
                <a:cs typeface="Corbel"/>
              </a:rPr>
              <a:t>Undercutting Local Control of Schools. </a:t>
            </a:r>
            <a:r>
              <a:rPr lang="en-US" i="0" dirty="0">
                <a:cs typeface="Corbel"/>
              </a:rPr>
              <a:t>Through the turnaround plans, the Commissioner is transferring school committee authority and responsibility to the superintendent or an external receiver. The voices of constituents, parents, students, educators and local elected officials is minimized or eliminated. The collective expertise of those at the local level is substituted by the decisions made by staff at the Department of Elementary and Secondary Education.</a:t>
            </a:r>
          </a:p>
          <a:p>
            <a:pPr marL="171450" indent="-171450">
              <a:buClr>
                <a:schemeClr val="tx1"/>
              </a:buClr>
              <a:buFont typeface="Arial" panose="020B0604020202020204" pitchFamily="34" charset="0"/>
              <a:buChar char="•"/>
            </a:pPr>
            <a:endParaRPr lang="en-US" i="0" dirty="0"/>
          </a:p>
        </p:txBody>
      </p:sp>
      <p:cxnSp>
        <p:nvCxnSpPr>
          <p:cNvPr id="8" name="Straight Connector 7">
            <a:extLst>
              <a:ext uri="{FF2B5EF4-FFF2-40B4-BE49-F238E27FC236}">
                <a16:creationId xmlns:a16="http://schemas.microsoft.com/office/drawing/2014/main" id="{D548D360-5A08-1447-BB92-69B9A8FA995A}"/>
              </a:ext>
            </a:extLst>
          </p:cNvPr>
          <p:cNvCxnSpPr>
            <a:cxnSpLocks/>
          </p:cNvCxnSpPr>
          <p:nvPr/>
        </p:nvCxnSpPr>
        <p:spPr>
          <a:xfrm>
            <a:off x="889000" y="1397000"/>
            <a:ext cx="7247850" cy="0"/>
          </a:xfrm>
          <a:prstGeom prst="line">
            <a:avLst/>
          </a:prstGeom>
          <a:ln>
            <a:solidFill>
              <a:srgbClr val="0051BA"/>
            </a:solidFill>
          </a:ln>
        </p:spPr>
        <p:style>
          <a:lnRef idx="1">
            <a:schemeClr val="accent3"/>
          </a:lnRef>
          <a:fillRef idx="0">
            <a:schemeClr val="accent3"/>
          </a:fillRef>
          <a:effectRef idx="0">
            <a:schemeClr val="accent3"/>
          </a:effectRef>
          <a:fontRef idx="minor">
            <a:schemeClr val="tx1"/>
          </a:fontRef>
        </p:style>
      </p:cxnSp>
    </p:spTree>
    <p:extLst>
      <p:ext uri="{BB962C8B-B14F-4D97-AF65-F5344CB8AC3E}">
        <p14:creationId xmlns:p14="http://schemas.microsoft.com/office/powerpoint/2010/main" val="6237991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p:cNvSpPr>
            <a:spLocks noGrp="1"/>
          </p:cNvSpPr>
          <p:nvPr>
            <p:ph type="title"/>
          </p:nvPr>
        </p:nvSpPr>
        <p:spPr>
          <a:xfrm>
            <a:off x="832906" y="683365"/>
            <a:ext cx="7244724" cy="640963"/>
          </a:xfrm>
        </p:spPr>
        <p:txBody>
          <a:bodyPr/>
          <a:lstStyle/>
          <a:p>
            <a:r>
              <a:rPr lang="en-US" sz="1200" b="1" dirty="0">
                <a:latin typeface="Gill Sans MT" panose="020B0502020104020203" pitchFamily="34" charset="77"/>
              </a:rPr>
              <a:t>Community School Legislative Recommendation</a:t>
            </a:r>
            <a:r>
              <a:rPr lang="en-US" sz="1200" b="1" dirty="0"/>
              <a:t>. </a:t>
            </a:r>
            <a:r>
              <a:rPr lang="en-US" sz="1200" dirty="0">
                <a:solidFill>
                  <a:schemeClr val="tx1"/>
                </a:solidFill>
                <a:cs typeface="Corbel"/>
              </a:rPr>
              <a:t>identify high-need schools based on quantitative and qualitative measures. Require locally controlled inclusive leadership committees to develop school redesign plans using the six community schools principles </a:t>
            </a:r>
            <a:r>
              <a:rPr lang="en-US" sz="1200" dirty="0">
                <a:solidFill>
                  <a:srgbClr val="000000"/>
                </a:solidFill>
                <a:cs typeface="Corbel"/>
              </a:rPr>
              <a:t>providing.</a:t>
            </a:r>
            <a:br>
              <a:rPr lang="en-US" sz="1200" dirty="0">
                <a:solidFill>
                  <a:srgbClr val="000000"/>
                </a:solidFill>
                <a:cs typeface="Corbel"/>
              </a:rPr>
            </a:br>
            <a:endParaRPr lang="en-US" sz="1200" spc="0" dirty="0"/>
          </a:p>
        </p:txBody>
      </p:sp>
      <p:sp>
        <p:nvSpPr>
          <p:cNvPr id="12" name="Content Placeholder 11">
            <a:extLst>
              <a:ext uri="{FF2B5EF4-FFF2-40B4-BE49-F238E27FC236}">
                <a16:creationId xmlns:a16="http://schemas.microsoft.com/office/drawing/2014/main" id="{DE49A93C-62A0-0243-8FB3-130628D479F8}"/>
              </a:ext>
            </a:extLst>
          </p:cNvPr>
          <p:cNvSpPr>
            <a:spLocks noGrp="1"/>
          </p:cNvSpPr>
          <p:nvPr>
            <p:ph idx="1"/>
          </p:nvPr>
        </p:nvSpPr>
        <p:spPr>
          <a:xfrm>
            <a:off x="3398432" y="1492952"/>
            <a:ext cx="2321755" cy="2749550"/>
          </a:xfrm>
        </p:spPr>
        <p:txBody>
          <a:bodyPr/>
          <a:lstStyle/>
          <a:p>
            <a:pPr>
              <a:lnSpc>
                <a:spcPct val="100000"/>
              </a:lnSpc>
              <a:spcBef>
                <a:spcPts val="0"/>
              </a:spcBef>
              <a:spcAft>
                <a:spcPts val="600"/>
              </a:spcAft>
            </a:pPr>
            <a:r>
              <a:rPr lang="en-US" i="0" dirty="0">
                <a:solidFill>
                  <a:srgbClr val="000000"/>
                </a:solidFill>
                <a:cs typeface="Corbel"/>
              </a:rPr>
              <a:t>Because learning does not happen in isolation, community schools provide meals, health care, mental-health counseling, and other services fore, during, and after school. These wraparound services are integrated into the fabric of the school. Connections to the community are critically important so support services and referrals are available for families and other community members.</a:t>
            </a:r>
          </a:p>
          <a:p>
            <a:pPr>
              <a:lnSpc>
                <a:spcPct val="100000"/>
              </a:lnSpc>
              <a:spcBef>
                <a:spcPts val="0"/>
              </a:spcBef>
              <a:spcAft>
                <a:spcPts val="600"/>
              </a:spcAft>
            </a:pPr>
            <a:endParaRPr lang="en-US" dirty="0"/>
          </a:p>
        </p:txBody>
      </p:sp>
      <p:sp>
        <p:nvSpPr>
          <p:cNvPr id="7" name="Content Placeholder 6">
            <a:extLst>
              <a:ext uri="{FF2B5EF4-FFF2-40B4-BE49-F238E27FC236}">
                <a16:creationId xmlns:a16="http://schemas.microsoft.com/office/drawing/2014/main" id="{C575AB36-01DA-9949-8B3D-E6812F1C51CB}"/>
              </a:ext>
            </a:extLst>
          </p:cNvPr>
          <p:cNvSpPr>
            <a:spLocks noGrp="1"/>
          </p:cNvSpPr>
          <p:nvPr>
            <p:ph idx="10"/>
          </p:nvPr>
        </p:nvSpPr>
        <p:spPr>
          <a:xfrm>
            <a:off x="5924755" y="1492952"/>
            <a:ext cx="2332892" cy="2749550"/>
          </a:xfrm>
        </p:spPr>
        <p:txBody>
          <a:bodyPr/>
          <a:lstStyle/>
          <a:p>
            <a:pPr>
              <a:lnSpc>
                <a:spcPct val="100000"/>
              </a:lnSpc>
              <a:spcBef>
                <a:spcPts val="0"/>
              </a:spcBef>
              <a:spcAft>
                <a:spcPts val="600"/>
              </a:spcAft>
            </a:pPr>
            <a:r>
              <a:rPr lang="en-US" i="0" dirty="0">
                <a:solidFill>
                  <a:srgbClr val="000000"/>
                </a:solidFill>
                <a:cs typeface="Corbel"/>
              </a:rPr>
              <a:t>Acknowledge families, caregivers, and community members as equal partners in creating dynamic, flexible community schools.  Their voices are critical to articulating and achieving the school’s overall mission and goals. When families and educators work together, students are more engaged learners who earn higher grades and enroll in more challenging classes, student attendance and grade and school completion rates improve. </a:t>
            </a:r>
          </a:p>
          <a:p>
            <a:pPr>
              <a:lnSpc>
                <a:spcPct val="100000"/>
              </a:lnSpc>
              <a:spcBef>
                <a:spcPts val="0"/>
              </a:spcBef>
              <a:spcAft>
                <a:spcPts val="600"/>
              </a:spcAft>
            </a:pPr>
            <a:endParaRPr lang="en-US" dirty="0"/>
          </a:p>
        </p:txBody>
      </p:sp>
      <p:sp>
        <p:nvSpPr>
          <p:cNvPr id="9" name="Content Placeholder 8">
            <a:extLst>
              <a:ext uri="{FF2B5EF4-FFF2-40B4-BE49-F238E27FC236}">
                <a16:creationId xmlns:a16="http://schemas.microsoft.com/office/drawing/2014/main" id="{CAFD6053-3679-E842-ABB1-5D743BCE81CE}"/>
              </a:ext>
            </a:extLst>
          </p:cNvPr>
          <p:cNvSpPr>
            <a:spLocks noGrp="1"/>
          </p:cNvSpPr>
          <p:nvPr>
            <p:ph idx="11"/>
          </p:nvPr>
        </p:nvSpPr>
        <p:spPr>
          <a:xfrm>
            <a:off x="886353" y="1456158"/>
            <a:ext cx="2321755" cy="2749550"/>
          </a:xfrm>
        </p:spPr>
        <p:txBody>
          <a:bodyPr/>
          <a:lstStyle/>
          <a:p>
            <a:pPr>
              <a:lnSpc>
                <a:spcPct val="100000"/>
              </a:lnSpc>
              <a:spcBef>
                <a:spcPts val="0"/>
              </a:spcBef>
              <a:spcAft>
                <a:spcPts val="600"/>
              </a:spcAft>
            </a:pPr>
            <a:r>
              <a:rPr lang="en-US" i="0" dirty="0">
                <a:solidFill>
                  <a:srgbClr val="000000"/>
                </a:solidFill>
                <a:cs typeface="Corbel"/>
              </a:rPr>
              <a:t>Adopt community schools model that establishes policies, practices, and procedures that bring together academics, health and social services, youth and community development, and community engagement under one roof. Creating the foundation for healthy behaviors and laying the groundwork for educational attainment, developmental needs, and social-emotional well-being supporting students, staff, and families leads to improved learning, stronger families, and healthier communities.</a:t>
            </a:r>
          </a:p>
          <a:p>
            <a:pPr>
              <a:lnSpc>
                <a:spcPct val="100000"/>
              </a:lnSpc>
              <a:spcBef>
                <a:spcPts val="0"/>
              </a:spcBef>
              <a:spcAft>
                <a:spcPts val="600"/>
              </a:spcAft>
            </a:pPr>
            <a:endParaRPr lang="en-US" i="0" dirty="0">
              <a:solidFill>
                <a:srgbClr val="000000"/>
              </a:solidFill>
              <a:cs typeface="Corbel"/>
            </a:endParaRPr>
          </a:p>
          <a:p>
            <a:pPr>
              <a:lnSpc>
                <a:spcPct val="100000"/>
              </a:lnSpc>
              <a:spcBef>
                <a:spcPts val="0"/>
              </a:spcBef>
              <a:spcAft>
                <a:spcPts val="600"/>
              </a:spcAft>
            </a:pPr>
            <a:endParaRPr lang="en-US" dirty="0"/>
          </a:p>
        </p:txBody>
      </p:sp>
      <p:cxnSp>
        <p:nvCxnSpPr>
          <p:cNvPr id="15" name="Straight Connector 14">
            <a:extLst>
              <a:ext uri="{FF2B5EF4-FFF2-40B4-BE49-F238E27FC236}">
                <a16:creationId xmlns:a16="http://schemas.microsoft.com/office/drawing/2014/main" id="{5ABC2550-94D9-A649-8CD0-4A12138A84F2}"/>
              </a:ext>
            </a:extLst>
          </p:cNvPr>
          <p:cNvCxnSpPr>
            <a:cxnSpLocks/>
          </p:cNvCxnSpPr>
          <p:nvPr/>
        </p:nvCxnSpPr>
        <p:spPr>
          <a:xfrm>
            <a:off x="3311309" y="1449054"/>
            <a:ext cx="0" cy="2624826"/>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E257F35-4F1A-B646-8AB2-0D8FB9DB7A41}"/>
              </a:ext>
            </a:extLst>
          </p:cNvPr>
          <p:cNvCxnSpPr>
            <a:cxnSpLocks/>
          </p:cNvCxnSpPr>
          <p:nvPr/>
        </p:nvCxnSpPr>
        <p:spPr>
          <a:xfrm>
            <a:off x="5787460" y="1449054"/>
            <a:ext cx="0" cy="2624826"/>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7E304370-74BC-7E44-B2A1-5D27B46ED36F}"/>
              </a:ext>
            </a:extLst>
          </p:cNvPr>
          <p:cNvCxnSpPr>
            <a:cxnSpLocks/>
          </p:cNvCxnSpPr>
          <p:nvPr/>
        </p:nvCxnSpPr>
        <p:spPr>
          <a:xfrm>
            <a:off x="805343" y="1449054"/>
            <a:ext cx="7452304" cy="0"/>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50A22B97-99CB-5F49-A38C-498C5EE51836}"/>
              </a:ext>
            </a:extLst>
          </p:cNvPr>
          <p:cNvCxnSpPr>
            <a:cxnSpLocks/>
          </p:cNvCxnSpPr>
          <p:nvPr/>
        </p:nvCxnSpPr>
        <p:spPr>
          <a:xfrm>
            <a:off x="805343" y="4073880"/>
            <a:ext cx="7452304" cy="0"/>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A1E2BA4F-D86D-BB43-B124-78F974010397}"/>
              </a:ext>
            </a:extLst>
          </p:cNvPr>
          <p:cNvSpPr txBox="1">
            <a:spLocks/>
          </p:cNvSpPr>
          <p:nvPr/>
        </p:nvSpPr>
        <p:spPr>
          <a:xfrm>
            <a:off x="805343" y="4127367"/>
            <a:ext cx="7424804" cy="2095623"/>
          </a:xfrm>
          <a:prstGeom prst="rect">
            <a:avLst/>
          </a:prstGeom>
        </p:spPr>
        <p:txBody>
          <a:bodyPr/>
          <a:lstStyle>
            <a:lvl1pPr algn="l" defTabSz="914400" rtl="0" eaLnBrk="1" latinLnBrk="0" hangingPunct="1">
              <a:lnSpc>
                <a:spcPct val="95000"/>
              </a:lnSpc>
              <a:spcBef>
                <a:spcPct val="0"/>
              </a:spcBef>
              <a:buNone/>
              <a:defRPr sz="1800" b="0" kern="1200" spc="0" baseline="0">
                <a:solidFill>
                  <a:srgbClr val="5BBF21"/>
                </a:solidFill>
                <a:latin typeface="Gill Sans" panose="020B0502020104020203" pitchFamily="34" charset="-79"/>
                <a:ea typeface="+mj-ea"/>
                <a:cs typeface="+mj-cs"/>
              </a:defRPr>
            </a:lvl1pPr>
          </a:lstStyle>
          <a:p>
            <a:pPr>
              <a:spcAft>
                <a:spcPts val="600"/>
              </a:spcAft>
            </a:pPr>
            <a:r>
              <a:rPr lang="en-US" sz="1200" b="1" cap="small" dirty="0">
                <a:latin typeface="Gill Sans MT" panose="020B0502020104020203" pitchFamily="34" charset="77"/>
              </a:rPr>
              <a:t>The Whole Child Approach </a:t>
            </a:r>
            <a:r>
              <a:rPr lang="en-US" sz="1200" dirty="0">
                <a:solidFill>
                  <a:schemeClr val="tx1"/>
                </a:solidFill>
                <a:latin typeface="Gill Sans MT" panose="020B0502020104020203" pitchFamily="34" charset="77"/>
              </a:rPr>
              <a:t>transitions from narrowly defined focus on academic achievement based primarily  on tested subjects to one that promotes long-term development and success of all children.  Educators, families, community members, and policymakers develop and implement policies resulting in schools addressing all aspects of child and adolescent development.  </a:t>
            </a:r>
          </a:p>
          <a:p>
            <a:pPr marL="341313" indent="-166688" fontAlgn="base">
              <a:lnSpc>
                <a:spcPct val="100000"/>
              </a:lnSpc>
              <a:spcBef>
                <a:spcPts val="0"/>
              </a:spcBef>
              <a:buClr>
                <a:schemeClr val="tx1"/>
              </a:buClr>
              <a:buFont typeface="Arial" panose="020B0604020202020204" pitchFamily="34" charset="0"/>
              <a:buChar char="•"/>
            </a:pPr>
            <a:r>
              <a:rPr lang="en-US" sz="1200" dirty="0">
                <a:solidFill>
                  <a:schemeClr val="tx1"/>
                </a:solidFill>
              </a:rPr>
              <a:t>Each student enters school</a:t>
            </a:r>
            <a:r>
              <a:rPr lang="en-US" sz="1200" b="1" dirty="0">
                <a:solidFill>
                  <a:schemeClr val="tx1"/>
                </a:solidFill>
              </a:rPr>
              <a:t> </a:t>
            </a:r>
            <a:r>
              <a:rPr lang="en-US" sz="1200" dirty="0">
                <a:solidFill>
                  <a:schemeClr val="tx1"/>
                </a:solidFill>
              </a:rPr>
              <a:t>healthy and learns about and </a:t>
            </a:r>
            <a:r>
              <a:rPr lang="en-US" sz="1200" b="1" dirty="0">
                <a:solidFill>
                  <a:schemeClr val="tx1"/>
                </a:solidFill>
              </a:rPr>
              <a:t>healthy lifestyle </a:t>
            </a:r>
            <a:r>
              <a:rPr lang="en-US" sz="1200" dirty="0">
                <a:solidFill>
                  <a:schemeClr val="tx1"/>
                </a:solidFill>
              </a:rPr>
              <a:t>practices.</a:t>
            </a:r>
          </a:p>
          <a:p>
            <a:pPr marL="341313" indent="-166688" fontAlgn="base">
              <a:lnSpc>
                <a:spcPct val="100000"/>
              </a:lnSpc>
              <a:spcBef>
                <a:spcPts val="0"/>
              </a:spcBef>
              <a:spcAft>
                <a:spcPts val="0"/>
              </a:spcAft>
              <a:buClr>
                <a:schemeClr val="tx1"/>
              </a:buClr>
              <a:buFont typeface="Arial" panose="020B0604020202020204" pitchFamily="34" charset="0"/>
              <a:buChar char="•"/>
            </a:pPr>
            <a:r>
              <a:rPr lang="en-US" sz="1200" dirty="0">
                <a:solidFill>
                  <a:schemeClr val="tx1"/>
                </a:solidFill>
              </a:rPr>
              <a:t>Each student learns in an environment that is</a:t>
            </a:r>
            <a:r>
              <a:rPr lang="en-US" sz="1200" b="1" dirty="0">
                <a:solidFill>
                  <a:schemeClr val="tx1"/>
                </a:solidFill>
              </a:rPr>
              <a:t> physically </a:t>
            </a:r>
            <a:r>
              <a:rPr lang="en-US" sz="1200" dirty="0">
                <a:solidFill>
                  <a:schemeClr val="tx1"/>
                </a:solidFill>
              </a:rPr>
              <a:t>and </a:t>
            </a:r>
            <a:r>
              <a:rPr lang="en-US" sz="1200" b="1" dirty="0">
                <a:solidFill>
                  <a:schemeClr val="tx1"/>
                </a:solidFill>
              </a:rPr>
              <a:t>emotionally safe </a:t>
            </a:r>
            <a:r>
              <a:rPr lang="en-US" sz="1200" dirty="0">
                <a:solidFill>
                  <a:schemeClr val="tx1"/>
                </a:solidFill>
              </a:rPr>
              <a:t>for students and adults.</a:t>
            </a:r>
          </a:p>
          <a:p>
            <a:pPr marL="341313" indent="-166688" fontAlgn="base">
              <a:lnSpc>
                <a:spcPct val="100000"/>
              </a:lnSpc>
              <a:spcBef>
                <a:spcPts val="0"/>
              </a:spcBef>
              <a:spcAft>
                <a:spcPts val="0"/>
              </a:spcAft>
              <a:buClr>
                <a:schemeClr val="tx1"/>
              </a:buClr>
              <a:buFont typeface="Arial" panose="020B0604020202020204" pitchFamily="34" charset="0"/>
              <a:buChar char="•"/>
            </a:pPr>
            <a:r>
              <a:rPr lang="en-US" sz="1200" dirty="0">
                <a:solidFill>
                  <a:schemeClr val="tx1"/>
                </a:solidFill>
              </a:rPr>
              <a:t>Each student </a:t>
            </a:r>
            <a:r>
              <a:rPr lang="en-US" sz="1200" b="1" dirty="0">
                <a:solidFill>
                  <a:schemeClr val="tx1"/>
                </a:solidFill>
              </a:rPr>
              <a:t>actively engages in learning </a:t>
            </a:r>
            <a:r>
              <a:rPr lang="en-US" sz="1200" dirty="0">
                <a:solidFill>
                  <a:schemeClr val="tx1"/>
                </a:solidFill>
              </a:rPr>
              <a:t>and connects to the school and broader community.</a:t>
            </a:r>
          </a:p>
          <a:p>
            <a:pPr marL="341313" indent="-166688" fontAlgn="base">
              <a:lnSpc>
                <a:spcPct val="100000"/>
              </a:lnSpc>
              <a:spcBef>
                <a:spcPts val="0"/>
              </a:spcBef>
              <a:spcAft>
                <a:spcPts val="0"/>
              </a:spcAft>
              <a:buClr>
                <a:schemeClr val="tx1"/>
              </a:buClr>
              <a:buFont typeface="Arial" panose="020B0604020202020204" pitchFamily="34" charset="0"/>
              <a:buChar char="•"/>
            </a:pPr>
            <a:r>
              <a:rPr lang="en-US" sz="1200" dirty="0">
                <a:solidFill>
                  <a:schemeClr val="tx1"/>
                </a:solidFill>
              </a:rPr>
              <a:t>Each student has access to pe</a:t>
            </a:r>
            <a:r>
              <a:rPr lang="en-US" sz="1200" b="1" dirty="0">
                <a:solidFill>
                  <a:schemeClr val="tx1"/>
                </a:solidFill>
              </a:rPr>
              <a:t>rsonalized learning </a:t>
            </a:r>
            <a:r>
              <a:rPr lang="en-US" sz="1200" dirty="0">
                <a:solidFill>
                  <a:schemeClr val="tx1"/>
                </a:solidFill>
              </a:rPr>
              <a:t>and is supported</a:t>
            </a:r>
            <a:r>
              <a:rPr lang="en-US" sz="1200" b="1" dirty="0">
                <a:solidFill>
                  <a:schemeClr val="tx1"/>
                </a:solidFill>
              </a:rPr>
              <a:t> </a:t>
            </a:r>
            <a:r>
              <a:rPr lang="en-US" sz="1200" dirty="0">
                <a:solidFill>
                  <a:schemeClr val="tx1"/>
                </a:solidFill>
              </a:rPr>
              <a:t>by qualified, caring adults.</a:t>
            </a:r>
          </a:p>
          <a:p>
            <a:pPr marL="341313" indent="-166688" fontAlgn="base">
              <a:lnSpc>
                <a:spcPct val="100000"/>
              </a:lnSpc>
              <a:spcBef>
                <a:spcPts val="0"/>
              </a:spcBef>
              <a:spcAft>
                <a:spcPts val="0"/>
              </a:spcAft>
              <a:buClr>
                <a:schemeClr val="tx1"/>
              </a:buClr>
              <a:buFont typeface="Arial" panose="020B0604020202020204" pitchFamily="34" charset="0"/>
              <a:buChar char="•"/>
            </a:pPr>
            <a:r>
              <a:rPr lang="en-US" sz="1200" dirty="0">
                <a:solidFill>
                  <a:schemeClr val="tx1"/>
                </a:solidFill>
              </a:rPr>
              <a:t>Each student is </a:t>
            </a:r>
            <a:r>
              <a:rPr lang="en-US" sz="1200" b="1" dirty="0">
                <a:solidFill>
                  <a:schemeClr val="tx1"/>
                </a:solidFill>
              </a:rPr>
              <a:t>challenged academically </a:t>
            </a:r>
            <a:r>
              <a:rPr lang="en-US" sz="1200" dirty="0">
                <a:solidFill>
                  <a:schemeClr val="tx1"/>
                </a:solidFill>
              </a:rPr>
              <a:t>and prepared for success in college or further study and for employment and participation in a global environment.</a:t>
            </a:r>
          </a:p>
          <a:p>
            <a:pPr>
              <a:spcAft>
                <a:spcPts val="600"/>
              </a:spcAft>
            </a:pPr>
            <a:br>
              <a:rPr lang="en-US" sz="1200" i="1" dirty="0">
                <a:solidFill>
                  <a:schemeClr val="tx1"/>
                </a:solidFill>
                <a:latin typeface="Gill Sans MT" panose="020B0502020104020203" pitchFamily="34" charset="77"/>
              </a:rPr>
            </a:br>
            <a:r>
              <a:rPr lang="en-US" sz="1200" dirty="0">
                <a:solidFill>
                  <a:schemeClr val="tx1"/>
                </a:solidFill>
                <a:latin typeface="Gill Sans MT" panose="020B0502020104020203" pitchFamily="34" charset="77"/>
              </a:rPr>
              <a:t> </a:t>
            </a:r>
          </a:p>
        </p:txBody>
      </p:sp>
    </p:spTree>
    <p:extLst>
      <p:ext uri="{BB962C8B-B14F-4D97-AF65-F5344CB8AC3E}">
        <p14:creationId xmlns:p14="http://schemas.microsoft.com/office/powerpoint/2010/main" val="371703250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8822E-8536-144F-B325-3B2EA7A82D97}"/>
              </a:ext>
            </a:extLst>
          </p:cNvPr>
          <p:cNvSpPr>
            <a:spLocks noGrp="1"/>
          </p:cNvSpPr>
          <p:nvPr>
            <p:ph type="title"/>
          </p:nvPr>
        </p:nvSpPr>
        <p:spPr>
          <a:xfrm>
            <a:off x="835990" y="700555"/>
            <a:ext cx="7281892" cy="393314"/>
          </a:xfrm>
        </p:spPr>
        <p:txBody>
          <a:bodyPr/>
          <a:lstStyle/>
          <a:p>
            <a:r>
              <a:rPr lang="en-US" sz="1200" b="1" cap="small" dirty="0">
                <a:latin typeface="Gill Sans MT" panose="020B0502020104020203" pitchFamily="34" charset="77"/>
              </a:rPr>
              <a:t>Six Principles of the Community Schools Model</a:t>
            </a:r>
          </a:p>
        </p:txBody>
      </p:sp>
      <p:sp>
        <p:nvSpPr>
          <p:cNvPr id="3" name="Content Placeholder 2">
            <a:extLst>
              <a:ext uri="{FF2B5EF4-FFF2-40B4-BE49-F238E27FC236}">
                <a16:creationId xmlns:a16="http://schemas.microsoft.com/office/drawing/2014/main" id="{4566C501-F938-9549-942A-D7325A5293DE}"/>
              </a:ext>
            </a:extLst>
          </p:cNvPr>
          <p:cNvSpPr>
            <a:spLocks noGrp="1"/>
          </p:cNvSpPr>
          <p:nvPr>
            <p:ph idx="1"/>
          </p:nvPr>
        </p:nvSpPr>
        <p:spPr>
          <a:xfrm>
            <a:off x="931055" y="1245338"/>
            <a:ext cx="2321755" cy="1549786"/>
          </a:xfrm>
        </p:spPr>
        <p:txBody>
          <a:bodyPr/>
          <a:lstStyle/>
          <a:p>
            <a:pPr>
              <a:lnSpc>
                <a:spcPct val="100000"/>
              </a:lnSpc>
              <a:spcBef>
                <a:spcPts val="0"/>
              </a:spcBef>
              <a:spcAft>
                <a:spcPts val="600"/>
              </a:spcAft>
            </a:pPr>
            <a:r>
              <a:rPr lang="en-US" b="1" cap="small" dirty="0">
                <a:solidFill>
                  <a:srgbClr val="919693"/>
                </a:solidFill>
              </a:rPr>
              <a:t>Strong, Proven, Comprehensive Curriculum:</a:t>
            </a:r>
            <a:r>
              <a:rPr lang="en-US" cap="small" dirty="0">
                <a:solidFill>
                  <a:srgbClr val="919693"/>
                </a:solidFill>
              </a:rPr>
              <a:t> </a:t>
            </a:r>
            <a:r>
              <a:rPr lang="en-US" i="0" dirty="0"/>
              <a:t>Students experience a rich, varied academic program to acquire both foundational and advanced knowledge and skills in Massachusetts’ mandatory content areas. Curricula are challenging, culturally relevant, and address students’ learning needs and expand their experience. </a:t>
            </a:r>
            <a:endParaRPr lang="en-US" dirty="0"/>
          </a:p>
        </p:txBody>
      </p:sp>
      <p:sp>
        <p:nvSpPr>
          <p:cNvPr id="4" name="Content Placeholder 3">
            <a:extLst>
              <a:ext uri="{FF2B5EF4-FFF2-40B4-BE49-F238E27FC236}">
                <a16:creationId xmlns:a16="http://schemas.microsoft.com/office/drawing/2014/main" id="{ADB04512-139A-2B47-B593-5644A1BB2257}"/>
              </a:ext>
            </a:extLst>
          </p:cNvPr>
          <p:cNvSpPr>
            <a:spLocks noGrp="1"/>
          </p:cNvSpPr>
          <p:nvPr>
            <p:ph idx="10"/>
          </p:nvPr>
        </p:nvSpPr>
        <p:spPr>
          <a:xfrm>
            <a:off x="6066443" y="3343210"/>
            <a:ext cx="2332892" cy="1835237"/>
          </a:xfrm>
        </p:spPr>
        <p:txBody>
          <a:bodyPr/>
          <a:lstStyle/>
          <a:p>
            <a:pPr lvl="0">
              <a:lnSpc>
                <a:spcPct val="100000"/>
              </a:lnSpc>
              <a:spcBef>
                <a:spcPts val="0"/>
              </a:spcBef>
              <a:spcAft>
                <a:spcPts val="600"/>
              </a:spcAft>
            </a:pPr>
            <a:r>
              <a:rPr lang="en-US" b="1" cap="small" dirty="0">
                <a:solidFill>
                  <a:srgbClr val="919693"/>
                </a:solidFill>
              </a:rPr>
              <a:t>Community Support Services:  </a:t>
            </a:r>
            <a:r>
              <a:rPr lang="en-US" i="0" dirty="0"/>
              <a:t>Because learning does not happen in isolation, community schools provide meals, health care, counseling, and other services integrated into the fabric of the school. Following the Whole Child tenets, social service connections and referrals are available for families and other community members. </a:t>
            </a:r>
          </a:p>
          <a:p>
            <a:pPr>
              <a:lnSpc>
                <a:spcPct val="100000"/>
              </a:lnSpc>
              <a:spcBef>
                <a:spcPts val="0"/>
              </a:spcBef>
              <a:spcAft>
                <a:spcPts val="600"/>
              </a:spcAft>
            </a:pPr>
            <a:endParaRPr lang="en-US" dirty="0"/>
          </a:p>
        </p:txBody>
      </p:sp>
      <p:sp>
        <p:nvSpPr>
          <p:cNvPr id="5" name="Content Placeholder 4">
            <a:extLst>
              <a:ext uri="{FF2B5EF4-FFF2-40B4-BE49-F238E27FC236}">
                <a16:creationId xmlns:a16="http://schemas.microsoft.com/office/drawing/2014/main" id="{A1DBD83F-E12E-DA40-9068-A705C7278BE5}"/>
              </a:ext>
            </a:extLst>
          </p:cNvPr>
          <p:cNvSpPr>
            <a:spLocks noGrp="1"/>
          </p:cNvSpPr>
          <p:nvPr>
            <p:ph idx="11"/>
          </p:nvPr>
        </p:nvSpPr>
        <p:spPr>
          <a:xfrm>
            <a:off x="3439074" y="3343210"/>
            <a:ext cx="2321755" cy="1835241"/>
          </a:xfrm>
        </p:spPr>
        <p:txBody>
          <a:bodyPr/>
          <a:lstStyle/>
          <a:p>
            <a:pPr>
              <a:lnSpc>
                <a:spcPct val="100000"/>
              </a:lnSpc>
              <a:spcBef>
                <a:spcPts val="0"/>
              </a:spcBef>
              <a:spcAft>
                <a:spcPts val="600"/>
              </a:spcAft>
            </a:pPr>
            <a:r>
              <a:rPr lang="en-US" b="1" cap="small" dirty="0">
                <a:solidFill>
                  <a:srgbClr val="919693"/>
                </a:solidFill>
              </a:rPr>
              <a:t>Family and Community Partnerships:</a:t>
            </a:r>
            <a:r>
              <a:rPr lang="en-US" b="1" cap="small" dirty="0">
                <a:solidFill>
                  <a:schemeClr val="accent4">
                    <a:lumMod val="75000"/>
                  </a:schemeClr>
                </a:solidFill>
              </a:rPr>
              <a:t> </a:t>
            </a:r>
            <a:r>
              <a:rPr lang="en-US" i="0" dirty="0"/>
              <a:t>Parents, caregivers and community members are partners in creating dynamic, flexible community schools. Their engagement is not related to a specific project or program, but is on-going and extends beyond volunteerism to roles in decision-making, governance and advocacy. </a:t>
            </a:r>
            <a:endParaRPr lang="en-US" b="1" i="0" dirty="0">
              <a:solidFill>
                <a:srgbClr val="C00000"/>
              </a:solidFill>
            </a:endParaRPr>
          </a:p>
          <a:p>
            <a:pPr>
              <a:lnSpc>
                <a:spcPct val="100000"/>
              </a:lnSpc>
              <a:spcBef>
                <a:spcPts val="0"/>
              </a:spcBef>
              <a:spcAft>
                <a:spcPts val="600"/>
              </a:spcAft>
            </a:pPr>
            <a:endParaRPr lang="en-US" dirty="0"/>
          </a:p>
        </p:txBody>
      </p:sp>
      <p:sp>
        <p:nvSpPr>
          <p:cNvPr id="7" name="Content Placeholder 4">
            <a:extLst>
              <a:ext uri="{FF2B5EF4-FFF2-40B4-BE49-F238E27FC236}">
                <a16:creationId xmlns:a16="http://schemas.microsoft.com/office/drawing/2014/main" id="{8A3A28B5-AC48-9645-A5A3-3B857BA9B250}"/>
              </a:ext>
            </a:extLst>
          </p:cNvPr>
          <p:cNvSpPr txBox="1">
            <a:spLocks/>
          </p:cNvSpPr>
          <p:nvPr/>
        </p:nvSpPr>
        <p:spPr>
          <a:xfrm>
            <a:off x="6066443" y="1236279"/>
            <a:ext cx="2321755" cy="1809929"/>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000" b="0" i="1" kern="1200">
                <a:solidFill>
                  <a:schemeClr val="tx1"/>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000" i="1" kern="1200">
                <a:solidFill>
                  <a:schemeClr val="tx1"/>
                </a:solidFill>
                <a:latin typeface="Corbel" panose="020B0503020204020204" pitchFamily="34" charset="0"/>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000" b="1" kern="1200">
                <a:solidFill>
                  <a:schemeClr val="tx1"/>
                </a:solidFill>
                <a:latin typeface="Microsoft New Tai Lue" panose="020B0502040204020203" pitchFamily="34" charset="0"/>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000" kern="1200">
                <a:solidFill>
                  <a:schemeClr val="tx1"/>
                </a:solidFill>
                <a:latin typeface="Microsoft New Tai Lue" panose="020B0502040204020203" pitchFamily="34" charset="0"/>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000" kern="1200">
                <a:solidFill>
                  <a:schemeClr val="tx1"/>
                </a:solidFill>
                <a:latin typeface="Microsoft New Tai Lue" panose="020B0502040204020203" pitchFamily="34" charset="0"/>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000" i="1" kern="1200" baseline="0">
                <a:solidFill>
                  <a:schemeClr val="tx1"/>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000" kern="1200">
                <a:solidFill>
                  <a:schemeClr val="tx1"/>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000" kern="1200">
                <a:solidFill>
                  <a:schemeClr val="tx1"/>
                </a:solidFill>
                <a:latin typeface="Corbel" panose="020B0503020204020204" pitchFamily="34" charset="0"/>
                <a:ea typeface="+mn-ea"/>
                <a:cs typeface="+mn-cs"/>
              </a:defRPr>
            </a:lvl9pPr>
          </a:lstStyle>
          <a:p>
            <a:pPr>
              <a:lnSpc>
                <a:spcPct val="100000"/>
              </a:lnSpc>
              <a:spcBef>
                <a:spcPts val="0"/>
              </a:spcBef>
              <a:spcAft>
                <a:spcPts val="600"/>
              </a:spcAft>
            </a:pPr>
            <a:r>
              <a:rPr lang="en-US" sz="1200" b="1" cap="small" dirty="0">
                <a:solidFill>
                  <a:srgbClr val="919693"/>
                </a:solidFill>
                <a:latin typeface="Gill Sans MT" panose="020B0502020104020203" pitchFamily="34" charset="77"/>
              </a:rPr>
              <a:t>Collaborative, Inclusive Leadership:</a:t>
            </a:r>
            <a:r>
              <a:rPr lang="en-US" sz="1200" b="1" cap="small" dirty="0">
                <a:solidFill>
                  <a:srgbClr val="C00000"/>
                </a:solidFill>
                <a:latin typeface="Gill Sans MT" panose="020B0502020104020203" pitchFamily="34" charset="77"/>
              </a:rPr>
              <a:t> </a:t>
            </a:r>
            <a:r>
              <a:rPr lang="en-US" sz="1200" i="0" dirty="0">
                <a:latin typeface="Gill Sans MT" panose="020B0502020104020203" pitchFamily="34" charset="77"/>
              </a:rPr>
              <a:t>Leadership teams with educators and other school staff share the responsibility of school operations with the principal. This leadership team ensures the community school strategies and practices remain central in the decision-making process. </a:t>
            </a:r>
            <a:endParaRPr lang="en-US" sz="1200" b="1" dirty="0">
              <a:solidFill>
                <a:srgbClr val="C00000"/>
              </a:solidFill>
              <a:latin typeface="Gill Sans MT" panose="020B0502020104020203" pitchFamily="34" charset="77"/>
            </a:endParaRPr>
          </a:p>
          <a:p>
            <a:pPr>
              <a:lnSpc>
                <a:spcPct val="100000"/>
              </a:lnSpc>
              <a:spcBef>
                <a:spcPts val="0"/>
              </a:spcBef>
              <a:spcAft>
                <a:spcPts val="600"/>
              </a:spcAft>
            </a:pPr>
            <a:endParaRPr lang="en-US" sz="1200" dirty="0">
              <a:latin typeface="Gill Sans MT" panose="020B0502020104020203" pitchFamily="34" charset="77"/>
            </a:endParaRPr>
          </a:p>
        </p:txBody>
      </p:sp>
      <p:sp>
        <p:nvSpPr>
          <p:cNvPr id="8" name="Content Placeholder 2">
            <a:extLst>
              <a:ext uri="{FF2B5EF4-FFF2-40B4-BE49-F238E27FC236}">
                <a16:creationId xmlns:a16="http://schemas.microsoft.com/office/drawing/2014/main" id="{BD496B86-5E37-7A48-B81A-EA28819152FC}"/>
              </a:ext>
            </a:extLst>
          </p:cNvPr>
          <p:cNvSpPr txBox="1">
            <a:spLocks/>
          </p:cNvSpPr>
          <p:nvPr/>
        </p:nvSpPr>
        <p:spPr>
          <a:xfrm>
            <a:off x="931054" y="3328523"/>
            <a:ext cx="2321755" cy="1911377"/>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000" b="0" i="1" kern="1200">
                <a:solidFill>
                  <a:schemeClr val="tx1"/>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000" i="1" kern="1200">
                <a:solidFill>
                  <a:schemeClr val="tx1"/>
                </a:solidFill>
                <a:latin typeface="Corbel" panose="020B0503020204020204" pitchFamily="34" charset="0"/>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000" b="1" kern="1200">
                <a:solidFill>
                  <a:schemeClr val="tx1"/>
                </a:solidFill>
                <a:latin typeface="Microsoft New Tai Lue" panose="020B0502040204020203" pitchFamily="34" charset="0"/>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000" kern="1200">
                <a:solidFill>
                  <a:schemeClr val="tx1"/>
                </a:solidFill>
                <a:latin typeface="Microsoft New Tai Lue" panose="020B0502040204020203" pitchFamily="34" charset="0"/>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000" kern="1200">
                <a:solidFill>
                  <a:schemeClr val="tx1"/>
                </a:solidFill>
                <a:latin typeface="Microsoft New Tai Lue" panose="020B0502040204020203" pitchFamily="34" charset="0"/>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000" i="1" kern="1200" baseline="0">
                <a:solidFill>
                  <a:schemeClr val="tx1"/>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000" kern="1200">
                <a:solidFill>
                  <a:schemeClr val="tx1"/>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000" kern="1200">
                <a:solidFill>
                  <a:schemeClr val="tx1"/>
                </a:solidFill>
                <a:latin typeface="Corbel" panose="020B0503020204020204" pitchFamily="34" charset="0"/>
                <a:ea typeface="+mn-ea"/>
                <a:cs typeface="+mn-cs"/>
              </a:defRPr>
            </a:lvl9pPr>
          </a:lstStyle>
          <a:p>
            <a:pPr>
              <a:lnSpc>
                <a:spcPct val="100000"/>
              </a:lnSpc>
              <a:spcBef>
                <a:spcPts val="0"/>
              </a:spcBef>
              <a:spcAft>
                <a:spcPts val="600"/>
              </a:spcAft>
            </a:pPr>
            <a:r>
              <a:rPr lang="en-US" sz="1200" b="1" cap="small" dirty="0">
                <a:solidFill>
                  <a:srgbClr val="919693"/>
                </a:solidFill>
                <a:latin typeface="Gill Sans MT" panose="020B0502020104020203" pitchFamily="34" charset="77"/>
              </a:rPr>
              <a:t>Positive Behavior Practices: </a:t>
            </a:r>
            <a:r>
              <a:rPr lang="en-US" sz="1200" i="0" dirty="0">
                <a:latin typeface="Gill Sans MT" panose="020B0502020104020203" pitchFamily="34" charset="77"/>
              </a:rPr>
              <a:t>Educators emphasize positive relationships and model these through their own behavior. Negative behaviors are acknowledged and addressed through restorative discipline practices that hold students accountable while showing them they are still valued members of the school community. </a:t>
            </a:r>
            <a:endParaRPr lang="en-US" sz="1200" dirty="0">
              <a:latin typeface="Gill Sans MT" panose="020B0502020104020203" pitchFamily="34" charset="77"/>
            </a:endParaRPr>
          </a:p>
        </p:txBody>
      </p:sp>
      <p:sp>
        <p:nvSpPr>
          <p:cNvPr id="9" name="Content Placeholder 2">
            <a:extLst>
              <a:ext uri="{FF2B5EF4-FFF2-40B4-BE49-F238E27FC236}">
                <a16:creationId xmlns:a16="http://schemas.microsoft.com/office/drawing/2014/main" id="{26AC6FD4-7D13-D241-B222-78363E7C6D57}"/>
              </a:ext>
            </a:extLst>
          </p:cNvPr>
          <p:cNvSpPr txBox="1">
            <a:spLocks/>
          </p:cNvSpPr>
          <p:nvPr/>
        </p:nvSpPr>
        <p:spPr>
          <a:xfrm>
            <a:off x="3411122" y="1245338"/>
            <a:ext cx="2321755" cy="1549786"/>
          </a:xfrm>
          <a:prstGeom prst="rect">
            <a:avLst/>
          </a:prstGeom>
        </p:spPr>
        <p:txBody>
          <a:bodyPr vert="horz" lIns="0" tIns="0" rIns="0" bIns="0" rtlCol="0">
            <a:noAutofit/>
          </a:bodyPr>
          <a:lst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000" b="0" i="1" kern="1200">
                <a:solidFill>
                  <a:schemeClr val="tx1"/>
                </a:solidFill>
                <a:latin typeface="Corbel" panose="020B0503020204020204" pitchFamily="34" charset="0"/>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000" i="1" kern="1200">
                <a:solidFill>
                  <a:schemeClr val="tx1"/>
                </a:solidFill>
                <a:latin typeface="Corbel" panose="020B0503020204020204" pitchFamily="34" charset="0"/>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000" b="1" kern="1200">
                <a:solidFill>
                  <a:schemeClr val="tx1"/>
                </a:solidFill>
                <a:latin typeface="Microsoft New Tai Lue" panose="020B0502040204020203" pitchFamily="34" charset="0"/>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000" kern="1200">
                <a:solidFill>
                  <a:schemeClr val="tx1"/>
                </a:solidFill>
                <a:latin typeface="Microsoft New Tai Lue" panose="020B0502040204020203" pitchFamily="34" charset="0"/>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000" kern="1200">
                <a:solidFill>
                  <a:schemeClr val="tx1"/>
                </a:solidFill>
                <a:latin typeface="Microsoft New Tai Lue" panose="020B0502040204020203" pitchFamily="34" charset="0"/>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000" kern="1200" baseline="0">
                <a:solidFill>
                  <a:schemeClr val="tx1"/>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000" i="1" kern="1200" baseline="0">
                <a:solidFill>
                  <a:schemeClr val="tx1"/>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000" kern="1200">
                <a:solidFill>
                  <a:schemeClr val="tx1"/>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000" kern="1200">
                <a:solidFill>
                  <a:schemeClr val="tx1"/>
                </a:solidFill>
                <a:latin typeface="Corbel" panose="020B0503020204020204" pitchFamily="34" charset="0"/>
                <a:ea typeface="+mn-ea"/>
                <a:cs typeface="+mn-cs"/>
              </a:defRPr>
            </a:lvl9pPr>
          </a:lstStyle>
          <a:p>
            <a:pPr>
              <a:lnSpc>
                <a:spcPct val="100000"/>
              </a:lnSpc>
              <a:spcBef>
                <a:spcPts val="0"/>
              </a:spcBef>
              <a:spcAft>
                <a:spcPts val="600"/>
              </a:spcAft>
              <a:buNone/>
            </a:pPr>
            <a:r>
              <a:rPr lang="en-US" sz="1200" b="1" cap="small" dirty="0">
                <a:solidFill>
                  <a:srgbClr val="919693"/>
                </a:solidFill>
                <a:latin typeface="Gill Sans MT" panose="020B0502020104020203" pitchFamily="34" charset="77"/>
              </a:rPr>
              <a:t>High-Quality Teaching by Great Educators: </a:t>
            </a:r>
            <a:r>
              <a:rPr lang="en-US" sz="1200" i="0" dirty="0">
                <a:latin typeface="Gill Sans MT" panose="020B0502020104020203" pitchFamily="34" charset="77"/>
              </a:rPr>
              <a:t>Accomplished, effective teachers are fully licensed, knowledgeable about their content, and skillful in their practice. Instructional time focuses on learning rather than testing. Individual student needs are identified and learning opportunities are designed to address them. </a:t>
            </a:r>
            <a:endParaRPr lang="en-US" sz="1200" dirty="0">
              <a:latin typeface="Gill Sans MT" panose="020B0502020104020203" pitchFamily="34" charset="77"/>
            </a:endParaRPr>
          </a:p>
        </p:txBody>
      </p:sp>
      <p:cxnSp>
        <p:nvCxnSpPr>
          <p:cNvPr id="15" name="Straight Connector 14">
            <a:extLst>
              <a:ext uri="{FF2B5EF4-FFF2-40B4-BE49-F238E27FC236}">
                <a16:creationId xmlns:a16="http://schemas.microsoft.com/office/drawing/2014/main" id="{AF66DE27-6970-6449-AE89-017A2B91F5C7}"/>
              </a:ext>
            </a:extLst>
          </p:cNvPr>
          <p:cNvCxnSpPr/>
          <p:nvPr/>
        </p:nvCxnSpPr>
        <p:spPr>
          <a:xfrm>
            <a:off x="931054" y="3194709"/>
            <a:ext cx="7400839" cy="0"/>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8D9C1D3-4687-1F4D-B58D-D02910020B78}"/>
              </a:ext>
            </a:extLst>
          </p:cNvPr>
          <p:cNvCxnSpPr>
            <a:cxnSpLocks/>
          </p:cNvCxnSpPr>
          <p:nvPr/>
        </p:nvCxnSpPr>
        <p:spPr>
          <a:xfrm>
            <a:off x="3304847" y="1149506"/>
            <a:ext cx="0" cy="4090406"/>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C8EE70-8124-D247-B2E6-036BA62FBB1E}"/>
              </a:ext>
            </a:extLst>
          </p:cNvPr>
          <p:cNvCxnSpPr>
            <a:cxnSpLocks/>
          </p:cNvCxnSpPr>
          <p:nvPr/>
        </p:nvCxnSpPr>
        <p:spPr>
          <a:xfrm>
            <a:off x="5903081" y="1149506"/>
            <a:ext cx="0" cy="4090406"/>
          </a:xfrm>
          <a:prstGeom prst="line">
            <a:avLst/>
          </a:prstGeom>
          <a:ln>
            <a:solidFill>
              <a:srgbClr val="0051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5954429"/>
      </p:ext>
    </p:extLst>
  </p:cSld>
  <p:clrMapOvr>
    <a:masterClrMapping/>
  </p:clrMapOvr>
</p:sld>
</file>

<file path=ppt/theme/theme1.xml><?xml version="1.0" encoding="utf-8"?>
<a:theme xmlns:a="http://schemas.openxmlformats.org/drawingml/2006/main" name="Modern Swiss">
  <a:themeElements>
    <a:clrScheme name="Modern Swiss">
      <a:dk1>
        <a:sysClr val="windowText" lastClr="000000"/>
      </a:dk1>
      <a:lt1>
        <a:sysClr val="window" lastClr="FFFFFF"/>
      </a:lt1>
      <a:dk2>
        <a:srgbClr val="3C3D3E"/>
      </a:dk2>
      <a:lt2>
        <a:srgbClr val="999683"/>
      </a:lt2>
      <a:accent1>
        <a:srgbClr val="E34A06"/>
      </a:accent1>
      <a:accent2>
        <a:srgbClr val="31CCE8"/>
      </a:accent2>
      <a:accent3>
        <a:srgbClr val="C1C139"/>
      </a:accent3>
      <a:accent4>
        <a:srgbClr val="118E97"/>
      </a:accent4>
      <a:accent5>
        <a:srgbClr val="F9BD03"/>
      </a:accent5>
      <a:accent6>
        <a:srgbClr val="407026"/>
      </a:accent6>
      <a:hlink>
        <a:srgbClr val="3C3D3E"/>
      </a:hlink>
      <a:folHlink>
        <a:srgbClr val="999683"/>
      </a:folHlink>
    </a:clrScheme>
    <a:fontScheme name="Modern Swiss">
      <a:majorFont>
        <a:latin typeface="Arial"/>
        <a:ea typeface=""/>
        <a:cs typeface=""/>
      </a:majorFont>
      <a:minorFont>
        <a:latin typeface="Microsoft New Tai L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outerShdw dist="38100" dir="5400000" algn="t" rotWithShape="0">
            <a:schemeClr val="bg2">
              <a:alpha val="20000"/>
            </a:schemeClr>
          </a:outerShdw>
        </a:effectLst>
      </a:spPr>
      <a:bodyPr rtlCol="0" anchor="ctr"/>
      <a:lstStyle>
        <a:defPPr algn="ctr">
          <a:lnSpc>
            <a:spcPct val="95000"/>
          </a:lnSpc>
          <a:defRPr b="1" dirty="0" smtClean="0">
            <a:solidFill>
              <a:schemeClr val="tx2"/>
            </a:solidFill>
            <a:latin typeface="+mj-l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Modern Swiss">
      <a:dk1>
        <a:sysClr val="windowText" lastClr="000000"/>
      </a:dk1>
      <a:lt1>
        <a:sysClr val="window" lastClr="FFFFFF"/>
      </a:lt1>
      <a:dk2>
        <a:srgbClr val="3C3D3E"/>
      </a:dk2>
      <a:lt2>
        <a:srgbClr val="999683"/>
      </a:lt2>
      <a:accent1>
        <a:srgbClr val="E34A06"/>
      </a:accent1>
      <a:accent2>
        <a:srgbClr val="31CCE8"/>
      </a:accent2>
      <a:accent3>
        <a:srgbClr val="C1C139"/>
      </a:accent3>
      <a:accent4>
        <a:srgbClr val="118E97"/>
      </a:accent4>
      <a:accent5>
        <a:srgbClr val="F9BD03"/>
      </a:accent5>
      <a:accent6>
        <a:srgbClr val="407026"/>
      </a:accent6>
      <a:hlink>
        <a:srgbClr val="3C3D3E"/>
      </a:hlink>
      <a:folHlink>
        <a:srgbClr val="999683"/>
      </a:folHlink>
    </a:clrScheme>
    <a:fontScheme name="Modern Swiss">
      <a:majorFont>
        <a:latin typeface="Arial"/>
        <a:ea typeface=""/>
        <a:cs typeface=""/>
      </a:majorFont>
      <a:minorFont>
        <a:latin typeface="Microsoft New Tai L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Modern Swiss">
      <a:dk1>
        <a:sysClr val="windowText" lastClr="000000"/>
      </a:dk1>
      <a:lt1>
        <a:sysClr val="window" lastClr="FFFFFF"/>
      </a:lt1>
      <a:dk2>
        <a:srgbClr val="3C3D3E"/>
      </a:dk2>
      <a:lt2>
        <a:srgbClr val="999683"/>
      </a:lt2>
      <a:accent1>
        <a:srgbClr val="E34A06"/>
      </a:accent1>
      <a:accent2>
        <a:srgbClr val="31CCE8"/>
      </a:accent2>
      <a:accent3>
        <a:srgbClr val="C1C139"/>
      </a:accent3>
      <a:accent4>
        <a:srgbClr val="118E97"/>
      </a:accent4>
      <a:accent5>
        <a:srgbClr val="F9BD03"/>
      </a:accent5>
      <a:accent6>
        <a:srgbClr val="407026"/>
      </a:accent6>
      <a:hlink>
        <a:srgbClr val="3C3D3E"/>
      </a:hlink>
      <a:folHlink>
        <a:srgbClr val="999683"/>
      </a:folHlink>
    </a:clrScheme>
    <a:fontScheme name="Modern Swiss">
      <a:majorFont>
        <a:latin typeface="Arial"/>
        <a:ea typeface=""/>
        <a:cs typeface=""/>
      </a:majorFont>
      <a:minorFont>
        <a:latin typeface="Microsoft New Tai Lu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98253</TotalTime>
  <Words>5834</Words>
  <Application>Microsoft Office PowerPoint</Application>
  <PresentationFormat>On-screen Show (4:3)</PresentationFormat>
  <Paragraphs>304</Paragraphs>
  <Slides>23</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Corbel</vt:lpstr>
      <vt:lpstr>Gill Sans</vt:lpstr>
      <vt:lpstr>Gill Sans MT</vt:lpstr>
      <vt:lpstr>Gill Sans Ultra Bold</vt:lpstr>
      <vt:lpstr>Microsoft New Tai Lue</vt:lpstr>
      <vt:lpstr>Modern Swiss</vt:lpstr>
      <vt:lpstr>PowerPoint Presentation</vt:lpstr>
      <vt:lpstr>Introduction</vt:lpstr>
      <vt:lpstr>Education Obligation in Massachusetts Constitution</vt:lpstr>
      <vt:lpstr>MASC Legislative Goals. In crafting legislation,  MASC recommends the Joint Committee on Education consider the following goals while assuring equitable advocacy and concern for the civil rights of all students, especially those at economic risk</vt:lpstr>
      <vt:lpstr>MASC Legislative Recommendations. In crafting legislation,  MASC recommends the Joint Committee on Education consider the following goals while assuring equitable advocacy and concern for the civil rights of all students, especially those at economic risk</vt:lpstr>
      <vt:lpstr>Positive Impacts. MASC identified positive impacts of education reform statutes that policy makers should understand and build upon when drafting successor legislation. Including educator, student, family, and school committee voice is critical to learning what has worked and what has not. Such tangible knowledge helps all of us to better serve our children and their families</vt:lpstr>
      <vt:lpstr>Negative Consequences. MASC articulated negative consequences from 20 years of implementation of education reform statutes.  The elimination of statutory language resulting in negative impact on students, families, educators and schools must be a priority when drafting successor legislation. </vt:lpstr>
      <vt:lpstr>Community School Legislative Recommendation. identify high-need schools based on quantitative and qualitative measures. Require locally controlled inclusive leadership committees to develop school redesign plans using the six community schools principles providing. </vt:lpstr>
      <vt:lpstr>Six Principles of the Community Schools Model</vt:lpstr>
      <vt:lpstr>Community Schools serving high-need populations provide students and their families with connections to the social safety net. Community schools bring together academics, health and social services, youth and community development and engagement under one roof,  leading to improved learning, stronger families, and healthier communities. </vt:lpstr>
      <vt:lpstr>Academic Program Legislative Recommendation. Community schools provide academic programs guaranteeing all students access to the Commonwealth’s broad curriculum frameworks leading to successful completion of MassCore by Grade 12. All frameworks must be updated by practitioners on a predictable timeframe that ensures the most up-to-date information is being provided to students.  </vt:lpstr>
      <vt:lpstr>PowerPoint Presentation</vt:lpstr>
      <vt:lpstr>MassCore High School Program of Studies was adopted by the Board of Elementary and Secondary Education in 2007 and amended in 2018. MassCore is a state-recommended program of study intended to align high school coursework with college and workforce expectations. Successful completion of the MassCore should replace Grade 10 MCAS as the competency determination for high school completion.  By mandating MassCore as the school completion requirement, districts can then plan backwards through to PreK and Kindergarten as a means of preparing students throughout their academic careers to achieve this goal.   According to the US Department of Education, in 2014 seventy percent of Massachusetts students completed the MassCore requirement, but only ten percent of districts have made it a requirement for graduation.  </vt:lpstr>
      <vt:lpstr>Staffing Legislative Recommendation. Staffing practices that attract and retain fully-licensed, experientially and racially diverse teaching and administrative practitioners.</vt:lpstr>
      <vt:lpstr>Teacher Experience. In the four chronically underperforming schools, the staff is dominated by younger, less experienced educators. Statewide the range of teacher ages falls on a bell curve with about 10 percent either at the earliest or latest stages of their career. In chronically underperforming schools, however, over seventy-five (75) percent are under thirty-two (32) – compared with twenty-two (22) percent statewide. 2  </vt:lpstr>
      <vt:lpstr>Teacher Experience in Schools in Need of Targeted Assistance and Recognition Schools. Three districts have Schools in Need of Comprehensive Support and Recognition Schools: Boston, Athol, and New Bedford.  </vt:lpstr>
      <vt:lpstr>School Assessment Legislative Recommendation. School assessment primarily based on multiple indicators using actual student school work and engagement, adherence to community school principles, connections to MassCore, and statewide testing on either a census or sample basis or a combination of both. </vt:lpstr>
      <vt:lpstr>Funding Legislative Recommendation. Funding for all schools, with additional focused funding to schools with high-need populations or schools identified as needing assistance. Funding decisions made at the school/district level must be determined by school committees and communities with minimal input from DESE. </vt:lpstr>
      <vt:lpstr>External Receivers for Underperforming Schools. According to the DESE report Turnaround Practices in Action, over $50.26M of combined School Redesign Grants and Bridge grant funding was awarded to 31 Level 4/underperforming schools between 2010 and 2014. Of that amount, $8.9M (18 percent) went to consultants. According to the DESE, half of these schools showed achievement gains and half did not. 3 Between 2003 and 2015, DESE spent approximately $13.5M in Holyoke alone in targeted assistance funds and mandatory,  with little change in student outcomes. 4</vt:lpstr>
      <vt:lpstr>References</vt:lpstr>
      <vt:lpstr>Sources</vt:lpstr>
      <vt:lpstr>Sources</vt:lpstr>
      <vt:lpstr>About this Series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Gard</dc:creator>
  <cp:lastModifiedBy>Tracy Novick</cp:lastModifiedBy>
  <cp:revision>965</cp:revision>
  <cp:lastPrinted>2019-04-08T23:09:33Z</cp:lastPrinted>
  <dcterms:created xsi:type="dcterms:W3CDTF">2014-02-07T03:47:22Z</dcterms:created>
  <dcterms:modified xsi:type="dcterms:W3CDTF">2019-04-10T15:38:09Z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1166664</vt:lpwstr>
  </property>
  <property fmtid="{D5CDD505-2E9C-101B-9397-08002B2CF9AE}" pid="3" name="NXPowerLiteSettings">
    <vt:lpwstr>F980073804F000</vt:lpwstr>
  </property>
  <property fmtid="{D5CDD505-2E9C-101B-9397-08002B2CF9AE}" pid="4" name="NXPowerLiteVersion">
    <vt:lpwstr>D5.0.2</vt:lpwstr>
  </property>
</Properties>
</file>