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5"/>
  </p:sldMasterIdLst>
  <p:notesMasterIdLst>
    <p:notesMasterId r:id="rId55"/>
  </p:notesMasterIdLst>
  <p:handoutMasterIdLst>
    <p:handoutMasterId r:id="rId56"/>
  </p:handoutMasterIdLst>
  <p:sldIdLst>
    <p:sldId id="277" r:id="rId6"/>
    <p:sldId id="257" r:id="rId7"/>
    <p:sldId id="496" r:id="rId8"/>
    <p:sldId id="286" r:id="rId9"/>
    <p:sldId id="472" r:id="rId10"/>
    <p:sldId id="462" r:id="rId11"/>
    <p:sldId id="480" r:id="rId12"/>
    <p:sldId id="473" r:id="rId13"/>
    <p:sldId id="397" r:id="rId14"/>
    <p:sldId id="394" r:id="rId15"/>
    <p:sldId id="400" r:id="rId16"/>
    <p:sldId id="481" r:id="rId17"/>
    <p:sldId id="474" r:id="rId18"/>
    <p:sldId id="393" r:id="rId19"/>
    <p:sldId id="389" r:id="rId20"/>
    <p:sldId id="477" r:id="rId21"/>
    <p:sldId id="457" r:id="rId22"/>
    <p:sldId id="476" r:id="rId23"/>
    <p:sldId id="402" r:id="rId24"/>
    <p:sldId id="371" r:id="rId25"/>
    <p:sldId id="408" r:id="rId26"/>
    <p:sldId id="392" r:id="rId27"/>
    <p:sldId id="403" r:id="rId28"/>
    <p:sldId id="475" r:id="rId29"/>
    <p:sldId id="482" r:id="rId30"/>
    <p:sldId id="483" r:id="rId31"/>
    <p:sldId id="484" r:id="rId32"/>
    <p:sldId id="485" r:id="rId33"/>
    <p:sldId id="431" r:id="rId34"/>
    <p:sldId id="414" r:id="rId35"/>
    <p:sldId id="415" r:id="rId36"/>
    <p:sldId id="497" r:id="rId37"/>
    <p:sldId id="486" r:id="rId38"/>
    <p:sldId id="487" r:id="rId39"/>
    <p:sldId id="488" r:id="rId40"/>
    <p:sldId id="489" r:id="rId41"/>
    <p:sldId id="470" r:id="rId42"/>
    <p:sldId id="468" r:id="rId43"/>
    <p:sldId id="490" r:id="rId44"/>
    <p:sldId id="491" r:id="rId45"/>
    <p:sldId id="492" r:id="rId46"/>
    <p:sldId id="493" r:id="rId47"/>
    <p:sldId id="494" r:id="rId48"/>
    <p:sldId id="495" r:id="rId49"/>
    <p:sldId id="409" r:id="rId50"/>
    <p:sldId id="390" r:id="rId51"/>
    <p:sldId id="396" r:id="rId52"/>
    <p:sldId id="438" r:id="rId53"/>
    <p:sldId id="265" r:id="rId54"/>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57"/>
            <p14:sldId id="496"/>
            <p14:sldId id="286"/>
            <p14:sldId id="472"/>
            <p14:sldId id="462"/>
            <p14:sldId id="480"/>
            <p14:sldId id="473"/>
            <p14:sldId id="397"/>
            <p14:sldId id="394"/>
            <p14:sldId id="400"/>
            <p14:sldId id="481"/>
            <p14:sldId id="474"/>
            <p14:sldId id="393"/>
            <p14:sldId id="389"/>
            <p14:sldId id="477"/>
            <p14:sldId id="457"/>
            <p14:sldId id="476"/>
            <p14:sldId id="402"/>
            <p14:sldId id="371"/>
            <p14:sldId id="408"/>
            <p14:sldId id="392"/>
            <p14:sldId id="403"/>
            <p14:sldId id="475"/>
            <p14:sldId id="482"/>
            <p14:sldId id="483"/>
            <p14:sldId id="484"/>
            <p14:sldId id="485"/>
            <p14:sldId id="431"/>
            <p14:sldId id="414"/>
            <p14:sldId id="415"/>
            <p14:sldId id="497"/>
            <p14:sldId id="486"/>
            <p14:sldId id="487"/>
            <p14:sldId id="488"/>
            <p14:sldId id="489"/>
            <p14:sldId id="470"/>
            <p14:sldId id="468"/>
            <p14:sldId id="490"/>
            <p14:sldId id="491"/>
            <p14:sldId id="492"/>
            <p14:sldId id="493"/>
            <p14:sldId id="494"/>
            <p14:sldId id="495"/>
            <p14:sldId id="409"/>
            <p14:sldId id="390"/>
            <p14:sldId id="396"/>
            <p14:sldId id="438"/>
            <p14:sldId id="265"/>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tencourt, Helene H. (DESE)" initials="BHH(" lastIdx="6" clrIdx="0">
    <p:extLst>
      <p:ext uri="{19B8F6BF-5375-455C-9EA6-DF929625EA0E}">
        <p15:presenceInfo xmlns:p15="http://schemas.microsoft.com/office/powerpoint/2012/main" userId="S::Helene.H.Bettencourt@mass.gov::6a8bcea8-cd3e-4936-88c7-fa44c254e04c" providerId="AD"/>
      </p:ext>
    </p:extLst>
  </p:cmAuthor>
  <p:cmAuthor id="2" name="Tim Moriarty" initials="TM" lastIdx="26" clrIdx="1">
    <p:extLst>
      <p:ext uri="{19B8F6BF-5375-455C-9EA6-DF929625EA0E}">
        <p15:presenceInfo xmlns:p15="http://schemas.microsoft.com/office/powerpoint/2012/main" userId="d38dc85ae6401ace" providerId="Windows Live"/>
      </p:ext>
    </p:extLst>
  </p:cmAuthor>
  <p:cmAuthor id="3" name="Guest User" initials="GU" lastIdx="72" clrIdx="2"/>
  <p:cmAuthor id="4" name="Appleyard, Jennifer (DESE)" initials="AJ(" lastIdx="3" clrIdx="3">
    <p:extLst>
      <p:ext uri="{19B8F6BF-5375-455C-9EA6-DF929625EA0E}">
        <p15:presenceInfo xmlns:p15="http://schemas.microsoft.com/office/powerpoint/2012/main" userId="S::Jennifer.E.Appleyard@mass.gov::ab913637-a3d2-4f92-9d5b-c59339f2fc1a" providerId="AD"/>
      </p:ext>
    </p:extLst>
  </p:cmAuthor>
  <p:cmAuthor id="5" name="Moriarty, Timothy A (DESE)" initials="M(" lastIdx="4" clrIdx="4">
    <p:extLst>
      <p:ext uri="{19B8F6BF-5375-455C-9EA6-DF929625EA0E}">
        <p15:presenceInfo xmlns:p15="http://schemas.microsoft.com/office/powerpoint/2012/main" userId="S::timothy.a.moriarty@mass.gov::d29b0169-25df-4c30-aa96-406f2430162c" providerId="AD"/>
      </p:ext>
    </p:extLst>
  </p:cmAuthor>
  <p:cmAuthor id="6" name="Bennett, Elizabeth L. (DESE)" initials="B(" lastIdx="1" clrIdx="5">
    <p:extLst>
      <p:ext uri="{19B8F6BF-5375-455C-9EA6-DF929625EA0E}">
        <p15:presenceInfo xmlns:p15="http://schemas.microsoft.com/office/powerpoint/2012/main" userId="S::elizabeth.l.bennett@mass.gov::e917bd3e-7a3a-4c51-a98d-454f68afa5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FF"/>
    <a:srgbClr val="FFCC00"/>
    <a:srgbClr val="F4F785"/>
    <a:srgbClr val="FFFFE5"/>
    <a:srgbClr val="FFA3A3"/>
    <a:srgbClr val="FFD3D3"/>
    <a:srgbClr val="FFE5E5"/>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8" autoAdjust="0"/>
    <p:restoredTop sz="95842" autoAdjust="0"/>
  </p:normalViewPr>
  <p:slideViewPr>
    <p:cSldViewPr snapToGrid="0">
      <p:cViewPr varScale="1">
        <p:scale>
          <a:sx n="70" d="100"/>
          <a:sy n="70" d="100"/>
        </p:scale>
        <p:origin x="72" y="738"/>
      </p:cViewPr>
      <p:guideLst>
        <p:guide orient="horz" pos="2160"/>
        <p:guide pos="3840"/>
      </p:guideLst>
    </p:cSldViewPr>
  </p:slideViewPr>
  <p:outlineViewPr>
    <p:cViewPr>
      <p:scale>
        <a:sx n="33" d="100"/>
        <a:sy n="33" d="100"/>
      </p:scale>
      <p:origin x="0" y="-680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2021/2/23</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2021/2/23</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Objectives</a:t>
            </a:r>
          </a:p>
          <a:p>
            <a:r>
              <a:rPr lang="en-US"/>
              <a:t>	1) Inform BESE on CVTE in MA</a:t>
            </a:r>
          </a:p>
          <a:p>
            <a:r>
              <a:rPr lang="en-US"/>
              <a:t>	2) Remind BESE of history of regs</a:t>
            </a:r>
          </a:p>
          <a:p>
            <a:r>
              <a:rPr lang="en-US"/>
              <a:t>	3) Make BESE aware of history / implications of issue</a:t>
            </a:r>
          </a:p>
          <a:p>
            <a:r>
              <a:rPr lang="en-US"/>
              <a:t>	4) Allow BESE to interact with the data and ask questions</a:t>
            </a:r>
          </a:p>
          <a:p>
            <a:r>
              <a:rPr lang="en-US"/>
              <a:t>	5) Provide BESE information on field engagement and next steps</a:t>
            </a:r>
          </a:p>
          <a:p>
            <a:endParaRPr lang="en-US"/>
          </a:p>
          <a:p>
            <a:endParaRPr lang="en-US"/>
          </a:p>
          <a:p>
            <a:r>
              <a:rPr lang="en-US"/>
              <a:t>What is CVTE in MA?</a:t>
            </a:r>
          </a:p>
          <a:p>
            <a:r>
              <a:rPr lang="en-US"/>
              <a:t>	Current system</a:t>
            </a:r>
          </a:p>
          <a:p>
            <a:r>
              <a:rPr lang="en-US"/>
              <a:t>	How to enroll</a:t>
            </a:r>
          </a:p>
          <a:p>
            <a:r>
              <a:rPr lang="en-US"/>
              <a:t>	How to select a program</a:t>
            </a:r>
          </a:p>
          <a:p>
            <a:r>
              <a:rPr lang="en-US"/>
              <a:t>	Outcomes &amp; Opportunities</a:t>
            </a:r>
          </a:p>
          <a:p>
            <a:r>
              <a:rPr lang="en-US"/>
              <a:t>Waitlist Data</a:t>
            </a:r>
          </a:p>
          <a:p>
            <a:r>
              <a:rPr lang="en-US"/>
              <a:t>	Tools</a:t>
            </a:r>
          </a:p>
          <a:p>
            <a:r>
              <a:rPr lang="en-US"/>
              <a:t>	Analyses</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193412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few pages show statewide trends.</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282824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485771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2351491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2154681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1207605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As Caitlin mentioned, part of the first round of regulatory changes. </a:t>
            </a:r>
          </a:p>
          <a:p>
            <a:r>
              <a:rPr lang="en-US">
                <a:latin typeface="Calibri"/>
                <a:cs typeface="Calibri"/>
              </a:rPr>
              <a:t>Next few pages show highlights from the 9th grade WL collection &amp; analysis </a:t>
            </a:r>
            <a:endParaRPr lang="en-US"/>
          </a:p>
          <a:p>
            <a:endParaRPr lang="en-US">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190515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solidFill>
                <a:schemeClr val="accent4"/>
              </a:solidFill>
              <a:highlight>
                <a:srgbClr val="FFFF00"/>
              </a:highlight>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29421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3322442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1650088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3180827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839570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36</a:t>
            </a:fld>
            <a:endParaRPr lang="zh-CN" altLang="en-US"/>
          </a:p>
        </p:txBody>
      </p:sp>
    </p:spTree>
    <p:extLst>
      <p:ext uri="{BB962C8B-B14F-4D97-AF65-F5344CB8AC3E}">
        <p14:creationId xmlns:p14="http://schemas.microsoft.com/office/powerpoint/2010/main" val="112045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The next set of slides tee up the following:</a:t>
            </a:r>
          </a:p>
          <a:p>
            <a:r>
              <a:rPr lang="en-US" b="1">
                <a:solidFill>
                  <a:schemeClr val="accent4"/>
                </a:solidFill>
                <a:highlight>
                  <a:srgbClr val="FFFF00"/>
                </a:highlight>
                <a:latin typeface="Calibri"/>
                <a:cs typeface="Calibri"/>
              </a:rPr>
              <a:t>Awareness gaps and opportunity gaps are varied and nuanced based on each specific context.</a:t>
            </a:r>
          </a:p>
          <a:p>
            <a:r>
              <a:rPr lang="en-US" b="1">
                <a:solidFill>
                  <a:schemeClr val="accent4"/>
                </a:solidFill>
                <a:highlight>
                  <a:srgbClr val="FFFF00"/>
                </a:highlight>
                <a:latin typeface="Calibri"/>
                <a:cs typeface="Calibri"/>
              </a:rPr>
              <a:t>This speaks to the need to avoid a one-size-fits-all solution and allow for local analysis and intervention.</a:t>
            </a: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38</a:t>
            </a:fld>
            <a:endParaRPr lang="zh-CN" altLang="en-US"/>
          </a:p>
        </p:txBody>
      </p:sp>
    </p:spTree>
    <p:extLst>
      <p:ext uri="{BB962C8B-B14F-4D97-AF65-F5344CB8AC3E}">
        <p14:creationId xmlns:p14="http://schemas.microsoft.com/office/powerpoint/2010/main" val="3781309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759025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40</a:t>
            </a:fld>
            <a:endParaRPr lang="zh-CN" altLang="en-US"/>
          </a:p>
        </p:txBody>
      </p:sp>
    </p:spTree>
    <p:extLst>
      <p:ext uri="{BB962C8B-B14F-4D97-AF65-F5344CB8AC3E}">
        <p14:creationId xmlns:p14="http://schemas.microsoft.com/office/powerpoint/2010/main" val="2229964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等线"/>
              <a:ea typeface="等线"/>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41</a:t>
            </a:fld>
            <a:endParaRPr lang="zh-CN" altLang="en-US"/>
          </a:p>
        </p:txBody>
      </p:sp>
    </p:spTree>
    <p:extLst>
      <p:ext uri="{BB962C8B-B14F-4D97-AF65-F5344CB8AC3E}">
        <p14:creationId xmlns:p14="http://schemas.microsoft.com/office/powerpoint/2010/main" val="3608995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42</a:t>
            </a:fld>
            <a:endParaRPr lang="zh-CN" altLang="en-US"/>
          </a:p>
        </p:txBody>
      </p:sp>
    </p:spTree>
    <p:extLst>
      <p:ext uri="{BB962C8B-B14F-4D97-AF65-F5344CB8AC3E}">
        <p14:creationId xmlns:p14="http://schemas.microsoft.com/office/powerpoint/2010/main" val="1361160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等线"/>
              <a:ea typeface="等线"/>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43</a:t>
            </a:fld>
            <a:endParaRPr lang="zh-CN" altLang="en-US"/>
          </a:p>
        </p:txBody>
      </p:sp>
    </p:spTree>
    <p:extLst>
      <p:ext uri="{BB962C8B-B14F-4D97-AF65-F5344CB8AC3E}">
        <p14:creationId xmlns:p14="http://schemas.microsoft.com/office/powerpoint/2010/main" val="3356254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44</a:t>
            </a:fld>
            <a:endParaRPr lang="zh-CN" altLang="en-US"/>
          </a:p>
        </p:txBody>
      </p:sp>
    </p:spTree>
    <p:extLst>
      <p:ext uri="{BB962C8B-B14F-4D97-AF65-F5344CB8AC3E}">
        <p14:creationId xmlns:p14="http://schemas.microsoft.com/office/powerpoint/2010/main" val="2389111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47</a:t>
            </a:fld>
            <a:endParaRPr lang="zh-CN" altLang="en-US"/>
          </a:p>
        </p:txBody>
      </p:sp>
    </p:spTree>
    <p:extLst>
      <p:ext uri="{BB962C8B-B14F-4D97-AF65-F5344CB8AC3E}">
        <p14:creationId xmlns:p14="http://schemas.microsoft.com/office/powerpoint/2010/main" val="217983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79005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Verbally – </a:t>
            </a:r>
          </a:p>
          <a:p>
            <a:r>
              <a:rPr lang="en-US"/>
              <a:t>about 20% of high school students </a:t>
            </a:r>
            <a:r>
              <a:rPr lang="en-US" err="1"/>
              <a:t>particpate</a:t>
            </a:r>
            <a:r>
              <a:rPr lang="en-US"/>
              <a:t> in Ch.74 programs in MA.</a:t>
            </a:r>
          </a:p>
          <a:p>
            <a:r>
              <a:rPr lang="en-US">
                <a:latin typeface="Calibri"/>
                <a:cs typeface="Calibri"/>
              </a:rPr>
              <a:t>&gt;70 designations in last 5 years (in voc and comp schools)</a:t>
            </a:r>
            <a:endParaRPr lang="en-US"/>
          </a:p>
          <a:p>
            <a:r>
              <a:rPr lang="en-US">
                <a:latin typeface="Calibri"/>
                <a:cs typeface="Calibri"/>
              </a:rPr>
              <a:t>and 25 After Dark second shift</a:t>
            </a:r>
          </a:p>
          <a:p>
            <a:r>
              <a:rPr lang="en-US">
                <a:latin typeface="Calibri"/>
                <a:cs typeface="Calibri"/>
              </a:rPr>
              <a:t>And 7 adult evening programs &amp; 23 pathways approved</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805027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buFont typeface="Arial"/>
              <a:buChar char="•"/>
            </a:pPr>
            <a:r>
              <a:rPr lang="en-US"/>
              <a:t>Academic and Technical Education</a:t>
            </a:r>
          </a:p>
          <a:p>
            <a:pPr marL="285750" indent="-285750">
              <a:spcBef>
                <a:spcPts val="600"/>
              </a:spcBef>
              <a:buFont typeface="Arial"/>
              <a:buChar char="•"/>
            </a:pPr>
            <a:r>
              <a:rPr lang="en-US"/>
              <a:t>“Deep Learning”1</a:t>
            </a:r>
            <a:endParaRPr lang="en-US">
              <a:ea typeface="等线"/>
            </a:endParaRPr>
          </a:p>
          <a:p>
            <a:pPr marL="457200" lvl="2">
              <a:spcBef>
                <a:spcPts val="600"/>
              </a:spcBef>
              <a:buFont typeface="Arial"/>
              <a:buChar char="•"/>
            </a:pPr>
            <a:r>
              <a:rPr lang="en-US"/>
              <a:t>Mastery – Develop knowledge and skill</a:t>
            </a:r>
            <a:endParaRPr lang="en-US">
              <a:ea typeface="等线"/>
            </a:endParaRPr>
          </a:p>
          <a:p>
            <a:pPr marL="457200" lvl="2">
              <a:spcBef>
                <a:spcPts val="600"/>
              </a:spcBef>
              <a:buFont typeface="Arial"/>
              <a:buChar char="•"/>
            </a:pPr>
            <a:r>
              <a:rPr lang="en-US"/>
              <a:t>Identity – Find connections to what one is learning and doing</a:t>
            </a:r>
            <a:endParaRPr lang="en-US">
              <a:ea typeface="等线"/>
            </a:endParaRPr>
          </a:p>
          <a:p>
            <a:pPr marL="457200" lvl="2">
              <a:spcBef>
                <a:spcPts val="600"/>
              </a:spcBef>
              <a:buFont typeface="Arial"/>
              <a:buChar char="•"/>
            </a:pPr>
            <a:r>
              <a:rPr lang="en-US"/>
              <a:t>Creativity – Produce something, not just passively receive knowledge</a:t>
            </a:r>
            <a:endParaRPr lang="en-US">
              <a:ea typeface="等线"/>
            </a:endParaRPr>
          </a:p>
          <a:p>
            <a:pPr marL="285750" indent="-285750">
              <a:spcBef>
                <a:spcPts val="600"/>
              </a:spcBef>
              <a:buFont typeface="Arial"/>
              <a:buChar char="•"/>
            </a:pPr>
            <a:r>
              <a:rPr lang="en-US"/>
              <a:t>Sense of belonging for students</a:t>
            </a:r>
            <a:endParaRPr lang="en-US">
              <a:ea typeface="等线"/>
            </a:endParaRPr>
          </a:p>
          <a:p>
            <a:pPr marL="285750" indent="-285750">
              <a:spcBef>
                <a:spcPts val="600"/>
              </a:spcBef>
              <a:buFont typeface="Arial"/>
              <a:buChar char="•"/>
            </a:pPr>
            <a:r>
              <a:rPr lang="en-US"/>
              <a:t>Options and Opportunities</a:t>
            </a:r>
            <a:endParaRPr lang="en-US">
              <a:ea typeface="等线"/>
            </a:endParaRPr>
          </a:p>
          <a:p>
            <a:pPr marL="0" lvl="1">
              <a:spcBef>
                <a:spcPts val="600"/>
              </a:spcBef>
              <a:buFont typeface="Arial"/>
              <a:buChar char="•"/>
            </a:pPr>
            <a:r>
              <a:rPr lang="en-US"/>
              <a:t>Ability to Select Technical Program</a:t>
            </a:r>
            <a:endParaRPr lang="en-US">
              <a:ea typeface="等线"/>
            </a:endParaRPr>
          </a:p>
          <a:p>
            <a:pPr marL="0" lvl="1">
              <a:spcBef>
                <a:spcPts val="600"/>
              </a:spcBef>
              <a:buFont typeface="Arial"/>
              <a:buChar char="•"/>
            </a:pPr>
            <a:r>
              <a:rPr lang="en-US"/>
              <a:t>Work-Based Learning / Paid Co-Op</a:t>
            </a:r>
            <a:endParaRPr lang="en-US">
              <a:ea typeface="等线"/>
            </a:endParaRPr>
          </a:p>
          <a:p>
            <a:pPr marL="0" lvl="1">
              <a:spcBef>
                <a:spcPts val="600"/>
              </a:spcBef>
              <a:buFont typeface="Arial"/>
              <a:buChar char="•"/>
            </a:pPr>
            <a:r>
              <a:rPr lang="en-US"/>
              <a:t>State of the Art Equipment and Technology</a:t>
            </a:r>
            <a:endParaRPr lang="en-US">
              <a:ea typeface="等线"/>
            </a:endParaRPr>
          </a:p>
          <a:p>
            <a:pPr marL="0" lvl="1">
              <a:spcBef>
                <a:spcPts val="600"/>
              </a:spcBef>
              <a:buFont typeface="Arial"/>
              <a:buChar char="•"/>
            </a:pPr>
            <a:r>
              <a:rPr lang="en-US"/>
              <a:t>State and National Competitions (DECA, FFA, SkillsUSA)</a:t>
            </a:r>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3537406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3128915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buFont typeface="Arial"/>
              <a:buChar char="•"/>
            </a:pPr>
            <a:r>
              <a:rPr lang="en-US"/>
              <a:t>Exploratory – An opportunity to discern interests</a:t>
            </a:r>
          </a:p>
          <a:p>
            <a:pPr marL="285750" indent="-285750">
              <a:spcBef>
                <a:spcPts val="600"/>
              </a:spcBef>
              <a:buFont typeface="Arial"/>
              <a:buChar char="•"/>
            </a:pPr>
            <a:r>
              <a:rPr lang="en-US"/>
              <a:t>Program Selection – Determining a path forward</a:t>
            </a:r>
            <a:endParaRPr lang="en-US">
              <a:ea typeface="等线"/>
            </a:endParaRPr>
          </a:p>
          <a:p>
            <a:pPr marL="285750" indent="-285750">
              <a:spcBef>
                <a:spcPts val="600"/>
              </a:spcBef>
              <a:buFont typeface="Arial"/>
              <a:buChar char="•"/>
            </a:pPr>
            <a:r>
              <a:rPr lang="en-US"/>
              <a:t>Scheduling – Typically alternating weeks in academic courses and technical areas</a:t>
            </a:r>
          </a:p>
          <a:p>
            <a:pPr marL="285750" indent="-285750">
              <a:spcBef>
                <a:spcPts val="600"/>
              </a:spcBef>
              <a:buFont typeface="Arial"/>
              <a:buChar char="•"/>
            </a:pPr>
            <a:r>
              <a:rPr lang="en-US"/>
              <a:t>Credentialing – Students earn industry recognized credentials within their technical area of study</a:t>
            </a:r>
          </a:p>
          <a:p>
            <a:pPr marL="285750" indent="-285750">
              <a:spcBef>
                <a:spcPts val="600"/>
              </a:spcBef>
              <a:buFont typeface="Arial"/>
              <a:buChar char="•"/>
            </a:pPr>
            <a:r>
              <a:rPr lang="en-US"/>
              <a:t>Work-Based Learning – Opportunities to engage in offsite workplaces, both as class experiences and in paid internships</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131259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3753151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We'll start with Enrollment Analysis and will go to Waitlist Analysis next.</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434305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age">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3" cstate="email">
            <a:duotone>
              <a:prstClr val="black"/>
              <a:schemeClr val="bg1">
                <a:lumMod val="65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with footer">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page">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2">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3" cstate="email">
            <a:duotone>
              <a:prstClr val="black"/>
              <a:schemeClr val="bg1">
                <a:lumMod val="65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Contents">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Section">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2/23/2021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67" r:id="rId1"/>
    <p:sldLayoutId id="2147483665" r:id="rId2"/>
    <p:sldLayoutId id="2147483670" r:id="rId3"/>
    <p:sldLayoutId id="2147483661" r:id="rId4"/>
    <p:sldLayoutId id="2147483660" r:id="rId5"/>
    <p:sldLayoutId id="2147483664" r:id="rId6"/>
    <p:sldLayoutId id="2147483668" r:id="rId7"/>
    <p:sldLayoutId id="2147483671" r:id="rId8"/>
    <p:sldLayoutId id="2147483669"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2081288"/>
            <a:ext cx="6678954" cy="1656272"/>
          </a:xfrm>
        </p:spPr>
        <p:txBody>
          <a:bodyPr/>
          <a:lstStyle/>
          <a:p>
            <a:r>
              <a:rPr lang="en-US" altLang="en-US" sz="3600" dirty="0">
                <a:latin typeface="Segoe"/>
              </a:rPr>
              <a:t>Career/Vocational Technical Education – Update to the Board of Elementary and Secondary Education</a:t>
            </a:r>
            <a:endParaRPr lang="en-US" sz="3600" i="1" dirty="0">
              <a:latin typeface="Segoe"/>
            </a:endParaRPr>
          </a:p>
        </p:txBody>
      </p:sp>
      <p:sp>
        <p:nvSpPr>
          <p:cNvPr id="4" name="Subtitle 3">
            <a:extLst>
              <a:ext uri="{FF2B5EF4-FFF2-40B4-BE49-F238E27FC236}">
                <a16:creationId xmlns:a16="http://schemas.microsoft.com/office/drawing/2014/main" id="{17D279F0-C158-4F73-8806-359F089DFA72}"/>
              </a:ext>
            </a:extLst>
          </p:cNvPr>
          <p:cNvSpPr>
            <a:spLocks noGrp="1"/>
          </p:cNvSpPr>
          <p:nvPr>
            <p:ph type="subTitle" idx="1"/>
          </p:nvPr>
        </p:nvSpPr>
        <p:spPr>
          <a:xfrm>
            <a:off x="5406654" y="4055341"/>
            <a:ext cx="6659592" cy="349605"/>
          </a:xfrm>
        </p:spPr>
        <p:txBody>
          <a:bodyPr/>
          <a:lstStyle/>
          <a:p>
            <a:r>
              <a:rPr lang="en-US"/>
              <a:t>February 22,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57FF-B673-44D7-93C3-A650C24E1261}"/>
              </a:ext>
            </a:extLst>
          </p:cNvPr>
          <p:cNvSpPr>
            <a:spLocks noGrp="1"/>
          </p:cNvSpPr>
          <p:nvPr>
            <p:ph type="title"/>
          </p:nvPr>
        </p:nvSpPr>
        <p:spPr/>
        <p:txBody>
          <a:bodyPr/>
          <a:lstStyle/>
          <a:p>
            <a:r>
              <a:rPr lang="en-US" b="1" dirty="0">
                <a:latin typeface="Segoe UI Semibold"/>
                <a:cs typeface="Segoe UI Semibold"/>
              </a:rPr>
              <a:t>1. Chapter 74 Programs in Massachusetts</a:t>
            </a:r>
            <a:endParaRPr lang="en-US" dirty="0"/>
          </a:p>
        </p:txBody>
      </p:sp>
      <p:sp>
        <p:nvSpPr>
          <p:cNvPr id="3" name="Content Placeholder 2">
            <a:extLst>
              <a:ext uri="{FF2B5EF4-FFF2-40B4-BE49-F238E27FC236}">
                <a16:creationId xmlns:a16="http://schemas.microsoft.com/office/drawing/2014/main" id="{D7F8B0DD-1B21-4965-9A2F-FAFB70EBA9B5}"/>
              </a:ext>
            </a:extLst>
          </p:cNvPr>
          <p:cNvSpPr>
            <a:spLocks noGrp="1"/>
          </p:cNvSpPr>
          <p:nvPr>
            <p:ph idx="1"/>
          </p:nvPr>
        </p:nvSpPr>
        <p:spPr>
          <a:xfrm>
            <a:off x="763685" y="1295644"/>
            <a:ext cx="3925144" cy="4178962"/>
          </a:xfrm>
        </p:spPr>
        <p:txBody>
          <a:bodyPr vert="horz" lIns="91440" tIns="45720" rIns="91440" bIns="45720" rtlCol="0" anchor="t">
            <a:noAutofit/>
          </a:bodyPr>
          <a:lstStyle/>
          <a:p>
            <a:pPr>
              <a:spcBef>
                <a:spcPts val="600"/>
              </a:spcBef>
            </a:pPr>
            <a:endParaRPr lang="en-US" sz="2800" b="1">
              <a:solidFill>
                <a:schemeClr val="bg2">
                  <a:lumMod val="10000"/>
                </a:schemeClr>
              </a:solidFill>
              <a:latin typeface="Segoe UI"/>
              <a:cs typeface="Segoe UI"/>
            </a:endParaRPr>
          </a:p>
          <a:p>
            <a:pPr>
              <a:spcBef>
                <a:spcPts val="600"/>
              </a:spcBef>
            </a:pPr>
            <a:r>
              <a:rPr lang="en-US" sz="2800" b="1">
                <a:solidFill>
                  <a:schemeClr val="bg2">
                    <a:lumMod val="10000"/>
                  </a:schemeClr>
                </a:solidFill>
                <a:latin typeface="Segoe UI"/>
                <a:cs typeface="Segoe UI"/>
              </a:rPr>
              <a:t>44</a:t>
            </a:r>
            <a:r>
              <a:rPr lang="en-US" sz="2800">
                <a:solidFill>
                  <a:schemeClr val="bg2">
                    <a:lumMod val="10000"/>
                  </a:schemeClr>
                </a:solidFill>
                <a:latin typeface="Segoe UI"/>
                <a:cs typeface="Segoe UI"/>
              </a:rPr>
              <a:t> programs in </a:t>
            </a:r>
            <a:r>
              <a:rPr lang="en-US" sz="2800" b="1">
                <a:solidFill>
                  <a:schemeClr val="bg2">
                    <a:lumMod val="10000"/>
                  </a:schemeClr>
                </a:solidFill>
                <a:latin typeface="Segoe UI"/>
                <a:cs typeface="Segoe UI"/>
              </a:rPr>
              <a:t>11</a:t>
            </a:r>
            <a:r>
              <a:rPr lang="en-US" sz="2800">
                <a:solidFill>
                  <a:schemeClr val="bg2">
                    <a:lumMod val="10000"/>
                  </a:schemeClr>
                </a:solidFill>
                <a:latin typeface="Segoe UI"/>
                <a:cs typeface="Segoe UI"/>
              </a:rPr>
              <a:t> clusters</a:t>
            </a:r>
            <a:endParaRPr lang="en-US">
              <a:solidFill>
                <a:schemeClr val="bg2">
                  <a:lumMod val="10000"/>
                </a:schemeClr>
              </a:solidFill>
              <a:latin typeface="Segoe UI"/>
              <a:cs typeface="Segoe UI"/>
            </a:endParaRPr>
          </a:p>
          <a:p>
            <a:pPr marL="0" indent="0">
              <a:spcBef>
                <a:spcPts val="600"/>
              </a:spcBef>
              <a:buNone/>
            </a:pPr>
            <a:endParaRPr lang="en-US" sz="2800">
              <a:solidFill>
                <a:schemeClr val="bg2">
                  <a:lumMod val="10000"/>
                </a:schemeClr>
              </a:solidFill>
              <a:latin typeface="Segoe UI"/>
              <a:cs typeface="Segoe UI"/>
            </a:endParaRPr>
          </a:p>
          <a:p>
            <a:pPr>
              <a:spcBef>
                <a:spcPts val="600"/>
              </a:spcBef>
            </a:pPr>
            <a:r>
              <a:rPr lang="en-US" sz="2800">
                <a:solidFill>
                  <a:schemeClr val="bg2">
                    <a:lumMod val="10000"/>
                  </a:schemeClr>
                </a:solidFill>
                <a:latin typeface="Segoe UI"/>
                <a:cs typeface="Segoe UI"/>
              </a:rPr>
              <a:t>Tied to Business and Industry Demands</a:t>
            </a:r>
          </a:p>
          <a:p>
            <a:pPr>
              <a:spcBef>
                <a:spcPts val="600"/>
              </a:spcBef>
            </a:pPr>
            <a:endParaRPr lang="en-US" sz="2800">
              <a:solidFill>
                <a:schemeClr val="bg2">
                  <a:lumMod val="10000"/>
                </a:schemeClr>
              </a:solidFill>
            </a:endParaRPr>
          </a:p>
        </p:txBody>
      </p:sp>
      <p:sp>
        <p:nvSpPr>
          <p:cNvPr id="4" name="Slide Number Placeholder 3">
            <a:extLst>
              <a:ext uri="{FF2B5EF4-FFF2-40B4-BE49-F238E27FC236}">
                <a16:creationId xmlns:a16="http://schemas.microsoft.com/office/drawing/2014/main" id="{77EAD58A-0EAA-44DA-87CD-078698D5CF81}"/>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pic>
        <p:nvPicPr>
          <p:cNvPr id="16" name="Picture 2" descr="Chart, bubble chart&#10;&#10;Description automatically generated&#10;">
            <a:extLst>
              <a:ext uri="{FF2B5EF4-FFF2-40B4-BE49-F238E27FC236}">
                <a16:creationId xmlns:a16="http://schemas.microsoft.com/office/drawing/2014/main" id="{F28A57A1-46B2-4525-8612-644B1C90B7E8}"/>
              </a:ext>
            </a:extLst>
          </p:cNvPr>
          <p:cNvPicPr>
            <a:picLocks noChangeAspect="1"/>
          </p:cNvPicPr>
          <p:nvPr/>
        </p:nvPicPr>
        <p:blipFill>
          <a:blip r:embed="rId2"/>
          <a:stretch>
            <a:fillRect/>
          </a:stretch>
        </p:blipFill>
        <p:spPr>
          <a:xfrm>
            <a:off x="4970359" y="1203527"/>
            <a:ext cx="5526656" cy="5340725"/>
          </a:xfrm>
          <a:prstGeom prst="rect">
            <a:avLst/>
          </a:prstGeom>
        </p:spPr>
      </p:pic>
    </p:spTree>
    <p:extLst>
      <p:ext uri="{BB962C8B-B14F-4D97-AF65-F5344CB8AC3E}">
        <p14:creationId xmlns:p14="http://schemas.microsoft.com/office/powerpoint/2010/main" val="2982398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57FF-B673-44D7-93C3-A650C24E1261}"/>
              </a:ext>
            </a:extLst>
          </p:cNvPr>
          <p:cNvSpPr>
            <a:spLocks noGrp="1"/>
          </p:cNvSpPr>
          <p:nvPr>
            <p:ph type="title"/>
          </p:nvPr>
        </p:nvSpPr>
        <p:spPr/>
        <p:txBody>
          <a:bodyPr/>
          <a:lstStyle/>
          <a:p>
            <a:r>
              <a:rPr lang="en-US" b="1">
                <a:latin typeface="Segoe UI Semibold"/>
                <a:cs typeface="Segoe UI Semibold"/>
              </a:rPr>
              <a:t>1. Chapter 74 Frameworks – The Foundation</a:t>
            </a:r>
            <a:endParaRPr lang="en-US"/>
          </a:p>
        </p:txBody>
      </p:sp>
      <p:sp>
        <p:nvSpPr>
          <p:cNvPr id="3" name="Content Placeholder 2">
            <a:extLst>
              <a:ext uri="{FF2B5EF4-FFF2-40B4-BE49-F238E27FC236}">
                <a16:creationId xmlns:a16="http://schemas.microsoft.com/office/drawing/2014/main" id="{D7F8B0DD-1B21-4965-9A2F-FAFB70EBA9B5}"/>
              </a:ext>
            </a:extLst>
          </p:cNvPr>
          <p:cNvSpPr>
            <a:spLocks noGrp="1"/>
          </p:cNvSpPr>
          <p:nvPr>
            <p:ph idx="1"/>
          </p:nvPr>
        </p:nvSpPr>
        <p:spPr>
          <a:xfrm>
            <a:off x="567743" y="1458930"/>
            <a:ext cx="11370972" cy="4821219"/>
          </a:xfrm>
        </p:spPr>
        <p:txBody>
          <a:bodyPr/>
          <a:lstStyle/>
          <a:p>
            <a:pPr>
              <a:spcBef>
                <a:spcPts val="600"/>
              </a:spcBef>
            </a:pPr>
            <a:r>
              <a:rPr lang="en-US" sz="2800">
                <a:solidFill>
                  <a:schemeClr val="bg2">
                    <a:lumMod val="10000"/>
                  </a:schemeClr>
                </a:solidFill>
              </a:rPr>
              <a:t>Overview of Frameworks</a:t>
            </a:r>
          </a:p>
          <a:p>
            <a:pPr lvl="1">
              <a:spcBef>
                <a:spcPts val="600"/>
              </a:spcBef>
            </a:pPr>
            <a:r>
              <a:rPr lang="en-US" sz="2000" b="1">
                <a:solidFill>
                  <a:schemeClr val="bg2">
                    <a:lumMod val="10000"/>
                  </a:schemeClr>
                </a:solidFill>
              </a:rPr>
              <a:t>Strand 1</a:t>
            </a:r>
            <a:r>
              <a:rPr lang="en-US" sz="2000">
                <a:solidFill>
                  <a:schemeClr val="bg2">
                    <a:lumMod val="10000"/>
                  </a:schemeClr>
                </a:solidFill>
              </a:rPr>
              <a:t>: Safety and Health Knowledge and Skills</a:t>
            </a:r>
          </a:p>
          <a:p>
            <a:pPr lvl="1">
              <a:spcBef>
                <a:spcPts val="600"/>
              </a:spcBef>
            </a:pPr>
            <a:r>
              <a:rPr lang="en-US" sz="2000" b="1">
                <a:solidFill>
                  <a:schemeClr val="bg2">
                    <a:lumMod val="10000"/>
                  </a:schemeClr>
                </a:solidFill>
              </a:rPr>
              <a:t>Strand 2</a:t>
            </a:r>
            <a:r>
              <a:rPr lang="en-US" sz="2000">
                <a:solidFill>
                  <a:schemeClr val="bg2">
                    <a:lumMod val="10000"/>
                  </a:schemeClr>
                </a:solidFill>
              </a:rPr>
              <a:t>: Technical Knowledge and Skills</a:t>
            </a:r>
          </a:p>
          <a:p>
            <a:pPr lvl="1">
              <a:spcBef>
                <a:spcPts val="600"/>
              </a:spcBef>
            </a:pPr>
            <a:r>
              <a:rPr lang="en-US" sz="2000" b="1">
                <a:solidFill>
                  <a:schemeClr val="bg2">
                    <a:lumMod val="10000"/>
                  </a:schemeClr>
                </a:solidFill>
              </a:rPr>
              <a:t>Strand 3</a:t>
            </a:r>
            <a:r>
              <a:rPr lang="en-US" sz="2000">
                <a:solidFill>
                  <a:schemeClr val="bg2">
                    <a:lumMod val="10000"/>
                  </a:schemeClr>
                </a:solidFill>
              </a:rPr>
              <a:t>: Embedded Academic Knowledge and Skills</a:t>
            </a:r>
          </a:p>
          <a:p>
            <a:pPr lvl="1">
              <a:spcBef>
                <a:spcPts val="600"/>
              </a:spcBef>
            </a:pPr>
            <a:r>
              <a:rPr lang="en-US" sz="2000" b="1">
                <a:solidFill>
                  <a:schemeClr val="bg2">
                    <a:lumMod val="10000"/>
                  </a:schemeClr>
                </a:solidFill>
              </a:rPr>
              <a:t>Strand 4</a:t>
            </a:r>
            <a:r>
              <a:rPr lang="en-US" sz="2000">
                <a:solidFill>
                  <a:schemeClr val="bg2">
                    <a:lumMod val="10000"/>
                  </a:schemeClr>
                </a:solidFill>
              </a:rPr>
              <a:t>: Employability and Career Readiness Knowledge and Skills</a:t>
            </a:r>
          </a:p>
          <a:p>
            <a:pPr lvl="1">
              <a:spcBef>
                <a:spcPts val="600"/>
              </a:spcBef>
            </a:pPr>
            <a:r>
              <a:rPr lang="en-US" sz="2000" b="1">
                <a:solidFill>
                  <a:schemeClr val="bg2">
                    <a:lumMod val="10000"/>
                  </a:schemeClr>
                </a:solidFill>
              </a:rPr>
              <a:t>Strand 5</a:t>
            </a:r>
            <a:r>
              <a:rPr lang="en-US" sz="2000">
                <a:solidFill>
                  <a:schemeClr val="bg2">
                    <a:lumMod val="10000"/>
                  </a:schemeClr>
                </a:solidFill>
              </a:rPr>
              <a:t>: Management and Entrepreneurship Knowledge and Skills</a:t>
            </a:r>
          </a:p>
          <a:p>
            <a:pPr lvl="1">
              <a:spcBef>
                <a:spcPts val="600"/>
              </a:spcBef>
            </a:pPr>
            <a:r>
              <a:rPr lang="en-US" sz="2000" b="1">
                <a:solidFill>
                  <a:schemeClr val="bg2">
                    <a:lumMod val="10000"/>
                  </a:schemeClr>
                </a:solidFill>
              </a:rPr>
              <a:t>Strand 6</a:t>
            </a:r>
            <a:r>
              <a:rPr lang="en-US" sz="2000">
                <a:solidFill>
                  <a:schemeClr val="bg2">
                    <a:lumMod val="10000"/>
                  </a:schemeClr>
                </a:solidFill>
              </a:rPr>
              <a:t>: Technological Knowledge and Skills</a:t>
            </a:r>
          </a:p>
          <a:p>
            <a:pPr>
              <a:spcBef>
                <a:spcPts val="600"/>
              </a:spcBef>
            </a:pPr>
            <a:r>
              <a:rPr lang="en-US" sz="2800">
                <a:solidFill>
                  <a:schemeClr val="bg2">
                    <a:lumMod val="10000"/>
                  </a:schemeClr>
                </a:solidFill>
              </a:rPr>
              <a:t>Framework Development</a:t>
            </a:r>
          </a:p>
          <a:p>
            <a:pPr lvl="1">
              <a:spcBef>
                <a:spcPts val="600"/>
              </a:spcBef>
            </a:pPr>
            <a:r>
              <a:rPr lang="en-US" sz="2000">
                <a:solidFill>
                  <a:schemeClr val="bg2">
                    <a:lumMod val="10000"/>
                  </a:schemeClr>
                </a:solidFill>
              </a:rPr>
              <a:t>Subject-Matter Experts</a:t>
            </a:r>
          </a:p>
          <a:p>
            <a:pPr lvl="1">
              <a:spcBef>
                <a:spcPts val="600"/>
              </a:spcBef>
            </a:pPr>
            <a:r>
              <a:rPr lang="en-US" sz="2000">
                <a:solidFill>
                  <a:schemeClr val="bg2">
                    <a:lumMod val="10000"/>
                  </a:schemeClr>
                </a:solidFill>
              </a:rPr>
              <a:t>Regional Blueprints</a:t>
            </a:r>
          </a:p>
          <a:p>
            <a:pPr lvl="1">
              <a:spcBef>
                <a:spcPts val="600"/>
              </a:spcBef>
            </a:pPr>
            <a:r>
              <a:rPr lang="en-US" sz="2000">
                <a:solidFill>
                  <a:schemeClr val="bg2">
                    <a:lumMod val="10000"/>
                  </a:schemeClr>
                </a:solidFill>
              </a:rPr>
              <a:t>Advisory Boards</a:t>
            </a:r>
          </a:p>
          <a:p>
            <a:pPr lvl="1">
              <a:spcBef>
                <a:spcPts val="600"/>
              </a:spcBef>
            </a:pPr>
            <a:r>
              <a:rPr lang="en-US" sz="2000">
                <a:solidFill>
                  <a:schemeClr val="bg2">
                    <a:lumMod val="10000"/>
                  </a:schemeClr>
                </a:solidFill>
              </a:rPr>
              <a:t>EOWLD</a:t>
            </a:r>
          </a:p>
        </p:txBody>
      </p:sp>
      <p:sp>
        <p:nvSpPr>
          <p:cNvPr id="4" name="Slide Number Placeholder 3">
            <a:extLst>
              <a:ext uri="{FF2B5EF4-FFF2-40B4-BE49-F238E27FC236}">
                <a16:creationId xmlns:a16="http://schemas.microsoft.com/office/drawing/2014/main" id="{77EAD58A-0EAA-44DA-87CD-078698D5CF81}"/>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1549877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7BCF-921A-48FE-9450-8D4B66CB3FC8}"/>
              </a:ext>
            </a:extLst>
          </p:cNvPr>
          <p:cNvSpPr>
            <a:spLocks noGrp="1"/>
          </p:cNvSpPr>
          <p:nvPr>
            <p:ph type="title"/>
          </p:nvPr>
        </p:nvSpPr>
        <p:spPr/>
        <p:txBody>
          <a:bodyPr/>
          <a:lstStyle/>
          <a:p>
            <a:r>
              <a:rPr lang="en-US" dirty="0">
                <a:latin typeface="Segoe UI Semibold"/>
                <a:cs typeface="Segoe UI Semibold"/>
              </a:rPr>
              <a:t>1. CVTE Student Experience</a:t>
            </a:r>
            <a:endParaRPr lang="en-US" dirty="0"/>
          </a:p>
        </p:txBody>
      </p:sp>
      <p:pic>
        <p:nvPicPr>
          <p:cNvPr id="5" name="Picture 5" descr="Map&#10;&#10;Description automatically generated&#10;">
            <a:extLst>
              <a:ext uri="{FF2B5EF4-FFF2-40B4-BE49-F238E27FC236}">
                <a16:creationId xmlns:a16="http://schemas.microsoft.com/office/drawing/2014/main" id="{4993E639-9FFF-4F11-94AF-A151DC1E6C09}"/>
              </a:ext>
            </a:extLst>
          </p:cNvPr>
          <p:cNvPicPr>
            <a:picLocks noGrp="1" noChangeAspect="1"/>
          </p:cNvPicPr>
          <p:nvPr>
            <p:ph idx="1"/>
          </p:nvPr>
        </p:nvPicPr>
        <p:blipFill>
          <a:blip r:embed="rId2"/>
          <a:stretch>
            <a:fillRect/>
          </a:stretch>
        </p:blipFill>
        <p:spPr>
          <a:xfrm>
            <a:off x="1307245" y="1230403"/>
            <a:ext cx="9891968" cy="5049746"/>
          </a:xfrm>
        </p:spPr>
      </p:pic>
      <p:sp>
        <p:nvSpPr>
          <p:cNvPr id="4" name="Slide Number Placeholder 3">
            <a:extLst>
              <a:ext uri="{FF2B5EF4-FFF2-40B4-BE49-F238E27FC236}">
                <a16:creationId xmlns:a16="http://schemas.microsoft.com/office/drawing/2014/main" id="{6B9F69C1-002C-4AAE-9008-C165785E086C}"/>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32505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Explores programs&#10;Chooses Electricity &#10;Follows  academic/technical schedule&#10;Engages in cooperative education&#10;Participates in community-service learning&#10;Graduates with both career/college options&#10;">
            <a:extLst>
              <a:ext uri="{FF2B5EF4-FFF2-40B4-BE49-F238E27FC236}">
                <a16:creationId xmlns:a16="http://schemas.microsoft.com/office/drawing/2014/main" id="{9A07506C-7C1F-42D5-BCE4-AAD18EB738F0}"/>
              </a:ext>
            </a:extLst>
          </p:cNvPr>
          <p:cNvPicPr>
            <a:picLocks noChangeAspect="1"/>
          </p:cNvPicPr>
          <p:nvPr/>
        </p:nvPicPr>
        <p:blipFill rotWithShape="1">
          <a:blip r:embed="rId3">
            <a:alphaModFix amt="40000"/>
          </a:blip>
          <a:srcRect l="20629" r="10061"/>
          <a:stretch/>
        </p:blipFill>
        <p:spPr>
          <a:xfrm>
            <a:off x="20" y="10"/>
            <a:ext cx="8450297" cy="6857990"/>
          </a:xfrm>
          <a:prstGeom prst="rect">
            <a:avLst/>
          </a:prstGeom>
        </p:spPr>
      </p:pic>
      <p:sp>
        <p:nvSpPr>
          <p:cNvPr id="3" name="Content Placeholder 2" descr="Explores programs&#10;Chooses Electricity &#10;Follows  academic/technical schedule&#10;Engages in cooperative education&#10;Participates in community-service learning&#10;Graduates with both career/college options&#10;&#10;">
            <a:extLst>
              <a:ext uri="{FF2B5EF4-FFF2-40B4-BE49-F238E27FC236}">
                <a16:creationId xmlns:a16="http://schemas.microsoft.com/office/drawing/2014/main" id="{D7F8B0DD-1B21-4965-9A2F-FAFB70EBA9B5}"/>
              </a:ext>
            </a:extLst>
          </p:cNvPr>
          <p:cNvSpPr>
            <a:spLocks noGrp="1"/>
          </p:cNvSpPr>
          <p:nvPr>
            <p:ph idx="1"/>
          </p:nvPr>
        </p:nvSpPr>
        <p:spPr>
          <a:xfrm>
            <a:off x="444500" y="667211"/>
            <a:ext cx="6172195" cy="5885405"/>
          </a:xfrm>
        </p:spPr>
        <p:txBody>
          <a:bodyPr vert="horz" lIns="91440" tIns="45720" rIns="91440" bIns="45720" rtlCol="0" anchor="t">
            <a:noAutofit/>
          </a:bodyPr>
          <a:lstStyle/>
          <a:p>
            <a:pPr marL="457200" lvl="1" indent="0">
              <a:lnSpc>
                <a:spcPct val="90000"/>
              </a:lnSpc>
              <a:spcBef>
                <a:spcPts val="600"/>
              </a:spcBef>
              <a:buNone/>
            </a:pPr>
            <a:r>
              <a:rPr lang="en-US" dirty="0">
                <a:solidFill>
                  <a:srgbClr val="FFFFFF"/>
                </a:solidFill>
                <a:latin typeface="Segoe UI"/>
                <a:cs typeface="Segoe UI"/>
              </a:rPr>
              <a:t>Our 9th grade student...</a:t>
            </a:r>
            <a:endParaRPr lang="en-US" dirty="0">
              <a:solidFill>
                <a:srgbClr val="FFFFFF"/>
              </a:solidFill>
            </a:endParaRPr>
          </a:p>
          <a:p>
            <a:pPr lvl="1">
              <a:lnSpc>
                <a:spcPct val="90000"/>
              </a:lnSpc>
              <a:spcBef>
                <a:spcPts val="600"/>
              </a:spcBef>
            </a:pPr>
            <a:endParaRPr lang="en-US" dirty="0">
              <a:solidFill>
                <a:srgbClr val="FFFFFF"/>
              </a:solidFill>
              <a:latin typeface="Segoe UI"/>
              <a:cs typeface="Segoe UI"/>
            </a:endParaRPr>
          </a:p>
          <a:p>
            <a:pPr lvl="1">
              <a:lnSpc>
                <a:spcPct val="90000"/>
              </a:lnSpc>
              <a:spcBef>
                <a:spcPts val="600"/>
              </a:spcBef>
            </a:pPr>
            <a:r>
              <a:rPr lang="en-US" dirty="0">
                <a:solidFill>
                  <a:srgbClr val="FFFFFF"/>
                </a:solidFill>
                <a:latin typeface="Segoe UI"/>
                <a:cs typeface="Segoe UI"/>
              </a:rPr>
              <a:t>Explores programs</a:t>
            </a:r>
            <a:endParaRPr lang="en-US" sz="1600" dirty="0">
              <a:solidFill>
                <a:srgbClr val="FFFFFF"/>
              </a:solidFill>
            </a:endParaRPr>
          </a:p>
          <a:p>
            <a:pPr lvl="1">
              <a:lnSpc>
                <a:spcPct val="90000"/>
              </a:lnSpc>
              <a:spcBef>
                <a:spcPts val="600"/>
              </a:spcBef>
            </a:pPr>
            <a:r>
              <a:rPr lang="en-US" dirty="0">
                <a:solidFill>
                  <a:srgbClr val="FFFFFF"/>
                </a:solidFill>
                <a:latin typeface="Segoe UI"/>
                <a:cs typeface="Segoe UI"/>
              </a:rPr>
              <a:t>Chooses Electricity </a:t>
            </a:r>
            <a:endParaRPr lang="en-US" dirty="0">
              <a:solidFill>
                <a:srgbClr val="FFFFFF"/>
              </a:solidFill>
            </a:endParaRPr>
          </a:p>
          <a:p>
            <a:pPr lvl="1">
              <a:lnSpc>
                <a:spcPct val="90000"/>
              </a:lnSpc>
              <a:spcBef>
                <a:spcPts val="600"/>
              </a:spcBef>
            </a:pPr>
            <a:r>
              <a:rPr lang="en-US" dirty="0">
                <a:solidFill>
                  <a:srgbClr val="FFFFFF"/>
                </a:solidFill>
                <a:latin typeface="Segoe UI"/>
                <a:cs typeface="Segoe UI"/>
              </a:rPr>
              <a:t>Follows  academic/technical schedule</a:t>
            </a:r>
            <a:endParaRPr lang="en-US" dirty="0">
              <a:solidFill>
                <a:srgbClr val="FFFFFF"/>
              </a:solidFill>
            </a:endParaRPr>
          </a:p>
          <a:p>
            <a:pPr lvl="1">
              <a:lnSpc>
                <a:spcPct val="90000"/>
              </a:lnSpc>
              <a:spcBef>
                <a:spcPts val="600"/>
              </a:spcBef>
            </a:pPr>
            <a:r>
              <a:rPr lang="en-US" dirty="0">
                <a:solidFill>
                  <a:srgbClr val="FFFFFF"/>
                </a:solidFill>
                <a:latin typeface="Segoe UI"/>
                <a:cs typeface="Segoe UI"/>
              </a:rPr>
              <a:t>Engages in cooperative education</a:t>
            </a:r>
            <a:endParaRPr lang="en-US" dirty="0">
              <a:solidFill>
                <a:srgbClr val="FFFFFF"/>
              </a:solidFill>
            </a:endParaRPr>
          </a:p>
          <a:p>
            <a:pPr lvl="1">
              <a:lnSpc>
                <a:spcPct val="90000"/>
              </a:lnSpc>
              <a:spcBef>
                <a:spcPts val="600"/>
              </a:spcBef>
            </a:pPr>
            <a:r>
              <a:rPr lang="en-US" dirty="0">
                <a:solidFill>
                  <a:srgbClr val="FFFFFF"/>
                </a:solidFill>
                <a:latin typeface="Segoe UI"/>
                <a:cs typeface="Segoe UI"/>
              </a:rPr>
              <a:t>Participates in community-service learning</a:t>
            </a:r>
            <a:endParaRPr lang="en-US" dirty="0">
              <a:solidFill>
                <a:srgbClr val="FFFFFF"/>
              </a:solidFill>
            </a:endParaRPr>
          </a:p>
          <a:p>
            <a:pPr lvl="1">
              <a:lnSpc>
                <a:spcPct val="90000"/>
              </a:lnSpc>
              <a:spcBef>
                <a:spcPts val="600"/>
              </a:spcBef>
            </a:pPr>
            <a:r>
              <a:rPr lang="en-US" dirty="0">
                <a:solidFill>
                  <a:srgbClr val="FFFFFF"/>
                </a:solidFill>
                <a:latin typeface="Segoe UI"/>
                <a:cs typeface="Segoe UI"/>
              </a:rPr>
              <a:t>Graduates with both career/college options</a:t>
            </a:r>
            <a:endParaRPr lang="en-US" dirty="0">
              <a:solidFill>
                <a:srgbClr val="FFFFFF"/>
              </a:solidFill>
            </a:endParaRPr>
          </a:p>
          <a:p>
            <a:pPr lvl="1">
              <a:lnSpc>
                <a:spcPct val="90000"/>
              </a:lnSpc>
              <a:spcBef>
                <a:spcPts val="600"/>
              </a:spcBef>
            </a:pPr>
            <a:endParaRPr lang="en-US" sz="1600" dirty="0">
              <a:solidFill>
                <a:srgbClr val="FFFFFF"/>
              </a:solidFill>
            </a:endParaRPr>
          </a:p>
          <a:p>
            <a:pPr lvl="1">
              <a:lnSpc>
                <a:spcPct val="90000"/>
              </a:lnSpc>
              <a:spcBef>
                <a:spcPts val="600"/>
              </a:spcBef>
            </a:pPr>
            <a:endParaRPr lang="en-US" sz="1600" dirty="0">
              <a:solidFill>
                <a:srgbClr val="FFFFFF"/>
              </a:solidFill>
            </a:endParaRPr>
          </a:p>
        </p:txBody>
      </p:sp>
      <p:pic>
        <p:nvPicPr>
          <p:cNvPr id="5" name="Picture 5" descr="Young man with tie and helmet">
            <a:extLst>
              <a:ext uri="{FF2B5EF4-FFF2-40B4-BE49-F238E27FC236}">
                <a16:creationId xmlns:a16="http://schemas.microsoft.com/office/drawing/2014/main" id="{38FB8C35-E0CD-4D16-8456-C082DC910817}"/>
              </a:ext>
            </a:extLst>
          </p:cNvPr>
          <p:cNvPicPr>
            <a:picLocks noChangeAspect="1"/>
          </p:cNvPicPr>
          <p:nvPr/>
        </p:nvPicPr>
        <p:blipFill rotWithShape="1">
          <a:blip r:embed="rId4"/>
          <a:srcRect r="-2" b="23515"/>
          <a:stretch/>
        </p:blipFill>
        <p:spPr>
          <a:xfrm>
            <a:off x="6200597" y="10"/>
            <a:ext cx="59881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a:extLst>
              <a:ext uri="{FF2B5EF4-FFF2-40B4-BE49-F238E27FC236}">
                <a16:creationId xmlns:a16="http://schemas.microsoft.com/office/drawing/2014/main" id="{77EAD58A-0EAA-44DA-87CD-078698D5CF81}"/>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FF27229C-EC7B-4063-A33B-28A5E87E32ED}" type="slidenum">
              <a:rPr lang="zh-CN" altLang="en-US">
                <a:solidFill>
                  <a:srgbClr val="FFFFFF"/>
                </a:solidFill>
              </a:rPr>
              <a:pPr>
                <a:lnSpc>
                  <a:spcPct val="90000"/>
                </a:lnSpc>
                <a:spcAft>
                  <a:spcPts val="600"/>
                </a:spcAft>
              </a:pPr>
              <a:t>13</a:t>
            </a:fld>
            <a:endParaRPr lang="zh-CN" altLang="en-US">
              <a:solidFill>
                <a:srgbClr val="FFFFFF"/>
              </a:solidFill>
            </a:endParaRPr>
          </a:p>
        </p:txBody>
      </p:sp>
      <p:sp>
        <p:nvSpPr>
          <p:cNvPr id="2" name="Title 1">
            <a:extLst>
              <a:ext uri="{FF2B5EF4-FFF2-40B4-BE49-F238E27FC236}">
                <a16:creationId xmlns:a16="http://schemas.microsoft.com/office/drawing/2014/main" id="{1A215220-8D89-47A2-87BB-4B8CCC2022A3}"/>
              </a:ext>
            </a:extLst>
          </p:cNvPr>
          <p:cNvSpPr>
            <a:spLocks noGrp="1"/>
          </p:cNvSpPr>
          <p:nvPr>
            <p:ph type="title"/>
          </p:nvPr>
        </p:nvSpPr>
        <p:spPr>
          <a:xfrm>
            <a:off x="567743" y="-679905"/>
            <a:ext cx="11370972" cy="679905"/>
          </a:xfrm>
        </p:spPr>
        <p:txBody>
          <a:bodyPr vert="horz" lIns="91440" tIns="45720" rIns="91440" bIns="45720" rtlCol="0" anchor="b">
            <a:noAutofit/>
          </a:bodyPr>
          <a:lstStyle/>
          <a:p>
            <a:r>
              <a:rPr lang="en-US" dirty="0"/>
              <a:t>Our ninth grade student</a:t>
            </a:r>
          </a:p>
        </p:txBody>
      </p:sp>
    </p:spTree>
    <p:extLst>
      <p:ext uri="{BB962C8B-B14F-4D97-AF65-F5344CB8AC3E}">
        <p14:creationId xmlns:p14="http://schemas.microsoft.com/office/powerpoint/2010/main" val="183939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r>
              <a:rPr lang="en-US" altLang="zh-CN" sz="6000">
                <a:solidFill>
                  <a:schemeClr val="bg1"/>
                </a:solidFill>
                <a:latin typeface="Segoe SemiBold"/>
                <a:cs typeface="Segoe SemiBold" panose="020B0703040204020203" pitchFamily="34" charset="0"/>
              </a:rPr>
              <a:t>02</a:t>
            </a:r>
            <a:endParaRPr lang="en-US" altLang="zh-CN" sz="6000">
              <a:solidFill>
                <a:schemeClr val="bg1"/>
              </a:solidFill>
              <a:latin typeface="Segoe SemiBold" panose="020B0703040204020203" pitchFamily="34" charset="0"/>
              <a:cs typeface="Segoe SemiBold" panose="020B0703040204020203" pitchFamily="34" charset="0"/>
            </a:endParaRPr>
          </a:p>
        </p:txBody>
      </p:sp>
      <p:sp>
        <p:nvSpPr>
          <p:cNvPr id="5" name="文本框 8">
            <a:extLst>
              <a:ext uri="{FF2B5EF4-FFF2-40B4-BE49-F238E27FC236}">
                <a16:creationId xmlns:a16="http://schemas.microsoft.com/office/drawing/2014/main" id="{DB50ECCD-0299-44E3-8AA0-49CDFD868905}"/>
              </a:ext>
            </a:extLst>
          </p:cNvPr>
          <p:cNvSpPr txBox="1"/>
          <p:nvPr/>
        </p:nvSpPr>
        <p:spPr>
          <a:xfrm>
            <a:off x="2363961" y="1984917"/>
            <a:ext cx="7991707" cy="1921565"/>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latin typeface="Segoe UI Semibold"/>
                <a:ea typeface="Segoe UI Black"/>
              </a:rPr>
              <a:t>CVTE Admissions Regulations</a:t>
            </a:r>
          </a:p>
        </p:txBody>
      </p:sp>
      <p:sp>
        <p:nvSpPr>
          <p:cNvPr id="3" name="Title 2">
            <a:extLst>
              <a:ext uri="{FF2B5EF4-FFF2-40B4-BE49-F238E27FC236}">
                <a16:creationId xmlns:a16="http://schemas.microsoft.com/office/drawing/2014/main" id="{C9BB5D60-F17F-4FF0-8D27-F4BE3B69F7B8}"/>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altLang="zh-CN" sz="3200" dirty="0">
                <a:solidFill>
                  <a:schemeClr val="accent1">
                    <a:lumMod val="50000"/>
                  </a:schemeClr>
                </a:solidFill>
                <a:latin typeface="Segoe UI Semibold"/>
                <a:ea typeface="Segoe UI Black"/>
              </a:rPr>
              <a:t>CVTE Admissions Regulations</a:t>
            </a:r>
            <a:br>
              <a:rPr lang="en-US" altLang="zh-CN" sz="3200" dirty="0">
                <a:solidFill>
                  <a:schemeClr val="accent1">
                    <a:lumMod val="50000"/>
                  </a:schemeClr>
                </a:solidFill>
                <a:latin typeface="Segoe UI Semibold"/>
                <a:ea typeface="Segoe UI Black"/>
              </a:rPr>
            </a:br>
            <a:endParaRPr lang="en-US" dirty="0"/>
          </a:p>
        </p:txBody>
      </p:sp>
    </p:spTree>
    <p:extLst>
      <p:ext uri="{BB962C8B-B14F-4D97-AF65-F5344CB8AC3E}">
        <p14:creationId xmlns:p14="http://schemas.microsoft.com/office/powerpoint/2010/main" val="2469848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57FF-B673-44D7-93C3-A650C24E1261}"/>
              </a:ext>
            </a:extLst>
          </p:cNvPr>
          <p:cNvSpPr>
            <a:spLocks noGrp="1"/>
          </p:cNvSpPr>
          <p:nvPr>
            <p:ph type="title"/>
          </p:nvPr>
        </p:nvSpPr>
        <p:spPr/>
        <p:txBody>
          <a:bodyPr/>
          <a:lstStyle/>
          <a:p>
            <a:r>
              <a:rPr lang="en-US" b="1">
                <a:latin typeface="Segoe UI Semibold"/>
                <a:cs typeface="Segoe UI Semibold"/>
              </a:rPr>
              <a:t>2. CVTE Defined</a:t>
            </a:r>
            <a:endParaRPr lang="en-US"/>
          </a:p>
        </p:txBody>
      </p:sp>
      <p:sp>
        <p:nvSpPr>
          <p:cNvPr id="3" name="Content Placeholder 2">
            <a:extLst>
              <a:ext uri="{FF2B5EF4-FFF2-40B4-BE49-F238E27FC236}">
                <a16:creationId xmlns:a16="http://schemas.microsoft.com/office/drawing/2014/main" id="{D7F8B0DD-1B21-4965-9A2F-FAFB70EBA9B5}"/>
              </a:ext>
            </a:extLst>
          </p:cNvPr>
          <p:cNvSpPr>
            <a:spLocks noGrp="1"/>
          </p:cNvSpPr>
          <p:nvPr>
            <p:ph idx="1"/>
          </p:nvPr>
        </p:nvSpPr>
        <p:spPr>
          <a:xfrm>
            <a:off x="567743" y="1458930"/>
            <a:ext cx="11370972" cy="4821219"/>
          </a:xfrm>
        </p:spPr>
        <p:txBody>
          <a:bodyPr vert="horz" lIns="91440" tIns="45720" rIns="91440" bIns="45720" rtlCol="0" anchor="t">
            <a:noAutofit/>
          </a:bodyPr>
          <a:lstStyle/>
          <a:p>
            <a:pPr marL="0" indent="0">
              <a:spcBef>
                <a:spcPts val="1200"/>
              </a:spcBef>
              <a:buNone/>
            </a:pPr>
            <a:r>
              <a:rPr lang="en-US" sz="2800">
                <a:solidFill>
                  <a:schemeClr val="bg2">
                    <a:lumMod val="10000"/>
                  </a:schemeClr>
                </a:solidFill>
                <a:latin typeface="Segoe UI"/>
                <a:cs typeface="Segoe UI"/>
              </a:rPr>
              <a:t>Two types of vocational programs in Massachusetts</a:t>
            </a:r>
            <a:endParaRPr lang="en-US" sz="2800">
              <a:solidFill>
                <a:schemeClr val="bg2">
                  <a:lumMod val="10000"/>
                </a:schemeClr>
              </a:solidFill>
            </a:endParaRPr>
          </a:p>
          <a:p>
            <a:pPr marL="457200" indent="-457200">
              <a:spcBef>
                <a:spcPts val="1200"/>
              </a:spcBef>
              <a:spcAft>
                <a:spcPts val="600"/>
              </a:spcAft>
            </a:pPr>
            <a:r>
              <a:rPr lang="en-US" sz="2400">
                <a:solidFill>
                  <a:schemeClr val="bg2">
                    <a:lumMod val="10000"/>
                  </a:schemeClr>
                </a:solidFill>
                <a:latin typeface="Segoe UI"/>
                <a:cs typeface="Segoe UI"/>
              </a:rPr>
              <a:t>"Chapter 74" programs</a:t>
            </a:r>
            <a:endParaRPr lang="en-US" sz="2400">
              <a:solidFill>
                <a:schemeClr val="bg2">
                  <a:lumMod val="10000"/>
                </a:schemeClr>
              </a:solidFill>
            </a:endParaRPr>
          </a:p>
          <a:p>
            <a:pPr lvl="1">
              <a:spcBef>
                <a:spcPts val="600"/>
              </a:spcBef>
              <a:spcAft>
                <a:spcPts val="600"/>
              </a:spcAft>
            </a:pPr>
            <a:r>
              <a:rPr lang="en-US" sz="2200">
                <a:solidFill>
                  <a:schemeClr val="bg2">
                    <a:lumMod val="10000"/>
                  </a:schemeClr>
                </a:solidFill>
                <a:latin typeface="Segoe UI"/>
                <a:cs typeface="Segoe UI"/>
              </a:rPr>
              <a:t>Receive state and federal funding</a:t>
            </a:r>
          </a:p>
          <a:p>
            <a:pPr lvl="1">
              <a:spcBef>
                <a:spcPts val="600"/>
              </a:spcBef>
              <a:spcAft>
                <a:spcPts val="600"/>
              </a:spcAft>
            </a:pPr>
            <a:r>
              <a:rPr lang="en-US" sz="2200">
                <a:solidFill>
                  <a:schemeClr val="bg2">
                    <a:lumMod val="10000"/>
                  </a:schemeClr>
                </a:solidFill>
                <a:latin typeface="Segoe UI"/>
                <a:cs typeface="Segoe UI"/>
              </a:rPr>
              <a:t>Must comply with federal and state vocational laws</a:t>
            </a:r>
          </a:p>
          <a:p>
            <a:pPr lvl="2">
              <a:spcBef>
                <a:spcPts val="600"/>
              </a:spcBef>
              <a:spcAft>
                <a:spcPts val="600"/>
              </a:spcAft>
            </a:pPr>
            <a:r>
              <a:rPr lang="en-US" sz="1800">
                <a:solidFill>
                  <a:schemeClr val="bg2">
                    <a:lumMod val="10000"/>
                  </a:schemeClr>
                </a:solidFill>
                <a:latin typeface="Segoe UI"/>
                <a:cs typeface="Segoe UI"/>
              </a:rPr>
              <a:t>Including DESE's regulations at 603 CMR 4.00</a:t>
            </a:r>
            <a:endParaRPr lang="en-US" sz="1800">
              <a:solidFill>
                <a:schemeClr val="bg2">
                  <a:lumMod val="10000"/>
                </a:schemeClr>
              </a:solidFill>
            </a:endParaRPr>
          </a:p>
          <a:p>
            <a:pPr lvl="1">
              <a:spcBef>
                <a:spcPts val="600"/>
              </a:spcBef>
              <a:spcAft>
                <a:spcPts val="600"/>
              </a:spcAft>
            </a:pPr>
            <a:r>
              <a:rPr lang="en-US" sz="2200">
                <a:solidFill>
                  <a:schemeClr val="bg2">
                    <a:lumMod val="10000"/>
                  </a:schemeClr>
                </a:solidFill>
                <a:latin typeface="Segoe UI"/>
                <a:cs typeface="Segoe UI"/>
              </a:rPr>
              <a:t>These programs are the focus of DESE's waitlist analysis</a:t>
            </a:r>
          </a:p>
          <a:p>
            <a:pPr marL="457200" indent="-457200">
              <a:spcBef>
                <a:spcPts val="600"/>
              </a:spcBef>
              <a:spcAft>
                <a:spcPts val="600"/>
              </a:spcAft>
            </a:pPr>
            <a:r>
              <a:rPr lang="en-US" sz="2400">
                <a:solidFill>
                  <a:schemeClr val="bg2">
                    <a:lumMod val="10000"/>
                  </a:schemeClr>
                </a:solidFill>
                <a:latin typeface="Segoe UI"/>
                <a:cs typeface="Segoe UI"/>
              </a:rPr>
              <a:t>"Perkins" programs</a:t>
            </a:r>
            <a:endParaRPr lang="en-US" sz="2400">
              <a:solidFill>
                <a:schemeClr val="bg2">
                  <a:lumMod val="10000"/>
                </a:schemeClr>
              </a:solidFill>
            </a:endParaRPr>
          </a:p>
          <a:p>
            <a:pPr lvl="1">
              <a:spcBef>
                <a:spcPts val="600"/>
              </a:spcBef>
              <a:spcAft>
                <a:spcPts val="600"/>
              </a:spcAft>
            </a:pPr>
            <a:r>
              <a:rPr lang="en-US" sz="2200">
                <a:solidFill>
                  <a:schemeClr val="bg2">
                    <a:lumMod val="10000"/>
                  </a:schemeClr>
                </a:solidFill>
                <a:latin typeface="Segoe UI"/>
                <a:cs typeface="Segoe UI"/>
              </a:rPr>
              <a:t>Receive only federal funds</a:t>
            </a:r>
            <a:endParaRPr lang="en-US" sz="2200">
              <a:solidFill>
                <a:schemeClr val="bg2">
                  <a:lumMod val="10000"/>
                </a:schemeClr>
              </a:solidFill>
            </a:endParaRPr>
          </a:p>
          <a:p>
            <a:pPr lvl="1">
              <a:spcBef>
                <a:spcPts val="600"/>
              </a:spcBef>
              <a:spcAft>
                <a:spcPts val="600"/>
              </a:spcAft>
            </a:pPr>
            <a:r>
              <a:rPr lang="en-US" sz="2200">
                <a:solidFill>
                  <a:schemeClr val="bg2">
                    <a:lumMod val="10000"/>
                  </a:schemeClr>
                </a:solidFill>
                <a:latin typeface="Segoe UI"/>
                <a:cs typeface="Segoe UI"/>
              </a:rPr>
              <a:t>Outside the scope of state vocational laws</a:t>
            </a:r>
            <a:endParaRPr lang="en-US" sz="2200">
              <a:solidFill>
                <a:schemeClr val="bg2">
                  <a:lumMod val="10000"/>
                </a:schemeClr>
              </a:solidFill>
            </a:endParaRPr>
          </a:p>
          <a:p>
            <a:pPr marL="457200" lvl="1" indent="0">
              <a:spcBef>
                <a:spcPts val="600"/>
              </a:spcBef>
              <a:spcAft>
                <a:spcPts val="600"/>
              </a:spcAft>
              <a:buNone/>
            </a:pPr>
            <a:endParaRPr lang="en-US" sz="2400">
              <a:solidFill>
                <a:schemeClr val="bg2">
                  <a:lumMod val="10000"/>
                </a:schemeClr>
              </a:solidFill>
            </a:endParaRPr>
          </a:p>
          <a:p>
            <a:pPr marL="0" indent="0">
              <a:spcBef>
                <a:spcPts val="600"/>
              </a:spcBef>
              <a:buNone/>
            </a:pPr>
            <a:endParaRPr lang="en-US" sz="2800">
              <a:solidFill>
                <a:schemeClr val="bg2">
                  <a:lumMod val="10000"/>
                </a:schemeClr>
              </a:solidFill>
            </a:endParaRPr>
          </a:p>
          <a:p>
            <a:pPr marL="0" indent="0">
              <a:spcBef>
                <a:spcPts val="600"/>
              </a:spcBef>
              <a:buNone/>
            </a:pPr>
            <a:endParaRPr lang="en-US" sz="2800">
              <a:solidFill>
                <a:schemeClr val="bg2">
                  <a:lumMod val="10000"/>
                </a:schemeClr>
              </a:solidFill>
            </a:endParaRPr>
          </a:p>
        </p:txBody>
      </p:sp>
      <p:sp>
        <p:nvSpPr>
          <p:cNvPr id="4" name="Slide Number Placeholder 3">
            <a:extLst>
              <a:ext uri="{FF2B5EF4-FFF2-40B4-BE49-F238E27FC236}">
                <a16:creationId xmlns:a16="http://schemas.microsoft.com/office/drawing/2014/main" id="{77EAD58A-0EAA-44DA-87CD-078698D5CF81}"/>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Tree>
    <p:extLst>
      <p:ext uri="{BB962C8B-B14F-4D97-AF65-F5344CB8AC3E}">
        <p14:creationId xmlns:p14="http://schemas.microsoft.com/office/powerpoint/2010/main" val="2014188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57FF-B673-44D7-93C3-A650C24E1261}"/>
              </a:ext>
            </a:extLst>
          </p:cNvPr>
          <p:cNvSpPr>
            <a:spLocks noGrp="1"/>
          </p:cNvSpPr>
          <p:nvPr>
            <p:ph type="title"/>
          </p:nvPr>
        </p:nvSpPr>
        <p:spPr/>
        <p:txBody>
          <a:bodyPr/>
          <a:lstStyle/>
          <a:p>
            <a:r>
              <a:rPr lang="en-US" b="1">
                <a:latin typeface="Segoe UI Semibold"/>
                <a:cs typeface="Segoe UI Semibold"/>
              </a:rPr>
              <a:t>2. Statutory Language</a:t>
            </a:r>
            <a:endParaRPr lang="en-US"/>
          </a:p>
        </p:txBody>
      </p:sp>
      <p:sp>
        <p:nvSpPr>
          <p:cNvPr id="3" name="Content Placeholder 2">
            <a:extLst>
              <a:ext uri="{FF2B5EF4-FFF2-40B4-BE49-F238E27FC236}">
                <a16:creationId xmlns:a16="http://schemas.microsoft.com/office/drawing/2014/main" id="{D7F8B0DD-1B21-4965-9A2F-FAFB70EBA9B5}"/>
              </a:ext>
            </a:extLst>
          </p:cNvPr>
          <p:cNvSpPr>
            <a:spLocks noGrp="1"/>
          </p:cNvSpPr>
          <p:nvPr>
            <p:ph idx="1"/>
          </p:nvPr>
        </p:nvSpPr>
        <p:spPr>
          <a:xfrm>
            <a:off x="567743" y="1458930"/>
            <a:ext cx="11370972" cy="4902861"/>
          </a:xfrm>
        </p:spPr>
        <p:txBody>
          <a:bodyPr vert="horz" lIns="91440" tIns="45720" rIns="91440" bIns="45720" rtlCol="0" anchor="t">
            <a:noAutofit/>
          </a:bodyPr>
          <a:lstStyle/>
          <a:p>
            <a:pPr marL="0" indent="0">
              <a:spcBef>
                <a:spcPts val="1200"/>
              </a:spcBef>
              <a:buNone/>
            </a:pPr>
            <a:endParaRPr lang="en-US" sz="1200">
              <a:solidFill>
                <a:schemeClr val="bg2">
                  <a:lumMod val="10000"/>
                </a:schemeClr>
              </a:solidFill>
              <a:latin typeface="Segoe UI"/>
              <a:cs typeface="Segoe UI"/>
            </a:endParaRPr>
          </a:p>
          <a:p>
            <a:pPr marL="0" indent="0">
              <a:buNone/>
            </a:pPr>
            <a:r>
              <a:rPr lang="en-US" sz="2400">
                <a:latin typeface="Segoe UI"/>
                <a:cs typeface="Segoe UI"/>
              </a:rPr>
              <a:t>M.G.L. c. 74 sec. 1:</a:t>
            </a:r>
          </a:p>
          <a:p>
            <a:r>
              <a:rPr lang="en-US" sz="2000">
                <a:latin typeface="Segoe UI"/>
                <a:cs typeface="Segoe UI"/>
              </a:rPr>
              <a:t>The following words, as used in this chapter, shall have the following meanings unless the context otherwise requires:</a:t>
            </a:r>
            <a:endParaRPr lang="en-US" sz="2000"/>
          </a:p>
          <a:p>
            <a:pPr lvl="1"/>
            <a:r>
              <a:rPr lang="en-US" sz="2000">
                <a:latin typeface="Segoe UI"/>
                <a:cs typeface="Segoe UI"/>
              </a:rPr>
              <a:t>“Commissioner”, the commissioner of education.</a:t>
            </a:r>
            <a:endParaRPr lang="en-US" sz="2000"/>
          </a:p>
          <a:p>
            <a:pPr lvl="1"/>
            <a:r>
              <a:rPr lang="en-US" sz="2000">
                <a:latin typeface="Segoe UI"/>
                <a:cs typeface="Segoe UI"/>
              </a:rPr>
              <a:t>“Approved”, the approval of specific vocational-technical programs by the commissioner of education, acting through the division of occupational education, following investigation and determining the appropriateness of programs as to organization, control, location, equipment, courses of study, qualifications of teachers, methods of instruction, </a:t>
            </a:r>
            <a:r>
              <a:rPr lang="en-US" sz="2000">
                <a:highlight>
                  <a:srgbClr val="FFFF00"/>
                </a:highlight>
                <a:latin typeface="Segoe UI"/>
                <a:cs typeface="Segoe UI"/>
              </a:rPr>
              <a:t>conditions of admissions of student</a:t>
            </a:r>
            <a:r>
              <a:rPr lang="en-US" sz="2000">
                <a:latin typeface="Segoe UI"/>
                <a:cs typeface="Segoe UI"/>
              </a:rPr>
              <a:t>, employment of students and expenditures.</a:t>
            </a:r>
            <a:endParaRPr lang="en-US" sz="2000"/>
          </a:p>
          <a:p>
            <a:pPr marL="457200" indent="-457200">
              <a:spcBef>
                <a:spcPts val="600"/>
              </a:spcBef>
              <a:spcAft>
                <a:spcPts val="600"/>
              </a:spcAft>
            </a:pPr>
            <a:endParaRPr lang="en-US" sz="1800">
              <a:latin typeface="Segoe UI"/>
              <a:cs typeface="Segoe UI"/>
            </a:endParaRPr>
          </a:p>
        </p:txBody>
      </p:sp>
      <p:sp>
        <p:nvSpPr>
          <p:cNvPr id="4" name="Slide Number Placeholder 3">
            <a:extLst>
              <a:ext uri="{FF2B5EF4-FFF2-40B4-BE49-F238E27FC236}">
                <a16:creationId xmlns:a16="http://schemas.microsoft.com/office/drawing/2014/main" id="{77EAD58A-0EAA-44DA-87CD-078698D5CF81}"/>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2769295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57FF-B673-44D7-93C3-A650C24E1261}"/>
              </a:ext>
            </a:extLst>
          </p:cNvPr>
          <p:cNvSpPr>
            <a:spLocks noGrp="1"/>
          </p:cNvSpPr>
          <p:nvPr>
            <p:ph type="title"/>
          </p:nvPr>
        </p:nvSpPr>
        <p:spPr/>
        <p:txBody>
          <a:bodyPr/>
          <a:lstStyle/>
          <a:p>
            <a:r>
              <a:rPr lang="en-US" b="1">
                <a:latin typeface="Segoe UI Semibold"/>
                <a:cs typeface="Segoe UI Semibold"/>
              </a:rPr>
              <a:t>2. Current Admission Regulations</a:t>
            </a:r>
            <a:endParaRPr lang="en-US"/>
          </a:p>
        </p:txBody>
      </p:sp>
      <p:sp>
        <p:nvSpPr>
          <p:cNvPr id="3" name="Content Placeholder 2">
            <a:extLst>
              <a:ext uri="{FF2B5EF4-FFF2-40B4-BE49-F238E27FC236}">
                <a16:creationId xmlns:a16="http://schemas.microsoft.com/office/drawing/2014/main" id="{D7F8B0DD-1B21-4965-9A2F-FAFB70EBA9B5}"/>
              </a:ext>
            </a:extLst>
          </p:cNvPr>
          <p:cNvSpPr>
            <a:spLocks noGrp="1"/>
          </p:cNvSpPr>
          <p:nvPr>
            <p:ph idx="1"/>
          </p:nvPr>
        </p:nvSpPr>
        <p:spPr>
          <a:xfrm>
            <a:off x="567743" y="1458930"/>
            <a:ext cx="11370972" cy="4821219"/>
          </a:xfrm>
        </p:spPr>
        <p:txBody>
          <a:bodyPr vert="horz" lIns="91440" tIns="45720" rIns="91440" bIns="45720" rtlCol="0" anchor="t">
            <a:noAutofit/>
          </a:bodyPr>
          <a:lstStyle/>
          <a:p>
            <a:pPr marL="0" indent="0">
              <a:spcBef>
                <a:spcPts val="600"/>
              </a:spcBef>
              <a:buNone/>
            </a:pPr>
            <a:r>
              <a:rPr lang="en-US" sz="2200">
                <a:solidFill>
                  <a:schemeClr val="bg2">
                    <a:lumMod val="10000"/>
                  </a:schemeClr>
                </a:solidFill>
                <a:latin typeface="Segoe UI"/>
                <a:cs typeface="Segoe UI"/>
              </a:rPr>
              <a:t>Chapter 74 vocational programs must comply with DESE's admissions regulations:</a:t>
            </a:r>
          </a:p>
          <a:p>
            <a:pPr marL="0" indent="0">
              <a:spcBef>
                <a:spcPts val="600"/>
              </a:spcBef>
              <a:buNone/>
            </a:pPr>
            <a:r>
              <a:rPr lang="en-US" sz="1400">
                <a:latin typeface="Segoe UI"/>
                <a:cs typeface="Segoe UI"/>
              </a:rPr>
              <a:t>603 CMR 4.03: Program Approval Criteria and Operational Requirements</a:t>
            </a:r>
          </a:p>
          <a:p>
            <a:pPr marL="0" indent="0">
              <a:spcBef>
                <a:spcPts val="600"/>
              </a:spcBef>
              <a:buNone/>
            </a:pPr>
            <a:r>
              <a:rPr lang="en-US" sz="1100">
                <a:latin typeface="Segoe UI"/>
                <a:cs typeface="Segoe UI"/>
              </a:rPr>
              <a:t>Each school district requesting full approval of a vocational technical education program shall demonstrate that the program meets the following approval criteria:</a:t>
            </a:r>
          </a:p>
          <a:p>
            <a:pPr>
              <a:buNone/>
            </a:pPr>
            <a:r>
              <a:rPr lang="en-US" sz="1100">
                <a:latin typeface="Segoe UI"/>
                <a:cs typeface="Segoe UI"/>
              </a:rPr>
              <a:t>(6) </a:t>
            </a:r>
            <a:r>
              <a:rPr lang="en-US" sz="1100" u="sng">
                <a:latin typeface="Segoe UI"/>
                <a:cs typeface="Segoe UI"/>
              </a:rPr>
              <a:t>Admission of Students</a:t>
            </a:r>
            <a:r>
              <a:rPr lang="en-US" sz="1100">
                <a:latin typeface="Segoe UI"/>
                <a:cs typeface="Segoe UI"/>
              </a:rPr>
              <a:t>.</a:t>
            </a:r>
          </a:p>
          <a:p>
            <a:pPr>
              <a:buNone/>
            </a:pPr>
            <a:r>
              <a:rPr lang="en-US" sz="1100">
                <a:latin typeface="Segoe UI"/>
                <a:cs typeface="Segoe UI"/>
              </a:rPr>
              <a:t>(a) Each vocational technical school and comprehensive school which is selective in terms of admission to its secondary vocational technical programs shall develop and implement an admission policy that is consistent with the Department's “Guidelines for Admission Policies of Vocational Technical Secondary Schools and Comprehensive Secondary Schools” that are incorporated into 603 CMR 4.00 by reference. The policy must be approved by the Department prior to implementation. The policy shall be published in the Program of Studies and a copy shall be provided to each student applicant and their parent/guardian. The policy must include the following:</a:t>
            </a:r>
          </a:p>
          <a:p>
            <a:pPr>
              <a:buNone/>
            </a:pPr>
            <a:r>
              <a:rPr lang="en-US" sz="1100">
                <a:latin typeface="Segoe UI"/>
                <a:cs typeface="Segoe UI"/>
              </a:rPr>
              <a:t>1. The criteria to be used in selecting students and the process for application and admission to the school. Each selective vocational technical secondary school in Massachusetts shall use a combination of selection criteria to determine which applicants have an ability to benefit, and therefore be admitted to the school unless the school opts to use first come-first served or a lottery for admissions. The criteria used shall include academic grades, attendance record, discipline/conduct record, recommendations from the sending-school counselor and may include a student interview, provided however, that no one criterion exceeds 50% of the total. Resident students who meet the minimum requirements for admission shall be admitted prior to acceptance of any nonresident students seeking the same course of study. Schools shall condition admission on a student having been promoted to the grade that they have been admitted to enter. Schools may condition admission on a student having passed courses in English Language Arts or its equivalent and mathematics for the school year immediately preceding their enrollment in a selective vocational technical school or program;</a:t>
            </a:r>
          </a:p>
          <a:p>
            <a:pPr>
              <a:buNone/>
            </a:pPr>
            <a:r>
              <a:rPr lang="en-US" sz="1100">
                <a:latin typeface="Segoe UI"/>
                <a:cs typeface="Segoe UI"/>
              </a:rPr>
              <a:t>2. A description of the Exploratory Program;</a:t>
            </a:r>
          </a:p>
          <a:p>
            <a:pPr>
              <a:buNone/>
            </a:pPr>
            <a:r>
              <a:rPr lang="en-US" sz="1100">
                <a:latin typeface="Segoe UI"/>
                <a:cs typeface="Segoe UI"/>
              </a:rPr>
              <a:t>3. The criteria and process to be used in selecting students for admission to particular vocational technical education programs commonly referred to as vocational technical majors within the selective vocational technical secondary school or comprehensive secondary school; and</a:t>
            </a:r>
          </a:p>
          <a:p>
            <a:pPr>
              <a:buNone/>
            </a:pPr>
            <a:r>
              <a:rPr lang="en-US" sz="1100">
                <a:latin typeface="Segoe UI"/>
                <a:cs typeface="Segoe UI"/>
              </a:rPr>
              <a:t>4. </a:t>
            </a:r>
            <a:r>
              <a:rPr lang="en-US" sz="1100" u="sng">
                <a:latin typeface="Segoe UI"/>
                <a:cs typeface="Segoe UI"/>
              </a:rPr>
              <a:t>A Review Process and an Appeal Process</a:t>
            </a:r>
            <a:r>
              <a:rPr lang="en-US" sz="1100">
                <a:latin typeface="Segoe UI"/>
                <a:cs typeface="Segoe UI"/>
              </a:rPr>
              <a:t>. A process at the school district level for students and parents/guardians to review and appeal the decision to deny the student admission to the school or program shall be included. The district shall maintain documentation as to the specific admission requirements that were not met, and must provide such documentation to the Department or to the student's parent/guardian upon request.</a:t>
            </a:r>
          </a:p>
          <a:p>
            <a:pPr marL="0" indent="0">
              <a:spcBef>
                <a:spcPts val="600"/>
              </a:spcBef>
              <a:buNone/>
            </a:pPr>
            <a:endParaRPr lang="en-US" sz="1000"/>
          </a:p>
        </p:txBody>
      </p:sp>
      <p:sp>
        <p:nvSpPr>
          <p:cNvPr id="4" name="Slide Number Placeholder 3">
            <a:extLst>
              <a:ext uri="{FF2B5EF4-FFF2-40B4-BE49-F238E27FC236}">
                <a16:creationId xmlns:a16="http://schemas.microsoft.com/office/drawing/2014/main" id="{77EAD58A-0EAA-44DA-87CD-078698D5CF81}"/>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1882990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57FF-B673-44D7-93C3-A650C24E1261}"/>
              </a:ext>
            </a:extLst>
          </p:cNvPr>
          <p:cNvSpPr>
            <a:spLocks noGrp="1"/>
          </p:cNvSpPr>
          <p:nvPr>
            <p:ph type="title"/>
          </p:nvPr>
        </p:nvSpPr>
        <p:spPr/>
        <p:txBody>
          <a:bodyPr/>
          <a:lstStyle/>
          <a:p>
            <a:r>
              <a:rPr lang="en-US" b="1">
                <a:latin typeface="Segoe UI Semibold"/>
                <a:cs typeface="Segoe UI Semibold"/>
              </a:rPr>
              <a:t>2. Current Admission Regulations</a:t>
            </a:r>
            <a:endParaRPr lang="en-US"/>
          </a:p>
        </p:txBody>
      </p:sp>
      <p:sp>
        <p:nvSpPr>
          <p:cNvPr id="3" name="Content Placeholder 2">
            <a:extLst>
              <a:ext uri="{FF2B5EF4-FFF2-40B4-BE49-F238E27FC236}">
                <a16:creationId xmlns:a16="http://schemas.microsoft.com/office/drawing/2014/main" id="{D7F8B0DD-1B21-4965-9A2F-FAFB70EBA9B5}"/>
              </a:ext>
            </a:extLst>
          </p:cNvPr>
          <p:cNvSpPr>
            <a:spLocks noGrp="1"/>
          </p:cNvSpPr>
          <p:nvPr>
            <p:ph idx="1"/>
          </p:nvPr>
        </p:nvSpPr>
        <p:spPr>
          <a:xfrm>
            <a:off x="567743" y="1458930"/>
            <a:ext cx="11370972" cy="4902861"/>
          </a:xfrm>
        </p:spPr>
        <p:txBody>
          <a:bodyPr vert="horz" lIns="91440" tIns="45720" rIns="91440" bIns="45720" rtlCol="0" anchor="t">
            <a:noAutofit/>
          </a:bodyPr>
          <a:lstStyle/>
          <a:p>
            <a:pPr marL="0" indent="0">
              <a:spcBef>
                <a:spcPts val="1200"/>
              </a:spcBef>
              <a:buNone/>
            </a:pPr>
            <a:endParaRPr lang="en-US" sz="1200">
              <a:solidFill>
                <a:schemeClr val="bg2">
                  <a:lumMod val="10000"/>
                </a:schemeClr>
              </a:solidFill>
              <a:latin typeface="Segoe UI"/>
              <a:cs typeface="Segoe UI"/>
            </a:endParaRPr>
          </a:p>
          <a:p>
            <a:pPr marL="457200" indent="-457200">
              <a:spcBef>
                <a:spcPts val="600"/>
              </a:spcBef>
              <a:spcAft>
                <a:spcPts val="600"/>
              </a:spcAft>
            </a:pPr>
            <a:r>
              <a:rPr lang="en-US" sz="1800">
                <a:latin typeface="Segoe UI"/>
                <a:cs typeface="Segoe UI"/>
              </a:rPr>
              <a:t>Each selective vocational technical secondary school in Massachusetts shall use a combination of selection criteria to determine which applicants have an ability to benefit, and therefore be admitted to the school unless the school opts to use first come-first served or a lottery for admissions.</a:t>
            </a:r>
          </a:p>
          <a:p>
            <a:pPr marL="457200" indent="-457200">
              <a:spcBef>
                <a:spcPts val="600"/>
              </a:spcBef>
              <a:spcAft>
                <a:spcPts val="600"/>
              </a:spcAft>
            </a:pPr>
            <a:r>
              <a:rPr lang="en-US" sz="1800">
                <a:latin typeface="Segoe UI"/>
                <a:cs typeface="Segoe UI"/>
              </a:rPr>
              <a:t>The criteria used shall include </a:t>
            </a:r>
          </a:p>
          <a:p>
            <a:pPr lvl="1">
              <a:spcBef>
                <a:spcPts val="600"/>
              </a:spcBef>
              <a:spcAft>
                <a:spcPts val="600"/>
              </a:spcAft>
            </a:pPr>
            <a:r>
              <a:rPr lang="en-US" sz="1800">
                <a:latin typeface="Segoe UI"/>
                <a:cs typeface="Segoe UI"/>
              </a:rPr>
              <a:t>academic </a:t>
            </a:r>
            <a:r>
              <a:rPr lang="en-US" sz="1800" b="1">
                <a:latin typeface="Segoe UI"/>
                <a:cs typeface="Segoe UI"/>
              </a:rPr>
              <a:t>grades</a:t>
            </a:r>
          </a:p>
          <a:p>
            <a:pPr lvl="1">
              <a:spcBef>
                <a:spcPts val="600"/>
              </a:spcBef>
              <a:spcAft>
                <a:spcPts val="600"/>
              </a:spcAft>
            </a:pPr>
            <a:r>
              <a:rPr lang="en-US" sz="1800" b="1">
                <a:latin typeface="Segoe UI"/>
                <a:cs typeface="Segoe UI"/>
              </a:rPr>
              <a:t>attendance </a:t>
            </a:r>
            <a:r>
              <a:rPr lang="en-US" sz="1800">
                <a:latin typeface="Segoe UI"/>
                <a:cs typeface="Segoe UI"/>
              </a:rPr>
              <a:t>record</a:t>
            </a:r>
            <a:endParaRPr lang="en-US" sz="1800"/>
          </a:p>
          <a:p>
            <a:pPr lvl="1">
              <a:spcBef>
                <a:spcPts val="600"/>
              </a:spcBef>
              <a:spcAft>
                <a:spcPts val="600"/>
              </a:spcAft>
            </a:pPr>
            <a:r>
              <a:rPr lang="en-US" sz="1800" b="1">
                <a:latin typeface="Segoe UI"/>
                <a:cs typeface="Segoe UI"/>
              </a:rPr>
              <a:t>discipline</a:t>
            </a:r>
            <a:r>
              <a:rPr lang="en-US" sz="1800">
                <a:latin typeface="Segoe UI"/>
                <a:cs typeface="Segoe UI"/>
              </a:rPr>
              <a:t>/conduct record</a:t>
            </a:r>
            <a:endParaRPr lang="en-US" sz="1800"/>
          </a:p>
          <a:p>
            <a:pPr lvl="1">
              <a:spcBef>
                <a:spcPts val="600"/>
              </a:spcBef>
              <a:spcAft>
                <a:spcPts val="600"/>
              </a:spcAft>
            </a:pPr>
            <a:r>
              <a:rPr lang="en-US" sz="1800" b="1">
                <a:latin typeface="Segoe UI"/>
                <a:cs typeface="Segoe UI"/>
              </a:rPr>
              <a:t>recommendations </a:t>
            </a:r>
            <a:r>
              <a:rPr lang="en-US" sz="1800">
                <a:latin typeface="Segoe UI"/>
                <a:cs typeface="Segoe UI"/>
              </a:rPr>
              <a:t>from the sending-school counselor </a:t>
            </a:r>
          </a:p>
          <a:p>
            <a:pPr>
              <a:spcBef>
                <a:spcPts val="600"/>
              </a:spcBef>
              <a:spcAft>
                <a:spcPts val="600"/>
              </a:spcAft>
              <a:buFont typeface="Arial" panose="02070309020205020404" pitchFamily="49" charset="0"/>
              <a:buChar char="•"/>
            </a:pPr>
            <a:r>
              <a:rPr lang="en-US" sz="1800">
                <a:latin typeface="Segoe UI"/>
                <a:cs typeface="Segoe UI"/>
              </a:rPr>
              <a:t>and may include a student </a:t>
            </a:r>
            <a:r>
              <a:rPr lang="en-US" sz="1800" b="1">
                <a:latin typeface="Segoe UI"/>
                <a:cs typeface="Segoe UI"/>
              </a:rPr>
              <a:t>interview</a:t>
            </a:r>
            <a:r>
              <a:rPr lang="en-US" sz="1800">
                <a:latin typeface="Segoe UI"/>
                <a:cs typeface="Segoe UI"/>
              </a:rPr>
              <a:t>, </a:t>
            </a:r>
          </a:p>
          <a:p>
            <a:pPr lvl="3">
              <a:spcBef>
                <a:spcPts val="600"/>
              </a:spcBef>
              <a:spcAft>
                <a:spcPts val="600"/>
              </a:spcAft>
            </a:pPr>
            <a:r>
              <a:rPr lang="en-US" sz="1800">
                <a:latin typeface="Segoe UI"/>
                <a:cs typeface="Segoe UI"/>
              </a:rPr>
              <a:t>provided however, that no one criterion exceeds 50% of the total.</a:t>
            </a:r>
          </a:p>
        </p:txBody>
      </p:sp>
      <p:sp>
        <p:nvSpPr>
          <p:cNvPr id="4" name="Slide Number Placeholder 3">
            <a:extLst>
              <a:ext uri="{FF2B5EF4-FFF2-40B4-BE49-F238E27FC236}">
                <a16:creationId xmlns:a16="http://schemas.microsoft.com/office/drawing/2014/main" id="{77EAD58A-0EAA-44DA-87CD-078698D5CF81}"/>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Tree>
    <p:extLst>
      <p:ext uri="{BB962C8B-B14F-4D97-AF65-F5344CB8AC3E}">
        <p14:creationId xmlns:p14="http://schemas.microsoft.com/office/powerpoint/2010/main" val="1983441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57FF-B673-44D7-93C3-A650C24E1261}"/>
              </a:ext>
            </a:extLst>
          </p:cNvPr>
          <p:cNvSpPr>
            <a:spLocks noGrp="1"/>
          </p:cNvSpPr>
          <p:nvPr>
            <p:ph type="title"/>
          </p:nvPr>
        </p:nvSpPr>
        <p:spPr/>
        <p:txBody>
          <a:bodyPr/>
          <a:lstStyle/>
          <a:p>
            <a:r>
              <a:rPr lang="en-US" b="1">
                <a:latin typeface="Segoe UI Semibold"/>
                <a:cs typeface="Segoe UI Semibold"/>
              </a:rPr>
              <a:t>2. CVTE Admissions Regulatory Changes</a:t>
            </a:r>
            <a:endParaRPr lang="en-US"/>
          </a:p>
        </p:txBody>
      </p:sp>
      <p:sp>
        <p:nvSpPr>
          <p:cNvPr id="3" name="Content Placeholder 2">
            <a:extLst>
              <a:ext uri="{FF2B5EF4-FFF2-40B4-BE49-F238E27FC236}">
                <a16:creationId xmlns:a16="http://schemas.microsoft.com/office/drawing/2014/main" id="{D7F8B0DD-1B21-4965-9A2F-FAFB70EBA9B5}"/>
              </a:ext>
            </a:extLst>
          </p:cNvPr>
          <p:cNvSpPr>
            <a:spLocks noGrp="1"/>
          </p:cNvSpPr>
          <p:nvPr>
            <p:ph idx="1"/>
          </p:nvPr>
        </p:nvSpPr>
        <p:spPr>
          <a:xfrm>
            <a:off x="567743" y="1458930"/>
            <a:ext cx="11370972" cy="4821219"/>
          </a:xfrm>
        </p:spPr>
        <p:txBody>
          <a:bodyPr/>
          <a:lstStyle/>
          <a:p>
            <a:pPr marL="0" indent="0">
              <a:spcBef>
                <a:spcPts val="600"/>
              </a:spcBef>
              <a:buNone/>
            </a:pPr>
            <a:r>
              <a:rPr lang="en-US" sz="2800" b="1" i="0" u="none" strike="noStrike">
                <a:solidFill>
                  <a:schemeClr val="bg2">
                    <a:lumMod val="10000"/>
                  </a:schemeClr>
                </a:solidFill>
                <a:effectLst/>
                <a:latin typeface="+mn-lt"/>
                <a:cs typeface="Segoe UI"/>
              </a:rPr>
              <a:t>Phase </a:t>
            </a:r>
            <a:r>
              <a:rPr lang="en-US" sz="2800" b="1">
                <a:solidFill>
                  <a:schemeClr val="bg2">
                    <a:lumMod val="10000"/>
                  </a:schemeClr>
                </a:solidFill>
                <a:latin typeface="+mn-lt"/>
                <a:cs typeface="Segoe UI"/>
              </a:rPr>
              <a:t>1 </a:t>
            </a:r>
            <a:r>
              <a:rPr lang="en-US" sz="2800">
                <a:solidFill>
                  <a:schemeClr val="bg2">
                    <a:lumMod val="10000"/>
                  </a:schemeClr>
                </a:solidFill>
                <a:latin typeface="+mn-lt"/>
                <a:cs typeface="Segoe UI"/>
              </a:rPr>
              <a:t>changes</a:t>
            </a:r>
            <a:r>
              <a:rPr lang="en-US" sz="2800" b="0" i="0" u="none" strike="noStrike">
                <a:solidFill>
                  <a:schemeClr val="bg2">
                    <a:lumMod val="10000"/>
                  </a:schemeClr>
                </a:solidFill>
                <a:effectLst/>
                <a:latin typeface="+mn-lt"/>
                <a:cs typeface="Segoe UI"/>
              </a:rPr>
              <a:t> adopted by BESE in February 2020, to</a:t>
            </a:r>
            <a:endParaRPr lang="en-US" sz="2800" b="0">
              <a:solidFill>
                <a:schemeClr val="bg2">
                  <a:lumMod val="10000"/>
                </a:schemeClr>
              </a:solidFill>
              <a:effectLst/>
              <a:latin typeface="+mn-lt"/>
              <a:cs typeface="Segoe UI"/>
            </a:endParaRPr>
          </a:p>
          <a:p>
            <a:pPr marL="514350" indent="-514350" rtl="0" fontAlgn="base">
              <a:spcBef>
                <a:spcPts val="600"/>
              </a:spcBef>
              <a:spcAft>
                <a:spcPts val="0"/>
              </a:spcAft>
              <a:buFont typeface="+mj-lt"/>
              <a:buAutoNum type="arabicPeriod"/>
            </a:pPr>
            <a:r>
              <a:rPr lang="en-US" sz="2800" b="0" i="0" u="none" strike="noStrike">
                <a:solidFill>
                  <a:schemeClr val="bg2">
                    <a:lumMod val="10000"/>
                  </a:schemeClr>
                </a:solidFill>
                <a:effectLst/>
                <a:latin typeface="+mn-lt"/>
              </a:rPr>
              <a:t>Support creation of new VTE programs and expand access to full range of programs for students; </a:t>
            </a:r>
          </a:p>
          <a:p>
            <a:pPr marL="514350" indent="-514350" rtl="0" fontAlgn="base">
              <a:spcBef>
                <a:spcPts val="0"/>
              </a:spcBef>
              <a:spcAft>
                <a:spcPts val="0"/>
              </a:spcAft>
              <a:buFont typeface="+mj-lt"/>
              <a:buAutoNum type="arabicPeriod"/>
            </a:pPr>
            <a:r>
              <a:rPr lang="en-US" sz="2800" b="0" i="0" u="none" strike="noStrike">
                <a:solidFill>
                  <a:schemeClr val="bg2">
                    <a:lumMod val="10000"/>
                  </a:schemeClr>
                </a:solidFill>
                <a:effectLst/>
                <a:latin typeface="+mn-lt"/>
              </a:rPr>
              <a:t>Strengthen program quality; and </a:t>
            </a:r>
          </a:p>
          <a:p>
            <a:pPr marL="514350" indent="-514350" rtl="0" fontAlgn="base">
              <a:spcBef>
                <a:spcPts val="0"/>
              </a:spcBef>
              <a:spcAft>
                <a:spcPts val="0"/>
              </a:spcAft>
              <a:buFont typeface="+mj-lt"/>
              <a:buAutoNum type="arabicPeriod"/>
            </a:pPr>
            <a:r>
              <a:rPr lang="en-US" sz="2800" b="0" i="0" u="none" strike="noStrike">
                <a:solidFill>
                  <a:schemeClr val="bg2">
                    <a:lumMod val="10000"/>
                  </a:schemeClr>
                </a:solidFill>
                <a:effectLst/>
                <a:latin typeface="+mn-lt"/>
              </a:rPr>
              <a:t>Streamline vocational educator licensure process and create more pathways to licensure.  </a:t>
            </a:r>
          </a:p>
          <a:p>
            <a:pPr marL="0" indent="0">
              <a:buNone/>
            </a:pPr>
            <a:r>
              <a:rPr lang="en-US" sz="2800" b="1" i="0" u="none" strike="noStrike">
                <a:solidFill>
                  <a:schemeClr val="bg2">
                    <a:lumMod val="10000"/>
                  </a:schemeClr>
                </a:solidFill>
                <a:effectLst/>
                <a:latin typeface="+mn-lt"/>
              </a:rPr>
              <a:t>Phase 2 </a:t>
            </a:r>
            <a:r>
              <a:rPr lang="en-US" sz="2800">
                <a:solidFill>
                  <a:schemeClr val="bg2">
                    <a:lumMod val="10000"/>
                  </a:schemeClr>
                </a:solidFill>
                <a:latin typeface="+mn-lt"/>
              </a:rPr>
              <a:t>this year: </a:t>
            </a:r>
            <a:r>
              <a:rPr lang="en-US" sz="2800" b="0" i="0" u="none" strike="noStrike">
                <a:solidFill>
                  <a:schemeClr val="bg2">
                    <a:lumMod val="10000"/>
                  </a:schemeClr>
                </a:solidFill>
                <a:effectLst/>
                <a:latin typeface="+mn-lt"/>
              </a:rPr>
              <a:t>adopt necessary changes to the CVTE admissions regulations to promote </a:t>
            </a:r>
            <a:r>
              <a:rPr lang="en-US" sz="2800" b="1" i="0" u="none" strike="noStrike">
                <a:solidFill>
                  <a:schemeClr val="bg2">
                    <a:lumMod val="10000"/>
                  </a:schemeClr>
                </a:solidFill>
                <a:effectLst/>
                <a:latin typeface="+mn-lt"/>
              </a:rPr>
              <a:t>equitable access</a:t>
            </a:r>
            <a:r>
              <a:rPr lang="en-US" sz="2800" b="0" i="0" u="none" strike="noStrike">
                <a:solidFill>
                  <a:schemeClr val="bg2">
                    <a:lumMod val="10000"/>
                  </a:schemeClr>
                </a:solidFill>
                <a:effectLst/>
                <a:latin typeface="+mn-lt"/>
              </a:rPr>
              <a:t> to CVTE programs, effective for students starting high school in Fall 2022</a:t>
            </a:r>
            <a:endParaRPr lang="en-US" sz="2800">
              <a:solidFill>
                <a:schemeClr val="bg2">
                  <a:lumMod val="10000"/>
                </a:schemeClr>
              </a:solidFill>
            </a:endParaRPr>
          </a:p>
        </p:txBody>
      </p:sp>
      <p:sp>
        <p:nvSpPr>
          <p:cNvPr id="4" name="Slide Number Placeholder 3">
            <a:extLst>
              <a:ext uri="{FF2B5EF4-FFF2-40B4-BE49-F238E27FC236}">
                <a16:creationId xmlns:a16="http://schemas.microsoft.com/office/drawing/2014/main" id="{77EAD58A-0EAA-44DA-87CD-078698D5CF81}"/>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3045734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a:spLocks noGrp="1"/>
          </p:cNvSpPr>
          <p:nvPr>
            <p:ph type="title" idx="4294967295"/>
          </p:nvPr>
        </p:nvSpPr>
        <p:spPr>
          <a:xfrm>
            <a:off x="1" y="3190714"/>
            <a:ext cx="276907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OBJECTIVES</a:t>
            </a:r>
            <a:endParaRPr kumimoji="0" lang="zh-CN" altLang="en-US" sz="32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65148" y="801334"/>
            <a:ext cx="7991707"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Segoe UI Semibold"/>
                <a:ea typeface="Segoe UI Black"/>
              </a:rPr>
              <a:t>1. Understand the CVTE Landscape</a:t>
            </a:r>
          </a:p>
        </p:txBody>
      </p:sp>
      <p:sp>
        <p:nvSpPr>
          <p:cNvPr id="11" name="文本框 10">
            <a:extLst>
              <a:ext uri="{FF2B5EF4-FFF2-40B4-BE49-F238E27FC236}">
                <a16:creationId xmlns:a16="http://schemas.microsoft.com/office/drawing/2014/main" id="{EBB88417-3982-47EE-8B46-D25117B6C604}"/>
              </a:ext>
            </a:extLst>
          </p:cNvPr>
          <p:cNvSpPr txBox="1"/>
          <p:nvPr/>
        </p:nvSpPr>
        <p:spPr>
          <a:xfrm>
            <a:off x="3965151" y="1933516"/>
            <a:ext cx="7981410"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Segoe UI Semibold"/>
                <a:ea typeface="Segoe UI Black"/>
              </a:rPr>
              <a:t>2. Review CVTE Admissions Regulations</a:t>
            </a:r>
          </a:p>
        </p:txBody>
      </p:sp>
      <p:sp>
        <p:nvSpPr>
          <p:cNvPr id="15" name="文本框 14">
            <a:extLst>
              <a:ext uri="{FF2B5EF4-FFF2-40B4-BE49-F238E27FC236}">
                <a16:creationId xmlns:a16="http://schemas.microsoft.com/office/drawing/2014/main" id="{9440FE6B-2417-4F54-8A87-259875C67EB3}"/>
              </a:ext>
            </a:extLst>
          </p:cNvPr>
          <p:cNvSpPr txBox="1"/>
          <p:nvPr/>
        </p:nvSpPr>
        <p:spPr>
          <a:xfrm>
            <a:off x="3965151" y="4178796"/>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Segoe UI Semibold"/>
                <a:ea typeface="Segoe UI Black"/>
              </a:rPr>
              <a:t>4. Present Waitlist Data</a:t>
            </a:r>
          </a:p>
        </p:txBody>
      </p:sp>
      <p:sp>
        <p:nvSpPr>
          <p:cNvPr id="19" name="文本框 14">
            <a:extLst>
              <a:ext uri="{FF2B5EF4-FFF2-40B4-BE49-F238E27FC236}">
                <a16:creationId xmlns:a16="http://schemas.microsoft.com/office/drawing/2014/main" id="{6269670B-5C28-47AB-B98A-4B47DF2731D8}"/>
              </a:ext>
            </a:extLst>
          </p:cNvPr>
          <p:cNvSpPr txBox="1"/>
          <p:nvPr/>
        </p:nvSpPr>
        <p:spPr>
          <a:xfrm>
            <a:off x="3965151" y="3056156"/>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Segoe UI Semibold"/>
                <a:ea typeface="Segoe UI Black"/>
              </a:rPr>
              <a:t>3. Review Enrollment Trends</a:t>
            </a:r>
          </a:p>
        </p:txBody>
      </p:sp>
      <p:sp>
        <p:nvSpPr>
          <p:cNvPr id="25" name="文本框 14">
            <a:extLst>
              <a:ext uri="{FF2B5EF4-FFF2-40B4-BE49-F238E27FC236}">
                <a16:creationId xmlns:a16="http://schemas.microsoft.com/office/drawing/2014/main" id="{E56D7414-29A6-445E-8A6E-4C99225E70C6}"/>
              </a:ext>
            </a:extLst>
          </p:cNvPr>
          <p:cNvSpPr txBox="1"/>
          <p:nvPr/>
        </p:nvSpPr>
        <p:spPr>
          <a:xfrm>
            <a:off x="3975445" y="4937468"/>
            <a:ext cx="7981410" cy="111919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latin typeface="Segoe UI Semibold"/>
                <a:ea typeface="Segoe UI Black"/>
              </a:rPr>
              <a:t>5. Provide Stakeholder Engagement </a:t>
            </a:r>
          </a:p>
          <a:p>
            <a:r>
              <a:rPr lang="en-US" altLang="zh-CN" sz="3200" dirty="0">
                <a:solidFill>
                  <a:schemeClr val="accent1">
                    <a:lumMod val="50000"/>
                  </a:schemeClr>
                </a:solidFill>
                <a:latin typeface="Segoe UI Semibold"/>
                <a:ea typeface="Segoe UI Black"/>
              </a:rPr>
              <a:t>6. Update and Next Steps</a:t>
            </a:r>
          </a:p>
        </p:txBody>
      </p:sp>
    </p:spTree>
    <p:extLst>
      <p:ext uri="{BB962C8B-B14F-4D97-AF65-F5344CB8AC3E}">
        <p14:creationId xmlns:p14="http://schemas.microsoft.com/office/powerpoint/2010/main" val="3218815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BEAC-E874-42A4-842B-E0DEC4443026}"/>
              </a:ext>
            </a:extLst>
          </p:cNvPr>
          <p:cNvSpPr>
            <a:spLocks noGrp="1"/>
          </p:cNvSpPr>
          <p:nvPr>
            <p:ph type="title"/>
          </p:nvPr>
        </p:nvSpPr>
        <p:spPr/>
        <p:txBody>
          <a:bodyPr/>
          <a:lstStyle/>
          <a:p>
            <a:pPr>
              <a:spcBef>
                <a:spcPts val="0"/>
              </a:spcBef>
            </a:pPr>
            <a:r>
              <a:rPr lang="en-US" b="1" dirty="0">
                <a:latin typeface="Segoe UI Semibold"/>
                <a:cs typeface="Segoe UI Semibold"/>
              </a:rPr>
              <a:t>2. CVTE Admissions Regulatory Changes – Proposed Timeline </a:t>
            </a:r>
            <a:endParaRPr lang="en-US" dirty="0"/>
          </a:p>
        </p:txBody>
      </p:sp>
      <p:sp>
        <p:nvSpPr>
          <p:cNvPr id="4" name="Slide Number Placeholder 3">
            <a:extLst>
              <a:ext uri="{FF2B5EF4-FFF2-40B4-BE49-F238E27FC236}">
                <a16:creationId xmlns:a16="http://schemas.microsoft.com/office/drawing/2014/main" id="{E48CC06A-9C31-4CE1-9A91-51B78BA4CD7B}"/>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pic>
        <p:nvPicPr>
          <p:cNvPr id="5" name="Picture 4" descr="Dept provides waitlist data&#10;Commissioner Proposes Regulations for chapter 74 Dept Analyzes waitlist data, Dept drafts regulatory changes, public comment period, Dept revises proposed regulatory changes.">
            <a:extLst>
              <a:ext uri="{FF2B5EF4-FFF2-40B4-BE49-F238E27FC236}">
                <a16:creationId xmlns:a16="http://schemas.microsoft.com/office/drawing/2014/main" id="{10DAA750-6EBB-4D23-8944-858F2F34AF6B}"/>
              </a:ext>
            </a:extLst>
          </p:cNvPr>
          <p:cNvPicPr>
            <a:picLocks noChangeAspect="1"/>
          </p:cNvPicPr>
          <p:nvPr/>
        </p:nvPicPr>
        <p:blipFill>
          <a:blip r:embed="rId3"/>
          <a:stretch>
            <a:fillRect/>
          </a:stretch>
        </p:blipFill>
        <p:spPr>
          <a:xfrm>
            <a:off x="671512" y="1257527"/>
            <a:ext cx="10848975" cy="4810125"/>
          </a:xfrm>
          <a:prstGeom prst="rect">
            <a:avLst/>
          </a:prstGeom>
        </p:spPr>
      </p:pic>
    </p:spTree>
    <p:extLst>
      <p:ext uri="{BB962C8B-B14F-4D97-AF65-F5344CB8AC3E}">
        <p14:creationId xmlns:p14="http://schemas.microsoft.com/office/powerpoint/2010/main" val="1289762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57FF-B673-44D7-93C3-A650C24E1261}"/>
              </a:ext>
            </a:extLst>
          </p:cNvPr>
          <p:cNvSpPr>
            <a:spLocks noGrp="1"/>
          </p:cNvSpPr>
          <p:nvPr>
            <p:ph type="title"/>
          </p:nvPr>
        </p:nvSpPr>
        <p:spPr/>
        <p:txBody>
          <a:bodyPr/>
          <a:lstStyle/>
          <a:p>
            <a:r>
              <a:rPr lang="en-US" b="1">
                <a:latin typeface="Segoe UI Semibold"/>
                <a:cs typeface="Segoe UI Semibold"/>
              </a:rPr>
              <a:t>2. Q&amp;A</a:t>
            </a:r>
            <a:endParaRPr lang="en-US"/>
          </a:p>
        </p:txBody>
      </p:sp>
      <p:sp>
        <p:nvSpPr>
          <p:cNvPr id="4" name="Slide Number Placeholder 3">
            <a:extLst>
              <a:ext uri="{FF2B5EF4-FFF2-40B4-BE49-F238E27FC236}">
                <a16:creationId xmlns:a16="http://schemas.microsoft.com/office/drawing/2014/main" id="{77EAD58A-0EAA-44DA-87CD-078698D5CF81}"/>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pic>
        <p:nvPicPr>
          <p:cNvPr id="2050" name="Picture 2" descr="question mark">
            <a:extLst>
              <a:ext uri="{FF2B5EF4-FFF2-40B4-BE49-F238E27FC236}">
                <a16:creationId xmlns:a16="http://schemas.microsoft.com/office/drawing/2014/main" id="{1BBE651E-3EC1-4BF4-A5BE-EADE264F17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2781" y="1458913"/>
            <a:ext cx="7960762" cy="482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00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r>
              <a:rPr lang="en-US" altLang="zh-CN" sz="6000">
                <a:solidFill>
                  <a:schemeClr val="bg1"/>
                </a:solidFill>
                <a:latin typeface="Segoe SemiBold"/>
                <a:cs typeface="Segoe SemiBold" panose="020B0703040204020203" pitchFamily="34" charset="0"/>
              </a:rPr>
              <a:t>03</a:t>
            </a:r>
            <a:endParaRPr lang="en-US" altLang="zh-CN" sz="6000">
              <a:solidFill>
                <a:schemeClr val="bg1"/>
              </a:solidFill>
              <a:latin typeface="Segoe SemiBold" panose="020B0703040204020203" pitchFamily="34" charset="0"/>
              <a:cs typeface="Segoe SemiBold" panose="020B0703040204020203" pitchFamily="34" charset="0"/>
            </a:endParaRPr>
          </a:p>
        </p:txBody>
      </p:sp>
      <p:sp>
        <p:nvSpPr>
          <p:cNvPr id="5" name="文本框 8">
            <a:extLst>
              <a:ext uri="{FF2B5EF4-FFF2-40B4-BE49-F238E27FC236}">
                <a16:creationId xmlns:a16="http://schemas.microsoft.com/office/drawing/2014/main" id="{DB50ECCD-0299-44E3-8AA0-49CDFD868905}"/>
              </a:ext>
            </a:extLst>
          </p:cNvPr>
          <p:cNvSpPr txBox="1"/>
          <p:nvPr/>
        </p:nvSpPr>
        <p:spPr>
          <a:xfrm>
            <a:off x="2271285" y="1954025"/>
            <a:ext cx="9680463" cy="1921565"/>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sz="3600" dirty="0">
                <a:solidFill>
                  <a:schemeClr val="accent1">
                    <a:lumMod val="50000"/>
                  </a:schemeClr>
                </a:solidFill>
                <a:latin typeface="Segoe UI Semibold"/>
                <a:ea typeface="Segoe UI Black"/>
                <a:cs typeface="Segoe UI Semibold"/>
              </a:rPr>
              <a:t>CVTE Enrollment Analysis</a:t>
            </a:r>
            <a:endParaRPr lang="en-US" sz="3600" dirty="0">
              <a:solidFill>
                <a:schemeClr val="accent1">
                  <a:lumMod val="50000"/>
                </a:schemeClr>
              </a:solidFill>
              <a:latin typeface="Segoe SemiBold"/>
              <a:ea typeface="Segoe UI Black"/>
              <a:cs typeface="Segoe UI Semibold"/>
            </a:endParaRPr>
          </a:p>
        </p:txBody>
      </p:sp>
      <p:sp>
        <p:nvSpPr>
          <p:cNvPr id="3" name="Title 2">
            <a:extLst>
              <a:ext uri="{FF2B5EF4-FFF2-40B4-BE49-F238E27FC236}">
                <a16:creationId xmlns:a16="http://schemas.microsoft.com/office/drawing/2014/main" id="{189290E8-2063-4E36-A344-309D75625144}"/>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sz="3200" dirty="0">
                <a:solidFill>
                  <a:schemeClr val="accent1">
                    <a:lumMod val="50000"/>
                  </a:schemeClr>
                </a:solidFill>
                <a:latin typeface="Segoe UI Semibold"/>
                <a:ea typeface="Segoe UI Black"/>
                <a:cs typeface="Segoe UI Semibold"/>
              </a:rPr>
              <a:t>CVTE Enrollment Analysis</a:t>
            </a:r>
            <a:br>
              <a:rPr lang="en-US" sz="3200" dirty="0">
                <a:solidFill>
                  <a:schemeClr val="accent1">
                    <a:lumMod val="50000"/>
                  </a:schemeClr>
                </a:solidFill>
                <a:latin typeface="Segoe SemiBold"/>
                <a:ea typeface="Segoe UI Black"/>
                <a:cs typeface="Segoe UI Semibold"/>
              </a:rPr>
            </a:br>
            <a:endParaRPr lang="en-US" dirty="0"/>
          </a:p>
        </p:txBody>
      </p:sp>
    </p:spTree>
    <p:extLst>
      <p:ext uri="{BB962C8B-B14F-4D97-AF65-F5344CB8AC3E}">
        <p14:creationId xmlns:p14="http://schemas.microsoft.com/office/powerpoint/2010/main" val="2055610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8395-D57A-45BB-9994-3A985657C766}"/>
              </a:ext>
            </a:extLst>
          </p:cNvPr>
          <p:cNvSpPr>
            <a:spLocks noGrp="1"/>
          </p:cNvSpPr>
          <p:nvPr>
            <p:ph type="title"/>
          </p:nvPr>
        </p:nvSpPr>
        <p:spPr/>
        <p:txBody>
          <a:bodyPr/>
          <a:lstStyle/>
          <a:p>
            <a:r>
              <a:rPr lang="en-US"/>
              <a:t>3. Enrollment Analysis - Background</a:t>
            </a:r>
          </a:p>
        </p:txBody>
      </p:sp>
      <p:sp>
        <p:nvSpPr>
          <p:cNvPr id="4" name="Slide Number Placeholder 3">
            <a:extLst>
              <a:ext uri="{FF2B5EF4-FFF2-40B4-BE49-F238E27FC236}">
                <a16:creationId xmlns:a16="http://schemas.microsoft.com/office/drawing/2014/main" id="{8C4AB391-5FAF-4740-8BCD-B4BDA60E8F31}"/>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sp>
        <p:nvSpPr>
          <p:cNvPr id="12" name="Content Placeholder 11">
            <a:extLst>
              <a:ext uri="{FF2B5EF4-FFF2-40B4-BE49-F238E27FC236}">
                <a16:creationId xmlns:a16="http://schemas.microsoft.com/office/drawing/2014/main" id="{79CB8E7C-A1B5-48E0-B85E-7657A44DA113}"/>
              </a:ext>
            </a:extLst>
          </p:cNvPr>
          <p:cNvSpPr>
            <a:spLocks noGrp="1"/>
          </p:cNvSpPr>
          <p:nvPr>
            <p:ph idx="1"/>
          </p:nvPr>
        </p:nvSpPr>
        <p:spPr/>
        <p:txBody>
          <a:bodyPr vert="horz" lIns="91440" tIns="45720" rIns="91440" bIns="45720" rtlCol="0" anchor="t">
            <a:noAutofit/>
          </a:bodyPr>
          <a:lstStyle/>
          <a:p>
            <a:r>
              <a:rPr lang="en-US">
                <a:latin typeface="Segoe UI"/>
                <a:cs typeface="Segoe UI"/>
              </a:rPr>
              <a:t>In 2019, DESE examined overall enrollment </a:t>
            </a:r>
            <a:endParaRPr lang="en-US"/>
          </a:p>
          <a:p>
            <a:pPr lvl="1"/>
            <a:r>
              <a:rPr lang="en-US">
                <a:latin typeface="Segoe UI"/>
                <a:cs typeface="Segoe UI"/>
              </a:rPr>
              <a:t>statewide and at schools </a:t>
            </a:r>
            <a:endParaRPr lang="en-US"/>
          </a:p>
          <a:p>
            <a:pPr lvl="1"/>
            <a:r>
              <a:rPr lang="en-US">
                <a:latin typeface="Segoe UI"/>
                <a:cs typeface="Segoe UI"/>
              </a:rPr>
              <a:t>for student subgroups</a:t>
            </a:r>
          </a:p>
          <a:p>
            <a:pPr>
              <a:buFont typeface="Arial" panose="02070309020205020404" pitchFamily="49" charset="0"/>
              <a:buChar char="•"/>
            </a:pPr>
            <a:r>
              <a:rPr lang="en-US">
                <a:latin typeface="Segoe UI"/>
                <a:cs typeface="Segoe UI"/>
              </a:rPr>
              <a:t>Compared vocational school enrollments to their catchment area (member regions) and to individual municipalities</a:t>
            </a:r>
          </a:p>
          <a:p>
            <a:pPr>
              <a:buFont typeface="Arial" panose="02070309020205020404" pitchFamily="49" charset="0"/>
              <a:buChar char="•"/>
            </a:pPr>
            <a:r>
              <a:rPr lang="en-US">
                <a:latin typeface="Segoe UI"/>
                <a:cs typeface="Segoe UI"/>
              </a:rPr>
              <a:t>Findings illuminated statewide trends and areas to monitor or manage</a:t>
            </a:r>
          </a:p>
          <a:p>
            <a:pPr>
              <a:buFont typeface="Arial" panose="02070309020205020404" pitchFamily="49" charset="0"/>
              <a:buChar char="•"/>
            </a:pPr>
            <a:r>
              <a:rPr lang="en-US">
                <a:latin typeface="Segoe UI"/>
                <a:cs typeface="Segoe UI"/>
              </a:rPr>
              <a:t>DESE identified high demand schools using gap analyses</a:t>
            </a:r>
          </a:p>
          <a:p>
            <a:pPr>
              <a:buFont typeface="Arial" panose="02070309020205020404" pitchFamily="49" charset="0"/>
              <a:buChar char="•"/>
            </a:pPr>
            <a:endParaRPr lang="en-US">
              <a:latin typeface="Segoe UI"/>
              <a:cs typeface="Segoe UI"/>
            </a:endParaRPr>
          </a:p>
          <a:p>
            <a:pPr>
              <a:buFont typeface="Arial" panose="02070309020205020404" pitchFamily="49" charset="0"/>
              <a:buChar char="•"/>
            </a:pPr>
            <a:endParaRPr lang="en-US">
              <a:latin typeface="Segoe UI"/>
              <a:cs typeface="Segoe UI"/>
            </a:endParaRPr>
          </a:p>
        </p:txBody>
      </p:sp>
    </p:spTree>
    <p:extLst>
      <p:ext uri="{BB962C8B-B14F-4D97-AF65-F5344CB8AC3E}">
        <p14:creationId xmlns:p14="http://schemas.microsoft.com/office/powerpoint/2010/main" val="146039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3AA7-7BF0-4766-BB40-C6820BE171BF}"/>
              </a:ext>
            </a:extLst>
          </p:cNvPr>
          <p:cNvSpPr>
            <a:spLocks noGrp="1"/>
          </p:cNvSpPr>
          <p:nvPr>
            <p:ph type="title"/>
          </p:nvPr>
        </p:nvSpPr>
        <p:spPr/>
        <p:txBody>
          <a:bodyPr/>
          <a:lstStyle/>
          <a:p>
            <a:r>
              <a:rPr lang="en-US">
                <a:latin typeface="Segoe UI Semibold"/>
                <a:cs typeface="Segoe UI Semibold"/>
              </a:rPr>
              <a:t>3. Enrollment Analysis - Findings </a:t>
            </a:r>
            <a:endParaRPr lang="en-US"/>
          </a:p>
        </p:txBody>
      </p:sp>
      <p:sp>
        <p:nvSpPr>
          <p:cNvPr id="3" name="Content Placeholder 2">
            <a:extLst>
              <a:ext uri="{FF2B5EF4-FFF2-40B4-BE49-F238E27FC236}">
                <a16:creationId xmlns:a16="http://schemas.microsoft.com/office/drawing/2014/main" id="{FE8CC65E-17FA-4FE4-9E43-BA51C8C11C05}"/>
              </a:ext>
            </a:extLst>
          </p:cNvPr>
          <p:cNvSpPr>
            <a:spLocks noGrp="1"/>
          </p:cNvSpPr>
          <p:nvPr>
            <p:ph idx="1"/>
          </p:nvPr>
        </p:nvSpPr>
        <p:spPr>
          <a:xfrm>
            <a:off x="567743" y="1520575"/>
            <a:ext cx="11370972" cy="4759574"/>
          </a:xfrm>
        </p:spPr>
        <p:txBody>
          <a:bodyPr vert="horz" lIns="91440" tIns="45720" rIns="91440" bIns="45720" rtlCol="0" anchor="t">
            <a:noAutofit/>
          </a:bodyPr>
          <a:lstStyle/>
          <a:p>
            <a:r>
              <a:rPr lang="en-US">
                <a:latin typeface="Segoe UI"/>
                <a:cs typeface="Segoe UI"/>
              </a:rPr>
              <a:t>Previously shared with BESE:</a:t>
            </a:r>
            <a:endParaRPr lang="en-US"/>
          </a:p>
          <a:p>
            <a:pPr lvl="1"/>
            <a:r>
              <a:rPr lang="en-US">
                <a:latin typeface="Segoe UI"/>
                <a:cs typeface="Segoe UI"/>
              </a:rPr>
              <a:t>Statewide, enrollment trends over the last few years show  student populations in vocational schools and programs generally reflect the communities in their sending districts.</a:t>
            </a:r>
          </a:p>
          <a:p>
            <a:pPr lvl="1"/>
            <a:r>
              <a:rPr lang="en-US">
                <a:latin typeface="Segoe UI"/>
                <a:cs typeface="Segoe UI"/>
              </a:rPr>
              <a:t>There is room for improvement in how vocational schools and programs – particularly in Gateway Cities - attract, admit, and retain students from their communities.</a:t>
            </a:r>
            <a:endParaRPr lang="en-US"/>
          </a:p>
          <a:p>
            <a:pPr lvl="1"/>
            <a:endParaRPr lang="en-US"/>
          </a:p>
        </p:txBody>
      </p:sp>
      <p:sp>
        <p:nvSpPr>
          <p:cNvPr id="4" name="Slide Number Placeholder 3">
            <a:extLst>
              <a:ext uri="{FF2B5EF4-FFF2-40B4-BE49-F238E27FC236}">
                <a16:creationId xmlns:a16="http://schemas.microsoft.com/office/drawing/2014/main" id="{83D50DAD-4AD2-45D9-8CA1-E1C089A64185}"/>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210305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8395-D57A-45BB-9994-3A985657C766}"/>
              </a:ext>
            </a:extLst>
          </p:cNvPr>
          <p:cNvSpPr>
            <a:spLocks noGrp="1"/>
          </p:cNvSpPr>
          <p:nvPr>
            <p:ph type="title"/>
          </p:nvPr>
        </p:nvSpPr>
        <p:spPr/>
        <p:txBody>
          <a:bodyPr/>
          <a:lstStyle/>
          <a:p>
            <a:r>
              <a:rPr lang="en-US">
                <a:latin typeface="Segoe UI Semibold"/>
                <a:cs typeface="Segoe UI Semibold"/>
              </a:rPr>
              <a:t>3. State Grade 9 Enrollment Trends </a:t>
            </a:r>
            <a:endParaRPr lang="en-US"/>
          </a:p>
        </p:txBody>
      </p:sp>
      <p:sp>
        <p:nvSpPr>
          <p:cNvPr id="4" name="Slide Number Placeholder 3">
            <a:extLst>
              <a:ext uri="{FF2B5EF4-FFF2-40B4-BE49-F238E27FC236}">
                <a16:creationId xmlns:a16="http://schemas.microsoft.com/office/drawing/2014/main" id="{8C4AB391-5FAF-4740-8BCD-B4BDA60E8F31}"/>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graphicFrame>
        <p:nvGraphicFramePr>
          <p:cNvPr id="7" name="Table 5">
            <a:extLst>
              <a:ext uri="{FF2B5EF4-FFF2-40B4-BE49-F238E27FC236}">
                <a16:creationId xmlns:a16="http://schemas.microsoft.com/office/drawing/2014/main" id="{60A9002A-841A-446D-A6AD-C9AAA0E2D9B7}"/>
              </a:ext>
            </a:extLst>
          </p:cNvPr>
          <p:cNvGraphicFramePr>
            <a:graphicFrameLocks/>
          </p:cNvGraphicFramePr>
          <p:nvPr/>
        </p:nvGraphicFramePr>
        <p:xfrm>
          <a:off x="1024932" y="1174229"/>
          <a:ext cx="10328868" cy="2468880"/>
        </p:xfrm>
        <a:graphic>
          <a:graphicData uri="http://schemas.openxmlformats.org/drawingml/2006/table">
            <a:tbl>
              <a:tblPr firstRow="1" bandRow="1" bandCol="1">
                <a:tableStyleId>{7E9639D4-E3E2-4D34-9284-5A2195B3D0D7}</a:tableStyleId>
              </a:tblPr>
              <a:tblGrid>
                <a:gridCol w="1426264">
                  <a:extLst>
                    <a:ext uri="{9D8B030D-6E8A-4147-A177-3AD203B41FA5}">
                      <a16:colId xmlns:a16="http://schemas.microsoft.com/office/drawing/2014/main" val="855937221"/>
                    </a:ext>
                  </a:extLst>
                </a:gridCol>
                <a:gridCol w="2229681">
                  <a:extLst>
                    <a:ext uri="{9D8B030D-6E8A-4147-A177-3AD203B41FA5}">
                      <a16:colId xmlns:a16="http://schemas.microsoft.com/office/drawing/2014/main" val="1262574054"/>
                    </a:ext>
                  </a:extLst>
                </a:gridCol>
                <a:gridCol w="2236308">
                  <a:extLst>
                    <a:ext uri="{9D8B030D-6E8A-4147-A177-3AD203B41FA5}">
                      <a16:colId xmlns:a16="http://schemas.microsoft.com/office/drawing/2014/main" val="206963826"/>
                    </a:ext>
                  </a:extLst>
                </a:gridCol>
                <a:gridCol w="2275187">
                  <a:extLst>
                    <a:ext uri="{9D8B030D-6E8A-4147-A177-3AD203B41FA5}">
                      <a16:colId xmlns:a16="http://schemas.microsoft.com/office/drawing/2014/main" val="287001748"/>
                    </a:ext>
                  </a:extLst>
                </a:gridCol>
                <a:gridCol w="2161428">
                  <a:extLst>
                    <a:ext uri="{9D8B030D-6E8A-4147-A177-3AD203B41FA5}">
                      <a16:colId xmlns:a16="http://schemas.microsoft.com/office/drawing/2014/main" val="2525488412"/>
                    </a:ext>
                  </a:extLst>
                </a:gridCol>
              </a:tblGrid>
              <a:tr h="353345">
                <a:tc rowSpan="2">
                  <a:txBody>
                    <a:bodyPr/>
                    <a:lstStyle/>
                    <a:p>
                      <a:pPr algn="ctr"/>
                      <a:r>
                        <a:rPr lang="en-US" sz="1600">
                          <a:solidFill>
                            <a:schemeClr val="tx1"/>
                          </a:solidFill>
                        </a:rPr>
                        <a:t>Year</a:t>
                      </a:r>
                    </a:p>
                  </a:txBody>
                  <a:tcPr anchor="ctr">
                    <a:lnL w="28575">
                      <a:solidFill>
                        <a:schemeClr val="tx1"/>
                      </a:solidFill>
                    </a:lnL>
                    <a:lnR w="28575">
                      <a:solidFill>
                        <a:schemeClr val="tx1"/>
                      </a:solidFill>
                    </a:lnR>
                    <a:lnT w="28575">
                      <a:solidFill>
                        <a:schemeClr val="tx1"/>
                      </a:solidFill>
                    </a:lnT>
                    <a:lnB w="3175">
                      <a:solidFill>
                        <a:schemeClr val="tx1"/>
                      </a:solidFill>
                    </a:lnB>
                    <a:solidFill>
                      <a:schemeClr val="bg1">
                        <a:lumMod val="85000"/>
                      </a:schemeClr>
                    </a:solidFill>
                  </a:tcPr>
                </a:tc>
                <a:tc gridSpan="2">
                  <a:txBody>
                    <a:bodyPr/>
                    <a:lstStyle/>
                    <a:p>
                      <a:pPr algn="ctr"/>
                      <a:r>
                        <a:rPr lang="en-US">
                          <a:solidFill>
                            <a:schemeClr val="tx1"/>
                          </a:solidFill>
                        </a:rPr>
                        <a:t>Eco. Disadvantaged</a:t>
                      </a:r>
                    </a:p>
                  </a:txBody>
                  <a:tcPr anchor="ctr">
                    <a:lnL w="28575" cap="flat" cmpd="sng" algn="ctr">
                      <a:solidFill>
                        <a:schemeClr val="tx1"/>
                      </a:solidFill>
                      <a:prstDash val="solid"/>
                      <a:round/>
                      <a:headEnd type="none" w="med" len="med"/>
                      <a:tailEnd type="none" w="med" len="med"/>
                    </a:lnL>
                    <a:lnR w="28575">
                      <a:solidFill>
                        <a:schemeClr val="tx1"/>
                      </a:solidFill>
                    </a:lnR>
                    <a:lnT w="28575">
                      <a:solidFill>
                        <a:schemeClr val="tx1"/>
                      </a:solidFill>
                    </a:lnT>
                    <a:lnB w="28575">
                      <a:solidFill>
                        <a:schemeClr val="tx1"/>
                      </a:solidFill>
                    </a:lnB>
                    <a:solidFill>
                      <a:schemeClr val="bg1">
                        <a:lumMod val="85000"/>
                      </a:schemeClr>
                    </a:solidFill>
                  </a:tcPr>
                </a:tc>
                <a:tc hMerge="1">
                  <a:txBody>
                    <a:bodyPr/>
                    <a:lstStyle/>
                    <a:p>
                      <a:endParaRPr lang="en-US"/>
                    </a:p>
                  </a:txBody>
                  <a:tcPr marL="0" marR="0" marT="0" marB="0" horzOverflow="overflow"/>
                </a:tc>
                <a:tc gridSpan="2">
                  <a:txBody>
                    <a:bodyPr/>
                    <a:lstStyle/>
                    <a:p>
                      <a:pPr algn="ctr"/>
                      <a:r>
                        <a:rPr lang="en-US">
                          <a:solidFill>
                            <a:schemeClr val="tx1"/>
                          </a:solidFill>
                        </a:rPr>
                        <a:t>Students with Disabilities</a:t>
                      </a:r>
                    </a:p>
                  </a:txBody>
                  <a:tcPr anchor="ctr">
                    <a:lnL w="28575">
                      <a:solidFill>
                        <a:schemeClr val="tx1"/>
                      </a:solidFill>
                    </a:lnL>
                    <a:lnR w="28575">
                      <a:solidFill>
                        <a:schemeClr val="tx1"/>
                      </a:solidFill>
                    </a:lnR>
                    <a:lnT w="28575">
                      <a:solidFill>
                        <a:schemeClr val="tx1"/>
                      </a:solidFill>
                    </a:lnT>
                    <a:lnB w="28575">
                      <a:solidFill>
                        <a:schemeClr val="tx1"/>
                      </a:solidFill>
                    </a:lnB>
                    <a:solidFill>
                      <a:schemeClr val="bg1">
                        <a:lumMod val="85000"/>
                      </a:schemeClr>
                    </a:solidFill>
                  </a:tcPr>
                </a:tc>
                <a:tc hMerge="1">
                  <a:txBody>
                    <a:bodyPr/>
                    <a:lstStyle/>
                    <a:p>
                      <a:endParaRPr lang="en-US"/>
                    </a:p>
                  </a:txBody>
                  <a:tcPr marL="0" marR="0" marT="0" marB="0" horzOverflow="overflow"/>
                </a:tc>
                <a:extLst>
                  <a:ext uri="{0D108BD9-81ED-4DB2-BD59-A6C34878D82A}">
                    <a16:rowId xmlns:a16="http://schemas.microsoft.com/office/drawing/2014/main" val="2081216411"/>
                  </a:ext>
                </a:extLst>
              </a:tr>
              <a:tr h="424763">
                <a:tc vMerge="1">
                  <a:txBody>
                    <a:bodyPr/>
                    <a:lstStyle/>
                    <a:p>
                      <a:endParaRPr lang="en-US"/>
                    </a:p>
                  </a:txBody>
                  <a:tcPr marL="0" marR="0" marT="0" marB="0" horzOverflow="overflow"/>
                </a:tc>
                <a:tc>
                  <a:txBody>
                    <a:bodyPr/>
                    <a:lstStyle/>
                    <a:p>
                      <a:pPr lvl="0" algn="ctr">
                        <a:buNone/>
                      </a:pPr>
                      <a:r>
                        <a:rPr lang="en-US" sz="1100" b="0" i="0" u="none" strike="noStrike" noProof="0" dirty="0"/>
                        <a:t>Statewide</a:t>
                      </a:r>
                      <a:endParaRPr lang="en-US" dirty="0"/>
                    </a:p>
                  </a:txBody>
                  <a:tcPr>
                    <a:lnL w="28575">
                      <a:solidFill>
                        <a:schemeClr val="tx1"/>
                      </a:solidFill>
                    </a:lnL>
                    <a:lnR w="3175">
                      <a:solidFill>
                        <a:schemeClr val="tx1"/>
                      </a:solidFill>
                    </a:lnR>
                    <a:lnT w="28575">
                      <a:solidFill>
                        <a:schemeClr val="tx1"/>
                      </a:solidFill>
                    </a:lnT>
                    <a:lnB w="3175">
                      <a:solidFill>
                        <a:schemeClr val="tx1"/>
                      </a:solidFill>
                    </a:lnB>
                    <a:solidFill>
                      <a:schemeClr val="bg1">
                        <a:lumMod val="85000"/>
                      </a:schemeClr>
                    </a:solidFill>
                  </a:tcPr>
                </a:tc>
                <a:tc>
                  <a:txBody>
                    <a:bodyPr/>
                    <a:lstStyle/>
                    <a:p>
                      <a:pPr lvl="0" algn="ctr">
                        <a:lnSpc>
                          <a:spcPct val="100000"/>
                        </a:lnSpc>
                        <a:spcBef>
                          <a:spcPts val="0"/>
                        </a:spcBef>
                        <a:spcAft>
                          <a:spcPts val="0"/>
                        </a:spcAft>
                        <a:buNone/>
                      </a:pPr>
                      <a:r>
                        <a:rPr lang="en-US" sz="1100" b="0" i="0" u="none" strike="noStrike" noProof="0" dirty="0"/>
                        <a:t>Attend </a:t>
                      </a:r>
                      <a:endParaRPr lang="en-US" dirty="0"/>
                    </a:p>
                    <a:p>
                      <a:pPr lvl="0" algn="ctr">
                        <a:lnSpc>
                          <a:spcPct val="100000"/>
                        </a:lnSpc>
                        <a:spcBef>
                          <a:spcPts val="0"/>
                        </a:spcBef>
                        <a:spcAft>
                          <a:spcPts val="0"/>
                        </a:spcAft>
                        <a:buNone/>
                      </a:pPr>
                      <a:r>
                        <a:rPr lang="en-US" sz="1100" b="0" i="0" u="none" strike="noStrike" noProof="0" dirty="0"/>
                        <a:t>Voc. School</a:t>
                      </a:r>
                    </a:p>
                  </a:txBody>
                  <a:tcPr>
                    <a:lnL w="3175">
                      <a:solidFill>
                        <a:schemeClr val="tx1"/>
                      </a:solidFill>
                    </a:lnL>
                    <a:lnR w="28575">
                      <a:solidFill>
                        <a:schemeClr val="tx1"/>
                      </a:solidFill>
                    </a:lnR>
                    <a:lnT w="28575">
                      <a:solidFill>
                        <a:schemeClr val="tx1"/>
                      </a:solidFill>
                    </a:lnT>
                    <a:lnB w="3175">
                      <a:solidFill>
                        <a:schemeClr val="tx1"/>
                      </a:solidFill>
                    </a:lnB>
                    <a:solidFill>
                      <a:schemeClr val="bg1">
                        <a:lumMod val="85000"/>
                      </a:schemeClr>
                    </a:solidFill>
                  </a:tcPr>
                </a:tc>
                <a:tc>
                  <a:txBody>
                    <a:bodyPr/>
                    <a:lstStyle/>
                    <a:p>
                      <a:pPr lvl="0" algn="ctr">
                        <a:buNone/>
                      </a:pPr>
                      <a:r>
                        <a:rPr lang="en-US" sz="1100" b="0" i="0" u="none" strike="noStrike" noProof="0"/>
                        <a:t>Statewide</a:t>
                      </a:r>
                    </a:p>
                  </a:txBody>
                  <a:tcPr>
                    <a:lnL w="28575">
                      <a:solidFill>
                        <a:schemeClr val="tx1"/>
                      </a:solidFill>
                    </a:lnL>
                    <a:lnR w="3175">
                      <a:solidFill>
                        <a:schemeClr val="tx1"/>
                      </a:solidFill>
                    </a:lnR>
                    <a:lnT w="28575">
                      <a:solidFill>
                        <a:schemeClr val="tx1"/>
                      </a:solidFill>
                    </a:lnT>
                    <a:lnB w="3175">
                      <a:solidFill>
                        <a:schemeClr val="tx1"/>
                      </a:solidFill>
                    </a:lnB>
                    <a:solidFill>
                      <a:schemeClr val="bg1">
                        <a:lumMod val="85000"/>
                      </a:schemeClr>
                    </a:solidFill>
                  </a:tcPr>
                </a:tc>
                <a:tc>
                  <a:txBody>
                    <a:bodyPr/>
                    <a:lstStyle/>
                    <a:p>
                      <a:pPr lvl="0" algn="ctr">
                        <a:lnSpc>
                          <a:spcPct val="100000"/>
                        </a:lnSpc>
                        <a:spcBef>
                          <a:spcPts val="0"/>
                        </a:spcBef>
                        <a:spcAft>
                          <a:spcPts val="0"/>
                        </a:spcAft>
                        <a:buNone/>
                      </a:pPr>
                      <a:r>
                        <a:rPr lang="en-US" sz="1100" b="0" i="0" u="none" strike="noStrike" noProof="0" dirty="0"/>
                        <a:t>Attend </a:t>
                      </a:r>
                      <a:endParaRPr lang="en-US" dirty="0"/>
                    </a:p>
                    <a:p>
                      <a:pPr lvl="0" algn="ctr">
                        <a:lnSpc>
                          <a:spcPct val="100000"/>
                        </a:lnSpc>
                        <a:spcBef>
                          <a:spcPts val="0"/>
                        </a:spcBef>
                        <a:spcAft>
                          <a:spcPts val="0"/>
                        </a:spcAft>
                        <a:buNone/>
                      </a:pPr>
                      <a:r>
                        <a:rPr lang="en-US" sz="1100" b="0" i="0" u="none" strike="noStrike" noProof="0" dirty="0"/>
                        <a:t>Voc. School</a:t>
                      </a:r>
                    </a:p>
                  </a:txBody>
                  <a:tcPr>
                    <a:lnL w="3175">
                      <a:solidFill>
                        <a:schemeClr val="tx1"/>
                      </a:solidFill>
                    </a:lnL>
                    <a:lnR w="28575">
                      <a:solidFill>
                        <a:schemeClr val="tx1"/>
                      </a:solidFill>
                    </a:lnR>
                    <a:lnT w="28575">
                      <a:solidFill>
                        <a:schemeClr val="tx1"/>
                      </a:solidFill>
                    </a:lnT>
                    <a:lnB w="3175">
                      <a:solidFill>
                        <a:schemeClr val="tx1"/>
                      </a:solidFill>
                    </a:lnB>
                    <a:solidFill>
                      <a:schemeClr val="bg1">
                        <a:lumMod val="85000"/>
                      </a:schemeClr>
                    </a:solidFill>
                  </a:tcPr>
                </a:tc>
                <a:extLst>
                  <a:ext uri="{0D108BD9-81ED-4DB2-BD59-A6C34878D82A}">
                    <a16:rowId xmlns:a16="http://schemas.microsoft.com/office/drawing/2014/main" val="2844296745"/>
                  </a:ext>
                </a:extLst>
              </a:tr>
              <a:tr h="250000">
                <a:tc>
                  <a:txBody>
                    <a:bodyPr/>
                    <a:lstStyle/>
                    <a:p>
                      <a:pPr algn="ctr"/>
                      <a:r>
                        <a:rPr lang="en-US" sz="1600"/>
                        <a:t>2016</a:t>
                      </a:r>
                    </a:p>
                  </a:txBody>
                  <a:tcPr>
                    <a:lnL w="28575">
                      <a:solidFill>
                        <a:schemeClr val="tx1"/>
                      </a:solidFill>
                    </a:lnL>
                    <a:lnR w="28575">
                      <a:solidFill>
                        <a:schemeClr val="tx1"/>
                      </a:solidFill>
                    </a:lnR>
                    <a:lnT w="3175">
                      <a:solidFill>
                        <a:schemeClr val="tx1"/>
                      </a:solidFill>
                    </a:lnT>
                    <a:lnB w="3175">
                      <a:solidFill>
                        <a:schemeClr val="tx1"/>
                      </a:solidFill>
                    </a:lnB>
                    <a:noFill/>
                  </a:tcPr>
                </a:tc>
                <a:tc>
                  <a:txBody>
                    <a:bodyPr/>
                    <a:lstStyle/>
                    <a:p>
                      <a:pPr algn="ctr"/>
                      <a:r>
                        <a:rPr lang="en-US" sz="1600" dirty="0"/>
                        <a:t>27%</a:t>
                      </a:r>
                    </a:p>
                  </a:txBody>
                  <a:tcPr>
                    <a:lnL w="28575">
                      <a:solidFill>
                        <a:schemeClr val="tx1"/>
                      </a:solidFill>
                    </a:lnL>
                    <a:lnR w="3175">
                      <a:solidFill>
                        <a:schemeClr val="tx1"/>
                      </a:solidFill>
                    </a:lnR>
                    <a:lnT w="3175">
                      <a:solidFill>
                        <a:schemeClr val="tx1"/>
                      </a:solidFill>
                    </a:lnT>
                    <a:lnB w="3175">
                      <a:solidFill>
                        <a:schemeClr val="tx1"/>
                      </a:solidFill>
                    </a:lnB>
                    <a:noFill/>
                  </a:tcPr>
                </a:tc>
                <a:tc>
                  <a:txBody>
                    <a:bodyPr/>
                    <a:lstStyle/>
                    <a:p>
                      <a:pPr algn="ctr"/>
                      <a:r>
                        <a:rPr lang="en-US" sz="1600" dirty="0"/>
                        <a:t>33%</a:t>
                      </a:r>
                    </a:p>
                  </a:txBody>
                  <a:tcPr>
                    <a:lnL w="3175">
                      <a:solidFill>
                        <a:schemeClr val="tx1"/>
                      </a:solidFill>
                    </a:lnL>
                    <a:lnR w="28575">
                      <a:solidFill>
                        <a:schemeClr val="tx1"/>
                      </a:solidFill>
                    </a:lnR>
                    <a:lnT w="3175">
                      <a:solidFill>
                        <a:schemeClr val="tx1"/>
                      </a:solidFill>
                    </a:lnT>
                    <a:lnB w="3175">
                      <a:solidFill>
                        <a:schemeClr val="tx1"/>
                      </a:solidFill>
                    </a:lnB>
                    <a:noFill/>
                  </a:tcPr>
                </a:tc>
                <a:tc>
                  <a:txBody>
                    <a:bodyPr/>
                    <a:lstStyle/>
                    <a:p>
                      <a:pPr algn="ctr"/>
                      <a:r>
                        <a:rPr lang="en-US" sz="1600" dirty="0"/>
                        <a:t>17%</a:t>
                      </a:r>
                    </a:p>
                  </a:txBody>
                  <a:tcPr>
                    <a:lnL w="28575">
                      <a:solidFill>
                        <a:schemeClr val="tx1"/>
                      </a:solidFill>
                    </a:lnL>
                    <a:lnR w="3175">
                      <a:solidFill>
                        <a:schemeClr val="tx1"/>
                      </a:solidFill>
                    </a:lnR>
                    <a:lnT w="3175">
                      <a:solidFill>
                        <a:schemeClr val="tx1"/>
                      </a:solidFill>
                    </a:lnT>
                    <a:lnB w="3175">
                      <a:solidFill>
                        <a:schemeClr val="tx1"/>
                      </a:solidFill>
                    </a:lnB>
                    <a:noFill/>
                  </a:tcPr>
                </a:tc>
                <a:tc>
                  <a:txBody>
                    <a:bodyPr/>
                    <a:lstStyle/>
                    <a:p>
                      <a:pPr algn="ctr"/>
                      <a:r>
                        <a:rPr lang="en-US" sz="1600" dirty="0"/>
                        <a:t>23%</a:t>
                      </a:r>
                    </a:p>
                  </a:txBody>
                  <a:tcPr>
                    <a:lnL w="3175">
                      <a:solidFill>
                        <a:schemeClr val="tx1"/>
                      </a:solidFill>
                    </a:lnL>
                    <a:lnR w="28575">
                      <a:solidFill>
                        <a:schemeClr val="tx1"/>
                      </a:solidFill>
                    </a:lnR>
                    <a:lnT w="3175">
                      <a:solidFill>
                        <a:schemeClr val="tx1"/>
                      </a:solidFill>
                    </a:lnT>
                    <a:lnB w="3175">
                      <a:solidFill>
                        <a:schemeClr val="tx1"/>
                      </a:solidFill>
                    </a:lnB>
                    <a:noFill/>
                  </a:tcPr>
                </a:tc>
                <a:extLst>
                  <a:ext uri="{0D108BD9-81ED-4DB2-BD59-A6C34878D82A}">
                    <a16:rowId xmlns:a16="http://schemas.microsoft.com/office/drawing/2014/main" val="1145263755"/>
                  </a:ext>
                </a:extLst>
              </a:tr>
              <a:tr h="250000">
                <a:tc>
                  <a:txBody>
                    <a:bodyPr/>
                    <a:lstStyle/>
                    <a:p>
                      <a:pPr algn="ctr"/>
                      <a:r>
                        <a:rPr lang="en-US" sz="1600"/>
                        <a:t>2017</a:t>
                      </a:r>
                    </a:p>
                  </a:txBody>
                  <a:tcPr>
                    <a:lnL w="28575">
                      <a:solidFill>
                        <a:schemeClr val="tx1"/>
                      </a:solidFill>
                    </a:lnL>
                    <a:lnR w="28575">
                      <a:solidFill>
                        <a:schemeClr val="tx1"/>
                      </a:solidFill>
                    </a:lnR>
                    <a:lnT w="3175">
                      <a:solidFill>
                        <a:schemeClr val="tx1"/>
                      </a:solidFill>
                    </a:lnT>
                    <a:lnB w="3175">
                      <a:solidFill>
                        <a:schemeClr val="tx1"/>
                      </a:solidFill>
                    </a:lnB>
                    <a:noFill/>
                  </a:tcPr>
                </a:tc>
                <a:tc>
                  <a:txBody>
                    <a:bodyPr/>
                    <a:lstStyle/>
                    <a:p>
                      <a:pPr algn="ctr"/>
                      <a:r>
                        <a:rPr lang="en-US" sz="1600" dirty="0"/>
                        <a:t>30%</a:t>
                      </a:r>
                    </a:p>
                  </a:txBody>
                  <a:tcPr>
                    <a:lnL w="28575">
                      <a:solidFill>
                        <a:schemeClr val="tx1"/>
                      </a:solidFill>
                    </a:lnL>
                    <a:lnR w="3175">
                      <a:solidFill>
                        <a:schemeClr val="tx1"/>
                      </a:solidFill>
                    </a:lnR>
                    <a:lnT w="3175">
                      <a:solidFill>
                        <a:schemeClr val="tx1"/>
                      </a:solidFill>
                    </a:lnT>
                    <a:lnB w="3175">
                      <a:solidFill>
                        <a:schemeClr val="tx1"/>
                      </a:solidFill>
                    </a:lnB>
                    <a:noFill/>
                  </a:tcPr>
                </a:tc>
                <a:tc>
                  <a:txBody>
                    <a:bodyPr/>
                    <a:lstStyle/>
                    <a:p>
                      <a:pPr algn="ctr"/>
                      <a:r>
                        <a:rPr lang="en-US" sz="1600" dirty="0"/>
                        <a:t>36%</a:t>
                      </a:r>
                    </a:p>
                  </a:txBody>
                  <a:tcPr>
                    <a:lnL w="3175">
                      <a:solidFill>
                        <a:schemeClr val="tx1"/>
                      </a:solidFill>
                    </a:lnL>
                    <a:lnR w="28575">
                      <a:solidFill>
                        <a:schemeClr val="tx1"/>
                      </a:solidFill>
                    </a:lnR>
                    <a:lnT w="3175">
                      <a:solidFill>
                        <a:schemeClr val="tx1"/>
                      </a:solidFill>
                    </a:lnT>
                    <a:lnB w="3175">
                      <a:solidFill>
                        <a:schemeClr val="tx1"/>
                      </a:solidFill>
                    </a:lnB>
                    <a:noFill/>
                  </a:tcPr>
                </a:tc>
                <a:tc>
                  <a:txBody>
                    <a:bodyPr/>
                    <a:lstStyle/>
                    <a:p>
                      <a:pPr algn="ctr"/>
                      <a:r>
                        <a:rPr lang="en-US" sz="1600"/>
                        <a:t>17%</a:t>
                      </a:r>
                    </a:p>
                  </a:txBody>
                  <a:tcPr>
                    <a:lnL w="28575">
                      <a:solidFill>
                        <a:schemeClr val="tx1"/>
                      </a:solidFill>
                    </a:lnL>
                    <a:lnR w="3175">
                      <a:solidFill>
                        <a:schemeClr val="tx1"/>
                      </a:solidFill>
                    </a:lnR>
                    <a:lnT w="3175">
                      <a:solidFill>
                        <a:schemeClr val="tx1"/>
                      </a:solidFill>
                    </a:lnT>
                    <a:lnB w="3175">
                      <a:solidFill>
                        <a:schemeClr val="tx1"/>
                      </a:solidFill>
                    </a:lnB>
                    <a:noFill/>
                  </a:tcPr>
                </a:tc>
                <a:tc>
                  <a:txBody>
                    <a:bodyPr/>
                    <a:lstStyle/>
                    <a:p>
                      <a:pPr algn="ctr"/>
                      <a:r>
                        <a:rPr lang="en-US" sz="1600" dirty="0"/>
                        <a:t>22%</a:t>
                      </a:r>
                    </a:p>
                  </a:txBody>
                  <a:tcPr>
                    <a:lnL w="3175">
                      <a:solidFill>
                        <a:schemeClr val="tx1"/>
                      </a:solidFill>
                    </a:lnL>
                    <a:lnR w="28575">
                      <a:solidFill>
                        <a:schemeClr val="tx1"/>
                      </a:solidFill>
                    </a:lnR>
                    <a:lnT w="3175">
                      <a:solidFill>
                        <a:schemeClr val="tx1"/>
                      </a:solidFill>
                    </a:lnT>
                    <a:lnB w="3175">
                      <a:solidFill>
                        <a:schemeClr val="tx1"/>
                      </a:solidFill>
                    </a:lnB>
                    <a:noFill/>
                  </a:tcPr>
                </a:tc>
                <a:extLst>
                  <a:ext uri="{0D108BD9-81ED-4DB2-BD59-A6C34878D82A}">
                    <a16:rowId xmlns:a16="http://schemas.microsoft.com/office/drawing/2014/main" val="2228343098"/>
                  </a:ext>
                </a:extLst>
              </a:tr>
              <a:tr h="250000">
                <a:tc>
                  <a:txBody>
                    <a:bodyPr/>
                    <a:lstStyle/>
                    <a:p>
                      <a:pPr algn="ctr"/>
                      <a:r>
                        <a:rPr lang="en-US" sz="1600"/>
                        <a:t>2018</a:t>
                      </a:r>
                    </a:p>
                  </a:txBody>
                  <a:tcPr>
                    <a:lnL w="28575">
                      <a:solidFill>
                        <a:schemeClr val="tx1"/>
                      </a:solidFill>
                    </a:lnL>
                    <a:lnR w="28575">
                      <a:solidFill>
                        <a:schemeClr val="tx1"/>
                      </a:solidFill>
                    </a:lnR>
                    <a:lnT w="3175">
                      <a:solidFill>
                        <a:schemeClr val="tx1"/>
                      </a:solidFill>
                    </a:lnT>
                    <a:lnB w="3175">
                      <a:solidFill>
                        <a:schemeClr val="tx1"/>
                      </a:solidFill>
                    </a:lnB>
                    <a:noFill/>
                  </a:tcPr>
                </a:tc>
                <a:tc>
                  <a:txBody>
                    <a:bodyPr/>
                    <a:lstStyle/>
                    <a:p>
                      <a:pPr algn="ctr"/>
                      <a:r>
                        <a:rPr lang="en-US" sz="1600" dirty="0"/>
                        <a:t>31%</a:t>
                      </a:r>
                    </a:p>
                  </a:txBody>
                  <a:tcPr>
                    <a:lnL w="28575">
                      <a:solidFill>
                        <a:schemeClr val="tx1"/>
                      </a:solidFill>
                    </a:lnL>
                    <a:lnR w="3175">
                      <a:solidFill>
                        <a:schemeClr val="tx1"/>
                      </a:solidFill>
                    </a:lnR>
                    <a:lnT w="3175">
                      <a:solidFill>
                        <a:schemeClr val="tx1"/>
                      </a:solidFill>
                    </a:lnT>
                    <a:lnB w="3175">
                      <a:solidFill>
                        <a:schemeClr val="tx1"/>
                      </a:solidFill>
                    </a:lnB>
                    <a:noFill/>
                  </a:tcPr>
                </a:tc>
                <a:tc>
                  <a:txBody>
                    <a:bodyPr/>
                    <a:lstStyle/>
                    <a:p>
                      <a:pPr algn="ctr"/>
                      <a:r>
                        <a:rPr lang="en-US" sz="1600" dirty="0"/>
                        <a:t>36%</a:t>
                      </a:r>
                    </a:p>
                  </a:txBody>
                  <a:tcPr>
                    <a:lnL w="3175">
                      <a:solidFill>
                        <a:schemeClr val="tx1"/>
                      </a:solidFill>
                    </a:lnL>
                    <a:lnR w="28575">
                      <a:solidFill>
                        <a:schemeClr val="tx1"/>
                      </a:solidFill>
                    </a:lnR>
                    <a:lnT w="3175">
                      <a:solidFill>
                        <a:schemeClr val="tx1"/>
                      </a:solidFill>
                    </a:lnT>
                    <a:lnB w="3175">
                      <a:solidFill>
                        <a:schemeClr val="tx1"/>
                      </a:solidFill>
                    </a:lnB>
                    <a:noFill/>
                  </a:tcPr>
                </a:tc>
                <a:tc>
                  <a:txBody>
                    <a:bodyPr/>
                    <a:lstStyle/>
                    <a:p>
                      <a:pPr algn="ctr"/>
                      <a:r>
                        <a:rPr lang="en-US" sz="1600"/>
                        <a:t>17%</a:t>
                      </a:r>
                    </a:p>
                  </a:txBody>
                  <a:tcPr>
                    <a:lnL w="28575">
                      <a:solidFill>
                        <a:schemeClr val="tx1"/>
                      </a:solidFill>
                    </a:lnL>
                    <a:lnR w="3175">
                      <a:solidFill>
                        <a:schemeClr val="tx1"/>
                      </a:solidFill>
                    </a:lnR>
                    <a:lnT w="3175">
                      <a:solidFill>
                        <a:schemeClr val="tx1"/>
                      </a:solidFill>
                    </a:lnT>
                    <a:lnB w="3175">
                      <a:solidFill>
                        <a:schemeClr val="tx1"/>
                      </a:solidFill>
                    </a:lnB>
                    <a:noFill/>
                  </a:tcPr>
                </a:tc>
                <a:tc>
                  <a:txBody>
                    <a:bodyPr/>
                    <a:lstStyle/>
                    <a:p>
                      <a:pPr algn="ctr"/>
                      <a:r>
                        <a:rPr lang="en-US" sz="1600" dirty="0"/>
                        <a:t>23%</a:t>
                      </a:r>
                    </a:p>
                  </a:txBody>
                  <a:tcPr>
                    <a:lnL w="3175">
                      <a:solidFill>
                        <a:schemeClr val="tx1"/>
                      </a:solidFill>
                    </a:lnL>
                    <a:lnR w="28575">
                      <a:solidFill>
                        <a:schemeClr val="tx1"/>
                      </a:solidFill>
                    </a:lnR>
                    <a:lnT w="3175">
                      <a:solidFill>
                        <a:schemeClr val="tx1"/>
                      </a:solidFill>
                    </a:lnT>
                    <a:lnB w="3175">
                      <a:solidFill>
                        <a:schemeClr val="tx1"/>
                      </a:solidFill>
                    </a:lnB>
                    <a:noFill/>
                  </a:tcPr>
                </a:tc>
                <a:extLst>
                  <a:ext uri="{0D108BD9-81ED-4DB2-BD59-A6C34878D82A}">
                    <a16:rowId xmlns:a16="http://schemas.microsoft.com/office/drawing/2014/main" val="1966421109"/>
                  </a:ext>
                </a:extLst>
              </a:tr>
              <a:tr h="250000">
                <a:tc>
                  <a:txBody>
                    <a:bodyPr/>
                    <a:lstStyle/>
                    <a:p>
                      <a:pPr algn="ctr"/>
                      <a:r>
                        <a:rPr lang="en-US" sz="1600"/>
                        <a:t>2019</a:t>
                      </a:r>
                    </a:p>
                  </a:txBody>
                  <a:tcPr>
                    <a:lnL w="28575">
                      <a:solidFill>
                        <a:schemeClr val="tx1"/>
                      </a:solidFill>
                    </a:lnL>
                    <a:lnR w="28575">
                      <a:solidFill>
                        <a:schemeClr val="tx1"/>
                      </a:solidFill>
                    </a:lnR>
                    <a:lnT w="3175">
                      <a:solidFill>
                        <a:schemeClr val="tx1"/>
                      </a:solidFill>
                    </a:lnT>
                    <a:lnB w="3175">
                      <a:solidFill>
                        <a:schemeClr val="tx1"/>
                      </a:solidFill>
                    </a:lnB>
                    <a:noFill/>
                  </a:tcPr>
                </a:tc>
                <a:tc>
                  <a:txBody>
                    <a:bodyPr/>
                    <a:lstStyle/>
                    <a:p>
                      <a:pPr algn="ctr"/>
                      <a:r>
                        <a:rPr lang="en-US" sz="1600" dirty="0"/>
                        <a:t>30%</a:t>
                      </a:r>
                    </a:p>
                  </a:txBody>
                  <a:tcPr>
                    <a:lnL w="28575">
                      <a:solidFill>
                        <a:schemeClr val="tx1"/>
                      </a:solidFill>
                    </a:lnL>
                    <a:lnR w="3175">
                      <a:solidFill>
                        <a:schemeClr val="tx1"/>
                      </a:solidFill>
                    </a:lnR>
                    <a:lnT w="3175">
                      <a:solidFill>
                        <a:schemeClr val="tx1"/>
                      </a:solidFill>
                    </a:lnT>
                    <a:lnB w="3175">
                      <a:solidFill>
                        <a:schemeClr val="tx1"/>
                      </a:solidFill>
                    </a:lnB>
                    <a:noFill/>
                  </a:tcPr>
                </a:tc>
                <a:tc>
                  <a:txBody>
                    <a:bodyPr/>
                    <a:lstStyle/>
                    <a:p>
                      <a:pPr algn="ctr"/>
                      <a:r>
                        <a:rPr lang="en-US" sz="1600" dirty="0"/>
                        <a:t>34%</a:t>
                      </a:r>
                    </a:p>
                  </a:txBody>
                  <a:tcPr>
                    <a:lnL w="3175">
                      <a:solidFill>
                        <a:schemeClr val="tx1"/>
                      </a:solidFill>
                    </a:lnL>
                    <a:lnR w="28575">
                      <a:solidFill>
                        <a:schemeClr val="tx1"/>
                      </a:solidFill>
                    </a:lnR>
                    <a:lnT w="3175">
                      <a:solidFill>
                        <a:schemeClr val="tx1"/>
                      </a:solidFill>
                    </a:lnT>
                    <a:lnB w="3175">
                      <a:solidFill>
                        <a:schemeClr val="tx1"/>
                      </a:solidFill>
                    </a:lnB>
                    <a:noFill/>
                  </a:tcPr>
                </a:tc>
                <a:tc>
                  <a:txBody>
                    <a:bodyPr/>
                    <a:lstStyle/>
                    <a:p>
                      <a:pPr algn="ctr"/>
                      <a:r>
                        <a:rPr lang="en-US" sz="1600"/>
                        <a:t>17%</a:t>
                      </a:r>
                    </a:p>
                  </a:txBody>
                  <a:tcPr>
                    <a:lnL w="28575">
                      <a:solidFill>
                        <a:schemeClr val="tx1"/>
                      </a:solidFill>
                    </a:lnL>
                    <a:lnR w="3175">
                      <a:solidFill>
                        <a:schemeClr val="tx1"/>
                      </a:solidFill>
                    </a:lnR>
                    <a:lnT w="3175">
                      <a:solidFill>
                        <a:schemeClr val="tx1"/>
                      </a:solidFill>
                    </a:lnT>
                    <a:lnB w="3175">
                      <a:solidFill>
                        <a:schemeClr val="tx1"/>
                      </a:solidFill>
                    </a:lnB>
                    <a:noFill/>
                  </a:tcPr>
                </a:tc>
                <a:tc>
                  <a:txBody>
                    <a:bodyPr/>
                    <a:lstStyle/>
                    <a:p>
                      <a:pPr algn="ctr"/>
                      <a:r>
                        <a:rPr lang="en-US" sz="1600" dirty="0"/>
                        <a:t>22%</a:t>
                      </a:r>
                    </a:p>
                  </a:txBody>
                  <a:tcPr>
                    <a:lnL w="3175">
                      <a:solidFill>
                        <a:schemeClr val="tx1"/>
                      </a:solidFill>
                    </a:lnL>
                    <a:lnR w="28575">
                      <a:solidFill>
                        <a:schemeClr val="tx1"/>
                      </a:solidFill>
                    </a:lnR>
                    <a:lnT w="3175">
                      <a:solidFill>
                        <a:schemeClr val="tx1"/>
                      </a:solidFill>
                    </a:lnT>
                    <a:lnB w="3175">
                      <a:solidFill>
                        <a:schemeClr val="tx1"/>
                      </a:solidFill>
                    </a:lnB>
                    <a:noFill/>
                  </a:tcPr>
                </a:tc>
                <a:extLst>
                  <a:ext uri="{0D108BD9-81ED-4DB2-BD59-A6C34878D82A}">
                    <a16:rowId xmlns:a16="http://schemas.microsoft.com/office/drawing/2014/main" val="4149357054"/>
                  </a:ext>
                </a:extLst>
              </a:tr>
              <a:tr h="250000">
                <a:tc>
                  <a:txBody>
                    <a:bodyPr/>
                    <a:lstStyle/>
                    <a:p>
                      <a:pPr algn="ctr"/>
                      <a:r>
                        <a:rPr lang="en-US" sz="1600"/>
                        <a:t>2020</a:t>
                      </a:r>
                    </a:p>
                  </a:txBody>
                  <a:tcPr>
                    <a:lnL w="28575">
                      <a:solidFill>
                        <a:schemeClr val="tx1"/>
                      </a:solidFill>
                    </a:lnL>
                    <a:lnR w="28575">
                      <a:solidFill>
                        <a:schemeClr val="tx1"/>
                      </a:solidFill>
                    </a:lnR>
                    <a:lnT w="3175">
                      <a:solidFill>
                        <a:schemeClr val="tx1"/>
                      </a:solidFill>
                    </a:lnT>
                    <a:lnB w="28575">
                      <a:solidFill>
                        <a:schemeClr val="tx1"/>
                      </a:solidFill>
                    </a:lnB>
                    <a:noFill/>
                  </a:tcPr>
                </a:tc>
                <a:tc>
                  <a:txBody>
                    <a:bodyPr/>
                    <a:lstStyle/>
                    <a:p>
                      <a:pPr algn="ctr"/>
                      <a:r>
                        <a:rPr lang="en-US" sz="1600" dirty="0"/>
                        <a:t>33%</a:t>
                      </a:r>
                    </a:p>
                  </a:txBody>
                  <a:tcPr>
                    <a:lnL w="28575">
                      <a:solidFill>
                        <a:schemeClr val="tx1"/>
                      </a:solidFill>
                    </a:lnL>
                    <a:lnR w="3175">
                      <a:solidFill>
                        <a:schemeClr val="tx1"/>
                      </a:solidFill>
                    </a:lnR>
                    <a:lnT w="3175">
                      <a:solidFill>
                        <a:schemeClr val="tx1"/>
                      </a:solidFill>
                    </a:lnT>
                    <a:lnB w="28575">
                      <a:solidFill>
                        <a:schemeClr val="tx1"/>
                      </a:solidFill>
                    </a:lnB>
                    <a:noFill/>
                  </a:tcPr>
                </a:tc>
                <a:tc>
                  <a:txBody>
                    <a:bodyPr/>
                    <a:lstStyle/>
                    <a:p>
                      <a:pPr algn="ctr"/>
                      <a:r>
                        <a:rPr lang="en-US" sz="1600" dirty="0"/>
                        <a:t>36%</a:t>
                      </a:r>
                    </a:p>
                  </a:txBody>
                  <a:tcPr>
                    <a:lnL w="3175">
                      <a:solidFill>
                        <a:schemeClr val="tx1"/>
                      </a:solidFill>
                    </a:lnL>
                    <a:lnR w="28575">
                      <a:solidFill>
                        <a:schemeClr val="tx1"/>
                      </a:solidFill>
                    </a:lnR>
                    <a:lnT w="3175">
                      <a:solidFill>
                        <a:schemeClr val="tx1"/>
                      </a:solidFill>
                    </a:lnT>
                    <a:lnB w="28575">
                      <a:solidFill>
                        <a:schemeClr val="tx1"/>
                      </a:solidFill>
                    </a:lnB>
                    <a:noFill/>
                  </a:tcPr>
                </a:tc>
                <a:tc>
                  <a:txBody>
                    <a:bodyPr/>
                    <a:lstStyle/>
                    <a:p>
                      <a:pPr algn="ctr"/>
                      <a:r>
                        <a:rPr lang="en-US" sz="1600"/>
                        <a:t>18%</a:t>
                      </a:r>
                    </a:p>
                  </a:txBody>
                  <a:tcPr>
                    <a:lnL w="28575">
                      <a:solidFill>
                        <a:schemeClr val="tx1"/>
                      </a:solidFill>
                    </a:lnL>
                    <a:lnR w="3175">
                      <a:solidFill>
                        <a:schemeClr val="tx1"/>
                      </a:solidFill>
                    </a:lnR>
                    <a:lnT w="3175">
                      <a:solidFill>
                        <a:schemeClr val="tx1"/>
                      </a:solidFill>
                    </a:lnT>
                    <a:lnB w="28575">
                      <a:solidFill>
                        <a:schemeClr val="tx1"/>
                      </a:solidFill>
                    </a:lnB>
                    <a:noFill/>
                  </a:tcPr>
                </a:tc>
                <a:tc>
                  <a:txBody>
                    <a:bodyPr/>
                    <a:lstStyle/>
                    <a:p>
                      <a:pPr algn="ctr"/>
                      <a:r>
                        <a:rPr lang="en-US" sz="1600" dirty="0"/>
                        <a:t>21%</a:t>
                      </a:r>
                    </a:p>
                  </a:txBody>
                  <a:tcPr>
                    <a:lnL w="3175">
                      <a:solidFill>
                        <a:schemeClr val="tx1"/>
                      </a:solidFill>
                    </a:lnL>
                    <a:lnR w="28575">
                      <a:solidFill>
                        <a:schemeClr val="tx1"/>
                      </a:solidFill>
                    </a:lnR>
                    <a:lnT w="3175">
                      <a:solidFill>
                        <a:schemeClr val="tx1"/>
                      </a:solidFill>
                    </a:lnT>
                    <a:lnB w="28575">
                      <a:solidFill>
                        <a:schemeClr val="tx1"/>
                      </a:solidFill>
                    </a:lnB>
                    <a:noFill/>
                  </a:tcPr>
                </a:tc>
                <a:extLst>
                  <a:ext uri="{0D108BD9-81ED-4DB2-BD59-A6C34878D82A}">
                    <a16:rowId xmlns:a16="http://schemas.microsoft.com/office/drawing/2014/main" val="1975350558"/>
                  </a:ext>
                </a:extLst>
              </a:tr>
            </a:tbl>
          </a:graphicData>
        </a:graphic>
      </p:graphicFrame>
      <p:pic>
        <p:nvPicPr>
          <p:cNvPr id="3" name="Picture 4" descr="Graphical user interface, application&#10;&#10;Description automatically generated&#10;">
            <a:extLst>
              <a:ext uri="{FF2B5EF4-FFF2-40B4-BE49-F238E27FC236}">
                <a16:creationId xmlns:a16="http://schemas.microsoft.com/office/drawing/2014/main" id="{916EFBB1-F9EF-4F9C-A2BF-B1730A0E1A40}"/>
              </a:ext>
            </a:extLst>
          </p:cNvPr>
          <p:cNvPicPr>
            <a:picLocks noChangeAspect="1"/>
          </p:cNvPicPr>
          <p:nvPr/>
        </p:nvPicPr>
        <p:blipFill>
          <a:blip r:embed="rId3"/>
          <a:stretch>
            <a:fillRect/>
          </a:stretch>
        </p:blipFill>
        <p:spPr>
          <a:xfrm>
            <a:off x="2431703" y="3695524"/>
            <a:ext cx="8963304" cy="2576441"/>
          </a:xfrm>
          <a:prstGeom prst="rect">
            <a:avLst/>
          </a:prstGeom>
        </p:spPr>
      </p:pic>
    </p:spTree>
    <p:extLst>
      <p:ext uri="{BB962C8B-B14F-4D97-AF65-F5344CB8AC3E}">
        <p14:creationId xmlns:p14="http://schemas.microsoft.com/office/powerpoint/2010/main" val="4145453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8395-D57A-45BB-9994-3A985657C766}"/>
              </a:ext>
            </a:extLst>
          </p:cNvPr>
          <p:cNvSpPr>
            <a:spLocks noGrp="1"/>
          </p:cNvSpPr>
          <p:nvPr>
            <p:ph type="title"/>
          </p:nvPr>
        </p:nvSpPr>
        <p:spPr/>
        <p:txBody>
          <a:bodyPr/>
          <a:lstStyle/>
          <a:p>
            <a:r>
              <a:rPr lang="en-US">
                <a:latin typeface="Segoe UI Semibold"/>
                <a:cs typeface="Segoe UI Semibold"/>
              </a:rPr>
              <a:t>3. State Grade 9 Enrollment Trends </a:t>
            </a:r>
            <a:endParaRPr lang="en-US"/>
          </a:p>
        </p:txBody>
      </p:sp>
      <p:sp>
        <p:nvSpPr>
          <p:cNvPr id="4" name="Slide Number Placeholder 3">
            <a:extLst>
              <a:ext uri="{FF2B5EF4-FFF2-40B4-BE49-F238E27FC236}">
                <a16:creationId xmlns:a16="http://schemas.microsoft.com/office/drawing/2014/main" id="{8C4AB391-5FAF-4740-8BCD-B4BDA60E8F31}"/>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graphicFrame>
        <p:nvGraphicFramePr>
          <p:cNvPr id="7" name="Table 5">
            <a:extLst>
              <a:ext uri="{FF2B5EF4-FFF2-40B4-BE49-F238E27FC236}">
                <a16:creationId xmlns:a16="http://schemas.microsoft.com/office/drawing/2014/main" id="{60A9002A-841A-446D-A6AD-C9AAA0E2D9B7}"/>
              </a:ext>
            </a:extLst>
          </p:cNvPr>
          <p:cNvGraphicFramePr>
            <a:graphicFrameLocks/>
          </p:cNvGraphicFramePr>
          <p:nvPr/>
        </p:nvGraphicFramePr>
        <p:xfrm>
          <a:off x="401934" y="1108297"/>
          <a:ext cx="10249320" cy="2468880"/>
        </p:xfrm>
        <a:graphic>
          <a:graphicData uri="http://schemas.openxmlformats.org/drawingml/2006/table">
            <a:tbl>
              <a:tblPr firstRow="1" bandRow="1" bandCol="1">
                <a:tableStyleId>{7E9639D4-E3E2-4D34-9284-5A2195B3D0D7}</a:tableStyleId>
              </a:tblPr>
              <a:tblGrid>
                <a:gridCol w="1356528">
                  <a:extLst>
                    <a:ext uri="{9D8B030D-6E8A-4147-A177-3AD203B41FA5}">
                      <a16:colId xmlns:a16="http://schemas.microsoft.com/office/drawing/2014/main" val="855937221"/>
                    </a:ext>
                  </a:extLst>
                </a:gridCol>
                <a:gridCol w="2210637">
                  <a:extLst>
                    <a:ext uri="{9D8B030D-6E8A-4147-A177-3AD203B41FA5}">
                      <a16:colId xmlns:a16="http://schemas.microsoft.com/office/drawing/2014/main" val="442334023"/>
                    </a:ext>
                  </a:extLst>
                </a:gridCol>
                <a:gridCol w="2250831">
                  <a:extLst>
                    <a:ext uri="{9D8B030D-6E8A-4147-A177-3AD203B41FA5}">
                      <a16:colId xmlns:a16="http://schemas.microsoft.com/office/drawing/2014/main" val="1786189512"/>
                    </a:ext>
                  </a:extLst>
                </a:gridCol>
                <a:gridCol w="2180492">
                  <a:extLst>
                    <a:ext uri="{9D8B030D-6E8A-4147-A177-3AD203B41FA5}">
                      <a16:colId xmlns:a16="http://schemas.microsoft.com/office/drawing/2014/main" val="3057954684"/>
                    </a:ext>
                  </a:extLst>
                </a:gridCol>
                <a:gridCol w="2250832">
                  <a:extLst>
                    <a:ext uri="{9D8B030D-6E8A-4147-A177-3AD203B41FA5}">
                      <a16:colId xmlns:a16="http://schemas.microsoft.com/office/drawing/2014/main" val="1418560636"/>
                    </a:ext>
                  </a:extLst>
                </a:gridCol>
              </a:tblGrid>
              <a:tr h="269231">
                <a:tc rowSpan="2">
                  <a:txBody>
                    <a:bodyPr/>
                    <a:lstStyle/>
                    <a:p>
                      <a:pPr algn="ctr"/>
                      <a:r>
                        <a:rPr lang="en-US" sz="1600" dirty="0">
                          <a:solidFill>
                            <a:schemeClr val="tx1"/>
                          </a:solidFill>
                        </a:rPr>
                        <a:t>Year</a:t>
                      </a:r>
                    </a:p>
                  </a:txBody>
                  <a:tcPr anchor="ctr">
                    <a:lnL w="38100">
                      <a:solidFill>
                        <a:schemeClr val="tx1"/>
                      </a:solidFill>
                    </a:lnL>
                    <a:lnR w="38100">
                      <a:solidFill>
                        <a:schemeClr val="tx1"/>
                      </a:solidFill>
                    </a:lnR>
                    <a:lnT w="38100">
                      <a:solidFill>
                        <a:schemeClr val="tx1"/>
                      </a:solidFill>
                    </a:lnT>
                    <a:lnB w="12700">
                      <a:solidFill>
                        <a:schemeClr val="tx1"/>
                      </a:solidFill>
                    </a:lnB>
                    <a:solidFill>
                      <a:schemeClr val="bg1">
                        <a:lumMod val="85000"/>
                      </a:schemeClr>
                    </a:solidFill>
                  </a:tcPr>
                </a:tc>
                <a:tc gridSpan="2">
                  <a:txBody>
                    <a:bodyPr/>
                    <a:lstStyle/>
                    <a:p>
                      <a:pPr lvl="0" algn="ctr">
                        <a:buNone/>
                      </a:pPr>
                      <a:r>
                        <a:rPr lang="en-US" dirty="0">
                          <a:solidFill>
                            <a:schemeClr val="tx1"/>
                          </a:solidFill>
                        </a:rPr>
                        <a:t>Students of Color</a:t>
                      </a:r>
                      <a:endParaRPr lang="en-US" dirty="0"/>
                    </a:p>
                  </a:txBody>
                  <a:tcPr anchor="ctr">
                    <a:lnL w="38100">
                      <a:solidFill>
                        <a:schemeClr val="tx1"/>
                      </a:solidFill>
                    </a:lnL>
                    <a:lnR w="38100" cap="flat" cmpd="sng" algn="ctr">
                      <a:solidFill>
                        <a:schemeClr val="tx1"/>
                      </a:solidFill>
                      <a:prstDash val="solid"/>
                      <a:round/>
                      <a:headEnd type="none" w="med" len="med"/>
                      <a:tailEnd type="none" w="med" len="med"/>
                    </a:lnR>
                    <a:lnT w="38099">
                      <a:solidFill>
                        <a:schemeClr val="tx1"/>
                      </a:solidFill>
                    </a:lnT>
                    <a:solidFill>
                      <a:schemeClr val="bg1">
                        <a:lumMod val="85000"/>
                      </a:schemeClr>
                    </a:solidFill>
                  </a:tcPr>
                </a:tc>
                <a:tc hMerge="1">
                  <a:txBody>
                    <a:bodyPr/>
                    <a:lstStyle/>
                    <a:p>
                      <a:endParaRPr lang="en-US"/>
                    </a:p>
                  </a:txBody>
                  <a:tcPr anchor="ctr">
                    <a:lnL w="38099">
                      <a:solidFill>
                        <a:schemeClr val="tx1"/>
                      </a:solidFill>
                    </a:lnL>
                    <a:lnR w="38099">
                      <a:solidFill>
                        <a:schemeClr val="tx1"/>
                      </a:solidFill>
                    </a:lnR>
                    <a:lnT w="38099">
                      <a:solidFill>
                        <a:schemeClr val="tx1"/>
                      </a:solidFill>
                    </a:lnT>
                    <a:solidFill>
                      <a:schemeClr val="bg1">
                        <a:lumMod val="85000"/>
                      </a:schemeClr>
                    </a:solidFill>
                  </a:tcPr>
                </a:tc>
                <a:tc gridSpan="2">
                  <a:txBody>
                    <a:bodyPr/>
                    <a:lstStyle/>
                    <a:p>
                      <a:pPr lvl="0" algn="ctr">
                        <a:buNone/>
                      </a:pPr>
                      <a:r>
                        <a:rPr lang="en-US">
                          <a:solidFill>
                            <a:schemeClr val="tx1"/>
                          </a:solidFill>
                        </a:rPr>
                        <a:t>English Learner Students</a:t>
                      </a:r>
                      <a:endParaRPr lang="en-US"/>
                    </a:p>
                  </a:txBody>
                  <a:tcPr anchor="ctr">
                    <a:lnL w="38100">
                      <a:solidFill>
                        <a:schemeClr val="tx1"/>
                      </a:solidFill>
                    </a:lnL>
                    <a:lnR w="38100" cap="flat" cmpd="sng" algn="ctr">
                      <a:solidFill>
                        <a:schemeClr val="tx1"/>
                      </a:solidFill>
                      <a:prstDash val="solid"/>
                      <a:round/>
                      <a:headEnd type="none" w="med" len="med"/>
                      <a:tailEnd type="none" w="med" len="med"/>
                    </a:lnR>
                    <a:lnT w="38100">
                      <a:solidFill>
                        <a:schemeClr val="tx1"/>
                      </a:solidFill>
                    </a:lnT>
                    <a:solidFill>
                      <a:schemeClr val="bg1">
                        <a:lumMod val="85000"/>
                      </a:schemeClr>
                    </a:solidFill>
                  </a:tcPr>
                </a:tc>
                <a:tc hMerge="1">
                  <a:txBody>
                    <a:bodyPr/>
                    <a:lstStyle/>
                    <a:p>
                      <a:endParaRPr lang="en-US"/>
                    </a:p>
                  </a:txBody>
                  <a:tcPr anchor="ctr">
                    <a:lnL w="38099">
                      <a:solidFill>
                        <a:schemeClr val="tx1"/>
                      </a:solidFill>
                    </a:lnL>
                    <a:lnR w="38099">
                      <a:solidFill>
                        <a:schemeClr val="tx1"/>
                      </a:solidFill>
                    </a:lnR>
                    <a:lnT w="38099">
                      <a:solidFill>
                        <a:schemeClr val="tx1"/>
                      </a:solidFill>
                    </a:lnT>
                    <a:solidFill>
                      <a:schemeClr val="bg1">
                        <a:lumMod val="85000"/>
                      </a:schemeClr>
                    </a:solidFill>
                  </a:tcPr>
                </a:tc>
                <a:extLst>
                  <a:ext uri="{0D108BD9-81ED-4DB2-BD59-A6C34878D82A}">
                    <a16:rowId xmlns:a16="http://schemas.microsoft.com/office/drawing/2014/main" val="2081216411"/>
                  </a:ext>
                </a:extLst>
              </a:tr>
              <a:tr h="424763">
                <a:tc vMerge="1">
                  <a:txBody>
                    <a:bodyPr/>
                    <a:lstStyle/>
                    <a:p>
                      <a:endParaRPr lang="en-US"/>
                    </a:p>
                  </a:txBody>
                  <a:tcPr marL="0" marR="0" marT="0" marB="0" horzOverflow="overflow"/>
                </a:tc>
                <a:tc>
                  <a:txBody>
                    <a:bodyPr/>
                    <a:lstStyle/>
                    <a:p>
                      <a:pPr lvl="0" algn="ctr">
                        <a:buNone/>
                      </a:pPr>
                      <a:r>
                        <a:rPr lang="en-US" sz="1100" b="0" i="0" u="none" strike="noStrike" noProof="0">
                          <a:latin typeface="Segoe UI"/>
                        </a:rPr>
                        <a:t>Statewide</a:t>
                      </a:r>
                      <a:endParaRPr lang="en-US"/>
                    </a:p>
                  </a:txBody>
                  <a:tcPr>
                    <a:lnL w="28575">
                      <a:solidFill>
                        <a:schemeClr val="tx1"/>
                      </a:solidFill>
                    </a:lnL>
                    <a:lnR w="3175">
                      <a:solidFill>
                        <a:schemeClr val="tx1"/>
                      </a:solidFill>
                    </a:lnR>
                    <a:solidFill>
                      <a:schemeClr val="bg1">
                        <a:lumMod val="85000"/>
                      </a:schemeClr>
                    </a:solidFill>
                  </a:tcPr>
                </a:tc>
                <a:tc>
                  <a:txBody>
                    <a:bodyPr/>
                    <a:lstStyle/>
                    <a:p>
                      <a:pPr lvl="0" algn="ctr">
                        <a:buNone/>
                      </a:pPr>
                      <a:r>
                        <a:rPr lang="en-US" sz="1100"/>
                        <a:t>Attend </a:t>
                      </a:r>
                      <a:endParaRPr lang="en-US"/>
                    </a:p>
                    <a:p>
                      <a:pPr lvl="0" algn="ctr">
                        <a:buNone/>
                      </a:pPr>
                      <a:r>
                        <a:rPr lang="en-US" sz="1100"/>
                        <a:t>Voc. School</a:t>
                      </a:r>
                      <a:endParaRPr lang="en-US"/>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pPr lvl="0" algn="ctr">
                        <a:buNone/>
                      </a:pPr>
                      <a:r>
                        <a:rPr lang="en-US" sz="1100" b="0" i="0" u="none" strike="noStrike" noProof="0">
                          <a:latin typeface="Segoe UI"/>
                        </a:rPr>
                        <a:t>Statewide</a:t>
                      </a:r>
                      <a:endParaRPr lang="en-US"/>
                    </a:p>
                  </a:txBody>
                  <a:tcPr>
                    <a:lnL w="38100">
                      <a:solidFill>
                        <a:schemeClr val="tx1"/>
                      </a:solidFill>
                    </a:lnL>
                    <a:lnR w="3174">
                      <a:solidFill>
                        <a:schemeClr val="tx1"/>
                      </a:solidFill>
                    </a:lnR>
                    <a:solidFill>
                      <a:schemeClr val="bg1">
                        <a:lumMod val="85000"/>
                      </a:schemeClr>
                    </a:solidFill>
                  </a:tcPr>
                </a:tc>
                <a:tc>
                  <a:txBody>
                    <a:bodyPr/>
                    <a:lstStyle/>
                    <a:p>
                      <a:pPr lvl="0" algn="ctr">
                        <a:lnSpc>
                          <a:spcPct val="100000"/>
                        </a:lnSpc>
                        <a:spcBef>
                          <a:spcPts val="0"/>
                        </a:spcBef>
                        <a:spcAft>
                          <a:spcPts val="0"/>
                        </a:spcAft>
                        <a:buNone/>
                      </a:pPr>
                      <a:r>
                        <a:rPr lang="en-US" sz="1100" b="0" i="0" u="none" strike="noStrike" noProof="0" dirty="0"/>
                        <a:t>Attend </a:t>
                      </a:r>
                    </a:p>
                    <a:p>
                      <a:pPr lvl="0" algn="ctr">
                        <a:lnSpc>
                          <a:spcPct val="100000"/>
                        </a:lnSpc>
                        <a:spcBef>
                          <a:spcPts val="0"/>
                        </a:spcBef>
                        <a:spcAft>
                          <a:spcPts val="0"/>
                        </a:spcAft>
                        <a:buNone/>
                      </a:pPr>
                      <a:r>
                        <a:rPr lang="en-US" sz="1100" b="0" i="0" u="none" strike="noStrike" noProof="0" dirty="0"/>
                        <a:t>Voc. School</a:t>
                      </a:r>
                      <a:endParaRPr lang="en-US" dirty="0"/>
                    </a:p>
                  </a:txBody>
                  <a:tcPr>
                    <a:lnL w="3174">
                      <a:solidFill>
                        <a:schemeClr val="tx1"/>
                      </a:solidFill>
                    </a:lnL>
                    <a:lnR w="38100">
                      <a:solidFill>
                        <a:schemeClr val="tx1"/>
                      </a:solidFill>
                    </a:lnR>
                    <a:solidFill>
                      <a:schemeClr val="bg1">
                        <a:lumMod val="85000"/>
                      </a:schemeClr>
                    </a:solidFill>
                  </a:tcPr>
                </a:tc>
                <a:extLst>
                  <a:ext uri="{0D108BD9-81ED-4DB2-BD59-A6C34878D82A}">
                    <a16:rowId xmlns:a16="http://schemas.microsoft.com/office/drawing/2014/main" val="2844296745"/>
                  </a:ext>
                </a:extLst>
              </a:tr>
              <a:tr h="250000">
                <a:tc>
                  <a:txBody>
                    <a:bodyPr/>
                    <a:lstStyle/>
                    <a:p>
                      <a:pPr algn="ctr"/>
                      <a:r>
                        <a:rPr lang="en-US" sz="1600"/>
                        <a:t>2016</a:t>
                      </a:r>
                    </a:p>
                  </a:txBody>
                  <a:tcPr>
                    <a:lnL w="38100">
                      <a:solidFill>
                        <a:schemeClr val="tx1"/>
                      </a:solidFill>
                    </a:lnL>
                    <a:lnR w="38100">
                      <a:solidFill>
                        <a:schemeClr val="tx1"/>
                      </a:solidFill>
                    </a:lnR>
                    <a:lnT w="12700">
                      <a:solidFill>
                        <a:schemeClr val="tx1"/>
                      </a:solidFill>
                    </a:lnT>
                  </a:tcPr>
                </a:tc>
                <a:tc>
                  <a:txBody>
                    <a:bodyPr/>
                    <a:lstStyle/>
                    <a:p>
                      <a:pPr lvl="0" algn="ctr">
                        <a:buNone/>
                      </a:pPr>
                      <a:r>
                        <a:rPr lang="en-US" sz="1600"/>
                        <a:t>37%</a:t>
                      </a:r>
                      <a:endParaRPr lang="en-US"/>
                    </a:p>
                  </a:txBody>
                  <a:tcPr>
                    <a:lnL w="38100">
                      <a:solidFill>
                        <a:schemeClr val="tx1"/>
                      </a:solidFill>
                    </a:lnL>
                    <a:lnR w="3175">
                      <a:solidFill>
                        <a:schemeClr val="tx1"/>
                      </a:solidFill>
                    </a:lnR>
                    <a:noFill/>
                  </a:tcPr>
                </a:tc>
                <a:tc>
                  <a:txBody>
                    <a:bodyPr/>
                    <a:lstStyle/>
                    <a:p>
                      <a:pPr lvl="0" algn="ctr">
                        <a:buNone/>
                      </a:pPr>
                      <a:r>
                        <a:rPr lang="en-US" sz="1600" dirty="0"/>
                        <a:t>34%</a:t>
                      </a:r>
                      <a:endParaRPr lang="en-US" dirty="0"/>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lvl="0" algn="ctr">
                        <a:buNone/>
                      </a:pPr>
                      <a:r>
                        <a:rPr lang="en-US" sz="1600"/>
                        <a:t>8%</a:t>
                      </a:r>
                      <a:endParaRPr lang="en-US"/>
                    </a:p>
                  </a:txBody>
                  <a:tcPr>
                    <a:lnL w="38100">
                      <a:solidFill>
                        <a:schemeClr val="tx1"/>
                      </a:solidFill>
                    </a:lnL>
                    <a:lnR w="3174">
                      <a:solidFill>
                        <a:schemeClr val="tx1"/>
                      </a:solidFill>
                    </a:lnR>
                    <a:noFill/>
                  </a:tcPr>
                </a:tc>
                <a:tc>
                  <a:txBody>
                    <a:bodyPr/>
                    <a:lstStyle/>
                    <a:p>
                      <a:pPr lvl="0" algn="ctr">
                        <a:buNone/>
                      </a:pPr>
                      <a:r>
                        <a:rPr lang="en-US" sz="1600" dirty="0"/>
                        <a:t>5%</a:t>
                      </a:r>
                      <a:endParaRPr lang="en-US" dirty="0"/>
                    </a:p>
                  </a:txBody>
                  <a:tcPr>
                    <a:lnL w="3174">
                      <a:solidFill>
                        <a:schemeClr val="tx1"/>
                      </a:solidFill>
                    </a:lnL>
                    <a:lnR w="38100">
                      <a:solidFill>
                        <a:schemeClr val="tx1"/>
                      </a:solidFill>
                    </a:lnR>
                    <a:noFill/>
                  </a:tcPr>
                </a:tc>
                <a:extLst>
                  <a:ext uri="{0D108BD9-81ED-4DB2-BD59-A6C34878D82A}">
                    <a16:rowId xmlns:a16="http://schemas.microsoft.com/office/drawing/2014/main" val="1145263755"/>
                  </a:ext>
                </a:extLst>
              </a:tr>
              <a:tr h="250000">
                <a:tc>
                  <a:txBody>
                    <a:bodyPr/>
                    <a:lstStyle/>
                    <a:p>
                      <a:pPr algn="ctr"/>
                      <a:r>
                        <a:rPr lang="en-US" sz="1600" dirty="0"/>
                        <a:t>2017</a:t>
                      </a:r>
                    </a:p>
                  </a:txBody>
                  <a:tcPr>
                    <a:lnL w="38100">
                      <a:solidFill>
                        <a:schemeClr val="tx1"/>
                      </a:solidFill>
                    </a:lnL>
                    <a:lnR w="38100">
                      <a:solidFill>
                        <a:schemeClr val="tx1"/>
                      </a:solidFill>
                    </a:lnR>
                  </a:tcPr>
                </a:tc>
                <a:tc>
                  <a:txBody>
                    <a:bodyPr/>
                    <a:lstStyle/>
                    <a:p>
                      <a:pPr lvl="0" algn="ctr">
                        <a:buNone/>
                      </a:pPr>
                      <a:r>
                        <a:rPr lang="en-US" sz="1600"/>
                        <a:t>39%</a:t>
                      </a:r>
                      <a:endParaRPr lang="en-US"/>
                    </a:p>
                  </a:txBody>
                  <a:tcPr>
                    <a:lnL w="38100">
                      <a:solidFill>
                        <a:schemeClr val="tx1"/>
                      </a:solidFill>
                    </a:lnL>
                    <a:lnR w="3175">
                      <a:solidFill>
                        <a:schemeClr val="tx1"/>
                      </a:solidFill>
                    </a:lnR>
                    <a:noFill/>
                  </a:tcPr>
                </a:tc>
                <a:tc>
                  <a:txBody>
                    <a:bodyPr/>
                    <a:lstStyle/>
                    <a:p>
                      <a:pPr lvl="0" algn="ctr">
                        <a:buNone/>
                      </a:pPr>
                      <a:r>
                        <a:rPr lang="en-US" sz="1600" dirty="0"/>
                        <a:t>34%</a:t>
                      </a:r>
                      <a:endParaRPr lang="en-US" dirty="0"/>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lvl="0" algn="ctr">
                        <a:buNone/>
                      </a:pPr>
                      <a:r>
                        <a:rPr lang="en-US" sz="1600" dirty="0"/>
                        <a:t>8%</a:t>
                      </a:r>
                      <a:endParaRPr lang="en-US" dirty="0"/>
                    </a:p>
                  </a:txBody>
                  <a:tcPr>
                    <a:lnL w="38100">
                      <a:solidFill>
                        <a:schemeClr val="tx1"/>
                      </a:solidFill>
                    </a:lnL>
                    <a:lnR w="3174">
                      <a:solidFill>
                        <a:schemeClr val="tx1"/>
                      </a:solidFill>
                    </a:lnR>
                    <a:noFill/>
                  </a:tcPr>
                </a:tc>
                <a:tc>
                  <a:txBody>
                    <a:bodyPr/>
                    <a:lstStyle/>
                    <a:p>
                      <a:pPr lvl="0" algn="ctr">
                        <a:buNone/>
                      </a:pPr>
                      <a:r>
                        <a:rPr lang="en-US" sz="1600" dirty="0"/>
                        <a:t>5%</a:t>
                      </a:r>
                      <a:endParaRPr lang="en-US" dirty="0"/>
                    </a:p>
                  </a:txBody>
                  <a:tcPr>
                    <a:lnL w="3174">
                      <a:solidFill>
                        <a:schemeClr val="tx1"/>
                      </a:solidFill>
                    </a:lnL>
                    <a:lnR w="38100">
                      <a:solidFill>
                        <a:schemeClr val="tx1"/>
                      </a:solidFill>
                    </a:lnR>
                    <a:noFill/>
                  </a:tcPr>
                </a:tc>
                <a:extLst>
                  <a:ext uri="{0D108BD9-81ED-4DB2-BD59-A6C34878D82A}">
                    <a16:rowId xmlns:a16="http://schemas.microsoft.com/office/drawing/2014/main" val="2228343098"/>
                  </a:ext>
                </a:extLst>
              </a:tr>
              <a:tr h="250000">
                <a:tc>
                  <a:txBody>
                    <a:bodyPr/>
                    <a:lstStyle/>
                    <a:p>
                      <a:pPr algn="ctr"/>
                      <a:r>
                        <a:rPr lang="en-US" sz="1600"/>
                        <a:t>2018</a:t>
                      </a:r>
                    </a:p>
                  </a:txBody>
                  <a:tcPr>
                    <a:lnL w="38100">
                      <a:solidFill>
                        <a:schemeClr val="tx1"/>
                      </a:solidFill>
                    </a:lnL>
                    <a:lnR w="38100">
                      <a:solidFill>
                        <a:schemeClr val="tx1"/>
                      </a:solidFill>
                    </a:lnR>
                  </a:tcPr>
                </a:tc>
                <a:tc>
                  <a:txBody>
                    <a:bodyPr/>
                    <a:lstStyle/>
                    <a:p>
                      <a:pPr lvl="0" algn="ctr">
                        <a:buNone/>
                      </a:pPr>
                      <a:r>
                        <a:rPr lang="en-US" sz="1600"/>
                        <a:t>39%</a:t>
                      </a:r>
                      <a:endParaRPr lang="en-US"/>
                    </a:p>
                  </a:txBody>
                  <a:tcPr>
                    <a:lnL w="38100">
                      <a:solidFill>
                        <a:schemeClr val="tx1"/>
                      </a:solidFill>
                    </a:lnL>
                    <a:lnR w="3175">
                      <a:solidFill>
                        <a:schemeClr val="tx1"/>
                      </a:solidFill>
                    </a:lnR>
                    <a:noFill/>
                  </a:tcPr>
                </a:tc>
                <a:tc>
                  <a:txBody>
                    <a:bodyPr/>
                    <a:lstStyle/>
                    <a:p>
                      <a:pPr lvl="0" algn="ctr">
                        <a:buNone/>
                      </a:pPr>
                      <a:r>
                        <a:rPr lang="en-US" sz="1600" dirty="0"/>
                        <a:t>36%</a:t>
                      </a:r>
                      <a:endParaRPr lang="en-US" dirty="0"/>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lvl="0" algn="ctr">
                        <a:buNone/>
                      </a:pPr>
                      <a:r>
                        <a:rPr lang="en-US" sz="1600" dirty="0"/>
                        <a:t>8%</a:t>
                      </a:r>
                      <a:endParaRPr lang="en-US" dirty="0"/>
                    </a:p>
                  </a:txBody>
                  <a:tcPr>
                    <a:lnL w="38100">
                      <a:solidFill>
                        <a:schemeClr val="tx1"/>
                      </a:solidFill>
                    </a:lnL>
                    <a:lnR w="3174">
                      <a:solidFill>
                        <a:schemeClr val="tx1"/>
                      </a:solidFill>
                    </a:lnR>
                    <a:noFill/>
                  </a:tcPr>
                </a:tc>
                <a:tc>
                  <a:txBody>
                    <a:bodyPr/>
                    <a:lstStyle/>
                    <a:p>
                      <a:pPr lvl="0" algn="ctr">
                        <a:buNone/>
                      </a:pPr>
                      <a:r>
                        <a:rPr lang="en-US" sz="1600" dirty="0"/>
                        <a:t>5%</a:t>
                      </a:r>
                      <a:endParaRPr lang="en-US" dirty="0"/>
                    </a:p>
                  </a:txBody>
                  <a:tcPr>
                    <a:lnL w="3174">
                      <a:solidFill>
                        <a:schemeClr val="tx1"/>
                      </a:solidFill>
                    </a:lnL>
                    <a:lnR w="38100">
                      <a:solidFill>
                        <a:schemeClr val="tx1"/>
                      </a:solidFill>
                    </a:lnR>
                    <a:noFill/>
                  </a:tcPr>
                </a:tc>
                <a:extLst>
                  <a:ext uri="{0D108BD9-81ED-4DB2-BD59-A6C34878D82A}">
                    <a16:rowId xmlns:a16="http://schemas.microsoft.com/office/drawing/2014/main" val="1966421109"/>
                  </a:ext>
                </a:extLst>
              </a:tr>
              <a:tr h="250000">
                <a:tc>
                  <a:txBody>
                    <a:bodyPr/>
                    <a:lstStyle/>
                    <a:p>
                      <a:pPr algn="ctr"/>
                      <a:r>
                        <a:rPr lang="en-US" sz="1600"/>
                        <a:t>2019</a:t>
                      </a:r>
                    </a:p>
                  </a:txBody>
                  <a:tcPr>
                    <a:lnL w="38100">
                      <a:solidFill>
                        <a:schemeClr val="tx1"/>
                      </a:solidFill>
                    </a:lnL>
                    <a:lnR w="38100">
                      <a:solidFill>
                        <a:schemeClr val="tx1"/>
                      </a:solidFill>
                    </a:lnR>
                  </a:tcPr>
                </a:tc>
                <a:tc>
                  <a:txBody>
                    <a:bodyPr/>
                    <a:lstStyle/>
                    <a:p>
                      <a:pPr lvl="0" algn="ctr">
                        <a:buNone/>
                      </a:pPr>
                      <a:r>
                        <a:rPr lang="en-US" sz="1600"/>
                        <a:t>41%</a:t>
                      </a:r>
                      <a:endParaRPr lang="en-US"/>
                    </a:p>
                  </a:txBody>
                  <a:tcPr>
                    <a:lnL w="38100">
                      <a:solidFill>
                        <a:schemeClr val="tx1"/>
                      </a:solidFill>
                    </a:lnL>
                    <a:lnR w="3175">
                      <a:solidFill>
                        <a:schemeClr val="tx1"/>
                      </a:solidFill>
                    </a:lnR>
                    <a:noFill/>
                  </a:tcPr>
                </a:tc>
                <a:tc>
                  <a:txBody>
                    <a:bodyPr/>
                    <a:lstStyle/>
                    <a:p>
                      <a:pPr lvl="0" algn="ctr">
                        <a:buNone/>
                      </a:pPr>
                      <a:r>
                        <a:rPr lang="en-US" sz="1600" dirty="0"/>
                        <a:t>38%</a:t>
                      </a:r>
                      <a:endParaRPr lang="en-US" dirty="0"/>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pPr lvl="0" algn="ctr">
                        <a:buNone/>
                      </a:pPr>
                      <a:r>
                        <a:rPr lang="en-US" sz="1600" dirty="0"/>
                        <a:t>8%</a:t>
                      </a:r>
                      <a:endParaRPr lang="en-US" dirty="0"/>
                    </a:p>
                  </a:txBody>
                  <a:tcPr>
                    <a:lnL w="38100">
                      <a:solidFill>
                        <a:schemeClr val="tx1"/>
                      </a:solidFill>
                    </a:lnL>
                    <a:lnR w="3174">
                      <a:solidFill>
                        <a:schemeClr val="tx1"/>
                      </a:solidFill>
                    </a:lnR>
                    <a:noFill/>
                  </a:tcPr>
                </a:tc>
                <a:tc>
                  <a:txBody>
                    <a:bodyPr/>
                    <a:lstStyle/>
                    <a:p>
                      <a:pPr lvl="0" algn="ctr">
                        <a:buNone/>
                      </a:pPr>
                      <a:r>
                        <a:rPr lang="en-US" sz="1600" dirty="0"/>
                        <a:t>6%</a:t>
                      </a:r>
                      <a:endParaRPr lang="en-US" dirty="0"/>
                    </a:p>
                  </a:txBody>
                  <a:tcPr>
                    <a:lnL w="3174">
                      <a:solidFill>
                        <a:schemeClr val="tx1"/>
                      </a:solidFill>
                    </a:lnL>
                    <a:lnR w="38100">
                      <a:solidFill>
                        <a:schemeClr val="tx1"/>
                      </a:solidFill>
                    </a:lnR>
                    <a:noFill/>
                  </a:tcPr>
                </a:tc>
                <a:extLst>
                  <a:ext uri="{0D108BD9-81ED-4DB2-BD59-A6C34878D82A}">
                    <a16:rowId xmlns:a16="http://schemas.microsoft.com/office/drawing/2014/main" val="4149357054"/>
                  </a:ext>
                </a:extLst>
              </a:tr>
              <a:tr h="250000">
                <a:tc>
                  <a:txBody>
                    <a:bodyPr/>
                    <a:lstStyle/>
                    <a:p>
                      <a:pPr algn="ctr"/>
                      <a:r>
                        <a:rPr lang="en-US" sz="1600"/>
                        <a:t>2020</a:t>
                      </a:r>
                    </a:p>
                  </a:txBody>
                  <a:tcPr>
                    <a:lnL w="38100">
                      <a:solidFill>
                        <a:schemeClr val="tx1"/>
                      </a:solidFill>
                    </a:lnL>
                    <a:lnR w="38100">
                      <a:solidFill>
                        <a:schemeClr val="tx1"/>
                      </a:solidFill>
                    </a:lnR>
                    <a:lnB w="38100">
                      <a:solidFill>
                        <a:schemeClr val="tx1"/>
                      </a:solidFill>
                    </a:lnB>
                  </a:tcPr>
                </a:tc>
                <a:tc>
                  <a:txBody>
                    <a:bodyPr/>
                    <a:lstStyle/>
                    <a:p>
                      <a:pPr lvl="0" algn="ctr">
                        <a:buNone/>
                      </a:pPr>
                      <a:r>
                        <a:rPr lang="en-US" sz="1600" dirty="0"/>
                        <a:t>43%</a:t>
                      </a:r>
                      <a:endParaRPr lang="en-US" dirty="0"/>
                    </a:p>
                  </a:txBody>
                  <a:tcPr>
                    <a:lnL w="38100">
                      <a:solidFill>
                        <a:schemeClr val="tx1"/>
                      </a:solidFill>
                    </a:lnL>
                    <a:lnR w="3175">
                      <a:solidFill>
                        <a:schemeClr val="tx1"/>
                      </a:solidFill>
                    </a:lnR>
                    <a:lnB w="38099">
                      <a:solidFill>
                        <a:schemeClr val="tx1"/>
                      </a:solidFill>
                    </a:lnB>
                    <a:noFill/>
                  </a:tcPr>
                </a:tc>
                <a:tc>
                  <a:txBody>
                    <a:bodyPr/>
                    <a:lstStyle/>
                    <a:p>
                      <a:pPr lvl="0" algn="ctr">
                        <a:buNone/>
                      </a:pPr>
                      <a:r>
                        <a:rPr lang="en-US" sz="1600" dirty="0"/>
                        <a:t>39%</a:t>
                      </a:r>
                      <a:endParaRPr lang="en-US" dirty="0"/>
                    </a:p>
                  </a:txBody>
                  <a:tcPr>
                    <a:lnL w="31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099">
                      <a:solidFill>
                        <a:schemeClr val="tx1"/>
                      </a:solidFill>
                    </a:lnB>
                    <a:noFill/>
                  </a:tcPr>
                </a:tc>
                <a:tc>
                  <a:txBody>
                    <a:bodyPr/>
                    <a:lstStyle/>
                    <a:p>
                      <a:pPr lvl="0" algn="ctr">
                        <a:buNone/>
                      </a:pPr>
                      <a:r>
                        <a:rPr lang="en-US" sz="1600" dirty="0"/>
                        <a:t>10%</a:t>
                      </a:r>
                      <a:endParaRPr lang="en-US" dirty="0"/>
                    </a:p>
                  </a:txBody>
                  <a:tcPr>
                    <a:lnL w="38100">
                      <a:solidFill>
                        <a:schemeClr val="tx1"/>
                      </a:solidFill>
                    </a:lnL>
                    <a:lnR w="3174">
                      <a:solidFill>
                        <a:schemeClr val="tx1"/>
                      </a:solidFill>
                    </a:lnR>
                    <a:lnB w="38100">
                      <a:solidFill>
                        <a:schemeClr val="tx1"/>
                      </a:solidFill>
                    </a:lnB>
                    <a:noFill/>
                  </a:tcPr>
                </a:tc>
                <a:tc>
                  <a:txBody>
                    <a:bodyPr/>
                    <a:lstStyle/>
                    <a:p>
                      <a:pPr lvl="0" algn="ctr">
                        <a:buNone/>
                      </a:pPr>
                      <a:r>
                        <a:rPr lang="en-US" sz="1600" dirty="0"/>
                        <a:t>6%</a:t>
                      </a:r>
                      <a:endParaRPr lang="en-US" dirty="0"/>
                    </a:p>
                  </a:txBody>
                  <a:tcPr>
                    <a:lnL w="3174">
                      <a:solidFill>
                        <a:schemeClr val="tx1"/>
                      </a:solidFill>
                    </a:lnL>
                    <a:lnR w="38100">
                      <a:solidFill>
                        <a:schemeClr val="tx1"/>
                      </a:solidFill>
                    </a:lnR>
                    <a:lnB w="38100">
                      <a:solidFill>
                        <a:schemeClr val="tx1"/>
                      </a:solidFill>
                    </a:lnB>
                    <a:noFill/>
                  </a:tcPr>
                </a:tc>
                <a:extLst>
                  <a:ext uri="{0D108BD9-81ED-4DB2-BD59-A6C34878D82A}">
                    <a16:rowId xmlns:a16="http://schemas.microsoft.com/office/drawing/2014/main" val="1975350558"/>
                  </a:ext>
                </a:extLst>
              </a:tr>
            </a:tbl>
          </a:graphicData>
        </a:graphic>
      </p:graphicFrame>
      <p:pic>
        <p:nvPicPr>
          <p:cNvPr id="6" name="Picture 7" descr="Graphical user interface&#10;&#10;Description automatically generated&#10;">
            <a:extLst>
              <a:ext uri="{FF2B5EF4-FFF2-40B4-BE49-F238E27FC236}">
                <a16:creationId xmlns:a16="http://schemas.microsoft.com/office/drawing/2014/main" id="{29E8DE05-EA4E-402E-9431-D35F385FBD64}"/>
              </a:ext>
            </a:extLst>
          </p:cNvPr>
          <p:cNvPicPr>
            <a:picLocks noChangeAspect="1"/>
          </p:cNvPicPr>
          <p:nvPr/>
        </p:nvPicPr>
        <p:blipFill>
          <a:blip r:embed="rId3"/>
          <a:stretch>
            <a:fillRect/>
          </a:stretch>
        </p:blipFill>
        <p:spPr>
          <a:xfrm>
            <a:off x="1708220" y="3648455"/>
            <a:ext cx="9013372" cy="2593902"/>
          </a:xfrm>
          <a:prstGeom prst="rect">
            <a:avLst/>
          </a:prstGeom>
        </p:spPr>
      </p:pic>
      <p:pic>
        <p:nvPicPr>
          <p:cNvPr id="8" name="Picture 7" descr="Student in graduation cap&#10;">
            <a:extLst>
              <a:ext uri="{FF2B5EF4-FFF2-40B4-BE49-F238E27FC236}">
                <a16:creationId xmlns:a16="http://schemas.microsoft.com/office/drawing/2014/main" id="{07600C6B-3F36-494D-AFE4-C76F6B7AA330}"/>
              </a:ext>
            </a:extLst>
          </p:cNvPr>
          <p:cNvPicPr>
            <a:picLocks noChangeAspect="1"/>
          </p:cNvPicPr>
          <p:nvPr/>
        </p:nvPicPr>
        <p:blipFill>
          <a:blip r:embed="rId4"/>
          <a:stretch>
            <a:fillRect/>
          </a:stretch>
        </p:blipFill>
        <p:spPr>
          <a:xfrm>
            <a:off x="10344150" y="2672302"/>
            <a:ext cx="1847850" cy="1809750"/>
          </a:xfrm>
          <a:prstGeom prst="rect">
            <a:avLst/>
          </a:prstGeom>
        </p:spPr>
      </p:pic>
      <p:sp>
        <p:nvSpPr>
          <p:cNvPr id="3" name="TextBox 2">
            <a:extLst>
              <a:ext uri="{FF2B5EF4-FFF2-40B4-BE49-F238E27FC236}">
                <a16:creationId xmlns:a16="http://schemas.microsoft.com/office/drawing/2014/main" id="{EE0AB7A2-60A5-4D84-AB9F-5B6F445B79D9}"/>
              </a:ext>
            </a:extLst>
          </p:cNvPr>
          <p:cNvSpPr txBox="1"/>
          <p:nvPr/>
        </p:nvSpPr>
        <p:spPr>
          <a:xfrm>
            <a:off x="10344150" y="4026038"/>
            <a:ext cx="835042" cy="461665"/>
          </a:xfrm>
          <a:prstGeom prst="rect">
            <a:avLst/>
          </a:prstGeom>
          <a:solidFill>
            <a:schemeClr val="bg2"/>
          </a:solidFill>
          <a:ln>
            <a:solidFill>
              <a:srgbClr val="002060"/>
            </a:solidFill>
          </a:ln>
        </p:spPr>
        <p:txBody>
          <a:bodyPr wrap="square" rtlCol="0">
            <a:spAutoFit/>
          </a:bodyPr>
          <a:lstStyle/>
          <a:p>
            <a:pPr algn="ctr"/>
            <a:r>
              <a:rPr lang="en-US" sz="2400" dirty="0">
                <a:solidFill>
                  <a:srgbClr val="002060"/>
                </a:solidFill>
              </a:rPr>
              <a:t>380</a:t>
            </a:r>
          </a:p>
        </p:txBody>
      </p:sp>
    </p:spTree>
    <p:extLst>
      <p:ext uri="{BB962C8B-B14F-4D97-AF65-F5344CB8AC3E}">
        <p14:creationId xmlns:p14="http://schemas.microsoft.com/office/powerpoint/2010/main" val="2307859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circle describing economically disadvantaged students&#10;">
            <a:extLst>
              <a:ext uri="{FF2B5EF4-FFF2-40B4-BE49-F238E27FC236}">
                <a16:creationId xmlns:a16="http://schemas.microsoft.com/office/drawing/2014/main" id="{1D9DE299-4559-4AF0-8021-9F274820CA1F}"/>
              </a:ext>
            </a:extLst>
          </p:cNvPr>
          <p:cNvPicPr>
            <a:picLocks noChangeAspect="1"/>
          </p:cNvPicPr>
          <p:nvPr/>
        </p:nvPicPr>
        <p:blipFill>
          <a:blip r:embed="rId3"/>
          <a:stretch>
            <a:fillRect/>
          </a:stretch>
        </p:blipFill>
        <p:spPr>
          <a:xfrm>
            <a:off x="2848303" y="1044254"/>
            <a:ext cx="9123588" cy="2749574"/>
          </a:xfrm>
          <a:prstGeom prst="rect">
            <a:avLst/>
          </a:prstGeom>
        </p:spPr>
      </p:pic>
      <p:sp>
        <p:nvSpPr>
          <p:cNvPr id="2" name="Title 1">
            <a:extLst>
              <a:ext uri="{FF2B5EF4-FFF2-40B4-BE49-F238E27FC236}">
                <a16:creationId xmlns:a16="http://schemas.microsoft.com/office/drawing/2014/main" id="{207FC36D-2B4F-4278-8CDC-F0F8019813DD}"/>
              </a:ext>
            </a:extLst>
          </p:cNvPr>
          <p:cNvSpPr>
            <a:spLocks noGrp="1"/>
          </p:cNvSpPr>
          <p:nvPr>
            <p:ph type="title"/>
          </p:nvPr>
        </p:nvSpPr>
        <p:spPr/>
        <p:txBody>
          <a:bodyPr/>
          <a:lstStyle/>
          <a:p>
            <a:r>
              <a:rPr lang="en-US">
                <a:latin typeface="Segoe UI Semibold"/>
                <a:cs typeface="Segoe UI Semibold"/>
              </a:rPr>
              <a:t>3. Example: School X Grade 9 Enrollment Trends</a:t>
            </a:r>
            <a:endParaRPr lang="en-US"/>
          </a:p>
        </p:txBody>
      </p:sp>
      <p:sp>
        <p:nvSpPr>
          <p:cNvPr id="4" name="Slide Number Placeholder 3">
            <a:extLst>
              <a:ext uri="{FF2B5EF4-FFF2-40B4-BE49-F238E27FC236}">
                <a16:creationId xmlns:a16="http://schemas.microsoft.com/office/drawing/2014/main" id="{CB3D0CC5-8F55-467B-A018-B67290463121}"/>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
        <p:nvSpPr>
          <p:cNvPr id="3" name="TextBox 2">
            <a:extLst>
              <a:ext uri="{FF2B5EF4-FFF2-40B4-BE49-F238E27FC236}">
                <a16:creationId xmlns:a16="http://schemas.microsoft.com/office/drawing/2014/main" id="{357FA1EC-0F49-4F83-9BE0-270F59EE16EB}"/>
              </a:ext>
            </a:extLst>
          </p:cNvPr>
          <p:cNvSpPr txBox="1"/>
          <p:nvPr/>
        </p:nvSpPr>
        <p:spPr>
          <a:xfrm>
            <a:off x="136634" y="1113717"/>
            <a:ext cx="267849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This is a regional school </a:t>
            </a:r>
            <a:r>
              <a:rPr lang="en-US" dirty="0"/>
              <a:t>with several member towns &amp; cities.</a:t>
            </a:r>
          </a:p>
          <a:p>
            <a:endParaRPr lang="en-US" dirty="0"/>
          </a:p>
          <a:p>
            <a:r>
              <a:rPr lang="en-US" dirty="0"/>
              <a:t>Looking at the members all together, the percentage of Eco. Dis. students </a:t>
            </a:r>
            <a:r>
              <a:rPr lang="en-US" b="1" dirty="0"/>
              <a:t>eligible </a:t>
            </a:r>
            <a:r>
              <a:rPr lang="en-US" dirty="0"/>
              <a:t>to apply to and attend the school is higher than the percentage who </a:t>
            </a:r>
            <a:r>
              <a:rPr lang="en-US" b="1" dirty="0"/>
              <a:t>attend.</a:t>
            </a:r>
            <a:endParaRPr lang="en-US" dirty="0">
              <a:cs typeface="Segoe UI"/>
            </a:endParaRPr>
          </a:p>
        </p:txBody>
      </p:sp>
      <p:grpSp>
        <p:nvGrpSpPr>
          <p:cNvPr id="5" name="Group 4" descr="Boy in Grad cap&#10;">
            <a:extLst>
              <a:ext uri="{FF2B5EF4-FFF2-40B4-BE49-F238E27FC236}">
                <a16:creationId xmlns:a16="http://schemas.microsoft.com/office/drawing/2014/main" id="{A6F02EED-480D-4271-8C9F-9EF42788A91D}"/>
              </a:ext>
            </a:extLst>
          </p:cNvPr>
          <p:cNvGrpSpPr/>
          <p:nvPr/>
        </p:nvGrpSpPr>
        <p:grpSpPr>
          <a:xfrm>
            <a:off x="1099124" y="4674924"/>
            <a:ext cx="1608323" cy="1574313"/>
            <a:chOff x="930206" y="4509683"/>
            <a:chExt cx="1608323" cy="1574313"/>
          </a:xfrm>
        </p:grpSpPr>
        <p:pic>
          <p:nvPicPr>
            <p:cNvPr id="8" name="Picture 7">
              <a:extLst>
                <a:ext uri="{FF2B5EF4-FFF2-40B4-BE49-F238E27FC236}">
                  <a16:creationId xmlns:a16="http://schemas.microsoft.com/office/drawing/2014/main" id="{93F3E780-73FA-46E2-B21A-AF57918F7BA0}"/>
                </a:ext>
              </a:extLst>
            </p:cNvPr>
            <p:cNvPicPr>
              <a:picLocks noChangeAspect="1"/>
            </p:cNvPicPr>
            <p:nvPr/>
          </p:nvPicPr>
          <p:blipFill>
            <a:blip r:embed="rId4"/>
            <a:stretch>
              <a:fillRect/>
            </a:stretch>
          </p:blipFill>
          <p:spPr>
            <a:xfrm>
              <a:off x="931073" y="4509683"/>
              <a:ext cx="1607456" cy="1574313"/>
            </a:xfrm>
            <a:prstGeom prst="rect">
              <a:avLst/>
            </a:prstGeom>
          </p:spPr>
        </p:pic>
        <p:sp>
          <p:nvSpPr>
            <p:cNvPr id="9" name="TextBox 8">
              <a:extLst>
                <a:ext uri="{FF2B5EF4-FFF2-40B4-BE49-F238E27FC236}">
                  <a16:creationId xmlns:a16="http://schemas.microsoft.com/office/drawing/2014/main" id="{C24E8241-A2AC-4F67-BAAD-A1AA1CDEE124}"/>
                </a:ext>
              </a:extLst>
            </p:cNvPr>
            <p:cNvSpPr txBox="1"/>
            <p:nvPr/>
          </p:nvSpPr>
          <p:spPr>
            <a:xfrm>
              <a:off x="930206" y="5622331"/>
              <a:ext cx="697311" cy="461665"/>
            </a:xfrm>
            <a:prstGeom prst="rect">
              <a:avLst/>
            </a:prstGeom>
            <a:solidFill>
              <a:schemeClr val="bg2"/>
            </a:solidFill>
            <a:ln>
              <a:solidFill>
                <a:srgbClr val="002060"/>
              </a:solidFill>
            </a:ln>
          </p:spPr>
          <p:txBody>
            <a:bodyPr wrap="square" rtlCol="0">
              <a:spAutoFit/>
            </a:bodyPr>
            <a:lstStyle/>
            <a:p>
              <a:pPr algn="ctr"/>
              <a:r>
                <a:rPr lang="en-US" sz="2400" dirty="0">
                  <a:solidFill>
                    <a:srgbClr val="002060"/>
                  </a:solidFill>
                </a:rPr>
                <a:t>36</a:t>
              </a:r>
              <a:endParaRPr lang="en-US" sz="3200" dirty="0">
                <a:solidFill>
                  <a:srgbClr val="002060"/>
                </a:solidFill>
              </a:endParaRPr>
            </a:p>
          </p:txBody>
        </p:sp>
      </p:grpSp>
      <p:sp>
        <p:nvSpPr>
          <p:cNvPr id="6" name="Oval 5" descr="oval pointing out disadvantaged students&#10;">
            <a:extLst>
              <a:ext uri="{FF2B5EF4-FFF2-40B4-BE49-F238E27FC236}">
                <a16:creationId xmlns:a16="http://schemas.microsoft.com/office/drawing/2014/main" id="{4CB56512-DDCD-47B6-BAA6-8B58763FEAA4}"/>
              </a:ext>
            </a:extLst>
          </p:cNvPr>
          <p:cNvSpPr/>
          <p:nvPr/>
        </p:nvSpPr>
        <p:spPr>
          <a:xfrm>
            <a:off x="6253229" y="2165252"/>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oval pointing out disadvantaged students&#10;">
            <a:extLst>
              <a:ext uri="{FF2B5EF4-FFF2-40B4-BE49-F238E27FC236}">
                <a16:creationId xmlns:a16="http://schemas.microsoft.com/office/drawing/2014/main" id="{01140B9F-28EF-47C2-8429-3CABFB40304A}"/>
              </a:ext>
            </a:extLst>
          </p:cNvPr>
          <p:cNvPicPr>
            <a:picLocks noChangeAspect="1"/>
          </p:cNvPicPr>
          <p:nvPr/>
        </p:nvPicPr>
        <p:blipFill>
          <a:blip r:embed="rId5"/>
          <a:stretch>
            <a:fillRect/>
          </a:stretch>
        </p:blipFill>
        <p:spPr>
          <a:xfrm>
            <a:off x="2848303" y="3716219"/>
            <a:ext cx="9090411" cy="2767167"/>
          </a:xfrm>
          <a:prstGeom prst="rect">
            <a:avLst/>
          </a:prstGeom>
        </p:spPr>
      </p:pic>
    </p:spTree>
    <p:extLst>
      <p:ext uri="{BB962C8B-B14F-4D97-AF65-F5344CB8AC3E}">
        <p14:creationId xmlns:p14="http://schemas.microsoft.com/office/powerpoint/2010/main" val="3655257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val pointing English learner students&#10;">
            <a:extLst>
              <a:ext uri="{FF2B5EF4-FFF2-40B4-BE49-F238E27FC236}">
                <a16:creationId xmlns:a16="http://schemas.microsoft.com/office/drawing/2014/main" id="{CABB83A5-BEE4-4F77-A894-EB88B0EB66CA}"/>
              </a:ext>
            </a:extLst>
          </p:cNvPr>
          <p:cNvPicPr>
            <a:picLocks noChangeAspect="1"/>
          </p:cNvPicPr>
          <p:nvPr/>
        </p:nvPicPr>
        <p:blipFill>
          <a:blip r:embed="rId3"/>
          <a:stretch>
            <a:fillRect/>
          </a:stretch>
        </p:blipFill>
        <p:spPr>
          <a:xfrm>
            <a:off x="403553" y="3741063"/>
            <a:ext cx="9138470" cy="2695217"/>
          </a:xfrm>
          <a:prstGeom prst="rect">
            <a:avLst/>
          </a:prstGeom>
        </p:spPr>
      </p:pic>
      <p:sp>
        <p:nvSpPr>
          <p:cNvPr id="2" name="Title 1">
            <a:extLst>
              <a:ext uri="{FF2B5EF4-FFF2-40B4-BE49-F238E27FC236}">
                <a16:creationId xmlns:a16="http://schemas.microsoft.com/office/drawing/2014/main" id="{207FC36D-2B4F-4278-8CDC-F0F8019813DD}"/>
              </a:ext>
            </a:extLst>
          </p:cNvPr>
          <p:cNvSpPr>
            <a:spLocks noGrp="1"/>
          </p:cNvSpPr>
          <p:nvPr>
            <p:ph type="title"/>
          </p:nvPr>
        </p:nvSpPr>
        <p:spPr/>
        <p:txBody>
          <a:bodyPr/>
          <a:lstStyle/>
          <a:p>
            <a:r>
              <a:rPr lang="en-US">
                <a:latin typeface="Segoe UI Semibold"/>
                <a:cs typeface="Segoe UI Semibold"/>
              </a:rPr>
              <a:t>3. Example: School Y Grade 9 Enrollment Trends</a:t>
            </a:r>
          </a:p>
        </p:txBody>
      </p:sp>
      <p:sp>
        <p:nvSpPr>
          <p:cNvPr id="4" name="Slide Number Placeholder 3">
            <a:extLst>
              <a:ext uri="{FF2B5EF4-FFF2-40B4-BE49-F238E27FC236}">
                <a16:creationId xmlns:a16="http://schemas.microsoft.com/office/drawing/2014/main" id="{CB3D0CC5-8F55-467B-A018-B67290463121}"/>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a:p>
        </p:txBody>
      </p:sp>
      <p:sp>
        <p:nvSpPr>
          <p:cNvPr id="3" name="TextBox 2">
            <a:extLst>
              <a:ext uri="{FF2B5EF4-FFF2-40B4-BE49-F238E27FC236}">
                <a16:creationId xmlns:a16="http://schemas.microsoft.com/office/drawing/2014/main" id="{8352BECF-5E39-4718-BB05-AF38CE965080}"/>
              </a:ext>
            </a:extLst>
          </p:cNvPr>
          <p:cNvSpPr txBox="1"/>
          <p:nvPr/>
        </p:nvSpPr>
        <p:spPr>
          <a:xfrm>
            <a:off x="9583948" y="1058173"/>
            <a:ext cx="249878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This is another regional school </a:t>
            </a:r>
            <a:r>
              <a:rPr lang="en-US" dirty="0"/>
              <a:t>with several member towns &amp; cities.</a:t>
            </a:r>
          </a:p>
          <a:p>
            <a:endParaRPr lang="en-US" dirty="0"/>
          </a:p>
          <a:p>
            <a:r>
              <a:rPr lang="en-US" dirty="0"/>
              <a:t>Looking at the members all together, the percentage of students </a:t>
            </a:r>
            <a:r>
              <a:rPr lang="en-US" b="1" dirty="0"/>
              <a:t>eligible </a:t>
            </a:r>
            <a:r>
              <a:rPr lang="en-US" dirty="0"/>
              <a:t>to apply to and attend the school is higher than the percentage who </a:t>
            </a:r>
            <a:r>
              <a:rPr lang="en-US" b="1" dirty="0"/>
              <a:t>attend</a:t>
            </a:r>
            <a:r>
              <a:rPr lang="en-US" dirty="0"/>
              <a:t>, for several student groups. </a:t>
            </a:r>
            <a:endParaRPr lang="en-US" dirty="0">
              <a:cs typeface="Segoe UI"/>
            </a:endParaRPr>
          </a:p>
        </p:txBody>
      </p:sp>
      <p:pic>
        <p:nvPicPr>
          <p:cNvPr id="14" name="Picture 14" descr="Chart&#10;&#10;Description automatically generated&#10;">
            <a:extLst>
              <a:ext uri="{FF2B5EF4-FFF2-40B4-BE49-F238E27FC236}">
                <a16:creationId xmlns:a16="http://schemas.microsoft.com/office/drawing/2014/main" id="{2DD05F59-8538-456D-B36E-B0D5EAB2B51D}"/>
              </a:ext>
            </a:extLst>
          </p:cNvPr>
          <p:cNvPicPr>
            <a:picLocks noGrp="1" noChangeAspect="1"/>
          </p:cNvPicPr>
          <p:nvPr>
            <p:ph idx="1"/>
          </p:nvPr>
        </p:nvPicPr>
        <p:blipFill>
          <a:blip r:embed="rId4"/>
          <a:stretch>
            <a:fillRect/>
          </a:stretch>
        </p:blipFill>
        <p:spPr>
          <a:xfrm>
            <a:off x="403552" y="1061901"/>
            <a:ext cx="9128545" cy="2695216"/>
          </a:xfrm>
        </p:spPr>
      </p:pic>
      <p:grpSp>
        <p:nvGrpSpPr>
          <p:cNvPr id="7" name="Group 6" descr="Boy in grad cap&#10;">
            <a:extLst>
              <a:ext uri="{FF2B5EF4-FFF2-40B4-BE49-F238E27FC236}">
                <a16:creationId xmlns:a16="http://schemas.microsoft.com/office/drawing/2014/main" id="{08F4AB3E-A471-411D-95ED-71C4CF33A4A7}"/>
              </a:ext>
            </a:extLst>
          </p:cNvPr>
          <p:cNvGrpSpPr/>
          <p:nvPr/>
        </p:nvGrpSpPr>
        <p:grpSpPr>
          <a:xfrm>
            <a:off x="10576090" y="5283687"/>
            <a:ext cx="1607456" cy="1574313"/>
            <a:chOff x="11134760" y="4986334"/>
            <a:chExt cx="1607456" cy="1574313"/>
          </a:xfrm>
        </p:grpSpPr>
        <p:pic>
          <p:nvPicPr>
            <p:cNvPr id="8" name="Picture 7">
              <a:extLst>
                <a:ext uri="{FF2B5EF4-FFF2-40B4-BE49-F238E27FC236}">
                  <a16:creationId xmlns:a16="http://schemas.microsoft.com/office/drawing/2014/main" id="{562B1972-E860-4D76-AD35-4A561BA3A8E1}"/>
                </a:ext>
              </a:extLst>
            </p:cNvPr>
            <p:cNvPicPr>
              <a:picLocks noChangeAspect="1"/>
            </p:cNvPicPr>
            <p:nvPr/>
          </p:nvPicPr>
          <p:blipFill>
            <a:blip r:embed="rId5"/>
            <a:stretch>
              <a:fillRect/>
            </a:stretch>
          </p:blipFill>
          <p:spPr>
            <a:xfrm>
              <a:off x="11134760" y="4986334"/>
              <a:ext cx="1607456" cy="1574313"/>
            </a:xfrm>
            <a:prstGeom prst="rect">
              <a:avLst/>
            </a:prstGeom>
          </p:spPr>
        </p:pic>
        <p:sp>
          <p:nvSpPr>
            <p:cNvPr id="9" name="TextBox 8">
              <a:extLst>
                <a:ext uri="{FF2B5EF4-FFF2-40B4-BE49-F238E27FC236}">
                  <a16:creationId xmlns:a16="http://schemas.microsoft.com/office/drawing/2014/main" id="{28FB6B3B-8B90-4EB3-9E4F-6262046ED1D7}"/>
                </a:ext>
              </a:extLst>
            </p:cNvPr>
            <p:cNvSpPr txBox="1"/>
            <p:nvPr/>
          </p:nvSpPr>
          <p:spPr>
            <a:xfrm>
              <a:off x="11134760" y="6098982"/>
              <a:ext cx="697311" cy="461665"/>
            </a:xfrm>
            <a:prstGeom prst="rect">
              <a:avLst/>
            </a:prstGeom>
            <a:solidFill>
              <a:schemeClr val="bg2"/>
            </a:solidFill>
            <a:ln>
              <a:solidFill>
                <a:srgbClr val="002060"/>
              </a:solidFill>
            </a:ln>
          </p:spPr>
          <p:txBody>
            <a:bodyPr wrap="square" rtlCol="0">
              <a:spAutoFit/>
            </a:bodyPr>
            <a:lstStyle/>
            <a:p>
              <a:pPr algn="ctr"/>
              <a:r>
                <a:rPr lang="en-US" sz="2400" dirty="0">
                  <a:solidFill>
                    <a:srgbClr val="002060"/>
                  </a:solidFill>
                </a:rPr>
                <a:t>77</a:t>
              </a:r>
              <a:endParaRPr lang="en-US" sz="3200" dirty="0">
                <a:solidFill>
                  <a:srgbClr val="002060"/>
                </a:solidFill>
              </a:endParaRPr>
            </a:p>
          </p:txBody>
        </p:sp>
      </p:grpSp>
    </p:spTree>
    <p:extLst>
      <p:ext uri="{BB962C8B-B14F-4D97-AF65-F5344CB8AC3E}">
        <p14:creationId xmlns:p14="http://schemas.microsoft.com/office/powerpoint/2010/main" val="3821403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57FF-B673-44D7-93C3-A650C24E1261}"/>
              </a:ext>
            </a:extLst>
          </p:cNvPr>
          <p:cNvSpPr>
            <a:spLocks noGrp="1"/>
          </p:cNvSpPr>
          <p:nvPr>
            <p:ph type="title"/>
          </p:nvPr>
        </p:nvSpPr>
        <p:spPr/>
        <p:txBody>
          <a:bodyPr/>
          <a:lstStyle/>
          <a:p>
            <a:r>
              <a:rPr lang="en-US" b="1">
                <a:latin typeface="Segoe UI Semibold"/>
                <a:cs typeface="Segoe UI Semibold"/>
              </a:rPr>
              <a:t>3. Q&amp;A</a:t>
            </a:r>
            <a:endParaRPr lang="en-US"/>
          </a:p>
        </p:txBody>
      </p:sp>
      <p:sp>
        <p:nvSpPr>
          <p:cNvPr id="4" name="Slide Number Placeholder 3">
            <a:extLst>
              <a:ext uri="{FF2B5EF4-FFF2-40B4-BE49-F238E27FC236}">
                <a16:creationId xmlns:a16="http://schemas.microsoft.com/office/drawing/2014/main" id="{77EAD58A-0EAA-44DA-87CD-078698D5CF81}"/>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a:p>
        </p:txBody>
      </p:sp>
      <p:pic>
        <p:nvPicPr>
          <p:cNvPr id="3074" name="Picture 2" descr="question mark&#10;">
            <a:extLst>
              <a:ext uri="{FF2B5EF4-FFF2-40B4-BE49-F238E27FC236}">
                <a16:creationId xmlns:a16="http://schemas.microsoft.com/office/drawing/2014/main" id="{1CB066D8-2B80-4E18-AEB7-E39FA78309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2781" y="1458913"/>
            <a:ext cx="7960762" cy="482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21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a:spLocks noGrp="1"/>
          </p:cNvSpPr>
          <p:nvPr>
            <p:ph type="title" idx="4294967295"/>
          </p:nvPr>
        </p:nvSpPr>
        <p:spPr>
          <a:xfrm>
            <a:off x="1" y="3190714"/>
            <a:ext cx="276907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a:solidFill>
                  <a:schemeClr val="bg1"/>
                </a:solidFill>
                <a:latin typeface="Segoe SemiBold"/>
                <a:ea typeface="Segoe UI Black"/>
                <a:cs typeface="Segoe SemiBold" panose="020B0703040204020203" pitchFamily="34" charset="0"/>
              </a:rPr>
              <a:t>CONTENTS</a:t>
            </a:r>
            <a:endParaRPr kumimoji="0" lang="zh-CN" altLang="en-US" sz="32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grpSp>
        <p:nvGrpSpPr>
          <p:cNvPr id="18" name="Group 17" descr="Welcome"/>
          <p:cNvGrpSpPr/>
          <p:nvPr/>
        </p:nvGrpSpPr>
        <p:grpSpPr>
          <a:xfrm>
            <a:off x="3107359" y="801333"/>
            <a:ext cx="8849496" cy="809459"/>
            <a:chOff x="3061064" y="188784"/>
            <a:chExt cx="8849496" cy="809459"/>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02060"/>
                  </a:solidFill>
                  <a:latin typeface="Segoe SemiBold" panose="020B0703040204020203" pitchFamily="34" charset="0"/>
                  <a:cs typeface="Segoe SemiBold" panose="020B0703040204020203" pitchFamily="34" charset="0"/>
                </a:rPr>
                <a:t>01</a:t>
              </a:r>
              <a:endParaRPr lang="zh-CN" altLang="en-US" sz="3200" dirty="0">
                <a:solidFill>
                  <a:srgbClr val="002060"/>
                </a:solidFill>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5"/>
              <a:ext cx="7991707"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sz="3200">
                  <a:solidFill>
                    <a:schemeClr val="accent1">
                      <a:lumMod val="50000"/>
                    </a:schemeClr>
                  </a:solidFill>
                  <a:latin typeface="Segoe UI Semibold"/>
                  <a:ea typeface="Segoe UI Black"/>
                  <a:cs typeface="Segoe UI Semibold"/>
                </a:rPr>
                <a:t>Career/Vocational Technical Education Background</a:t>
              </a:r>
              <a:endParaRPr lang="en-US"/>
            </a:p>
          </p:txBody>
        </p:sp>
      </p:grpSp>
      <p:grpSp>
        <p:nvGrpSpPr>
          <p:cNvPr id="21" name="Group 20" descr="Updates"/>
          <p:cNvGrpSpPr/>
          <p:nvPr/>
        </p:nvGrpSpPr>
        <p:grpSpPr>
          <a:xfrm>
            <a:off x="3107361" y="1902319"/>
            <a:ext cx="8839200" cy="840656"/>
            <a:chOff x="3061063" y="1873080"/>
            <a:chExt cx="8839200" cy="840656"/>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00000"/>
                  </a:solidFill>
                  <a:latin typeface="Segoe SemiBold" panose="020B0703040204020203" pitchFamily="34" charset="0"/>
                  <a:cs typeface="Segoe SemiBold" panose="020B0703040204020203" pitchFamily="34" charset="0"/>
                </a:rPr>
                <a:t>02</a:t>
              </a:r>
              <a:endParaRPr lang="zh-CN" altLang="en-US" sz="3200" dirty="0">
                <a:solidFill>
                  <a:srgbClr val="000000"/>
                </a:solidFill>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904277"/>
              <a:ext cx="7981410"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sz="3200">
                  <a:solidFill>
                    <a:schemeClr val="accent1">
                      <a:lumMod val="50000"/>
                    </a:schemeClr>
                  </a:solidFill>
                  <a:latin typeface="Segoe UI Semibold"/>
                  <a:ea typeface="Segoe UI Black"/>
                  <a:cs typeface="Segoe UI Semibold"/>
                </a:rPr>
                <a:t>CVTE Regulatory Change Background</a:t>
              </a:r>
              <a:endParaRPr lang="en-US"/>
            </a:p>
          </p:txBody>
        </p:sp>
      </p:grpSp>
      <p:grpSp>
        <p:nvGrpSpPr>
          <p:cNvPr id="23" name="Group 22" descr="Parent Letter"/>
          <p:cNvGrpSpPr/>
          <p:nvPr/>
        </p:nvGrpSpPr>
        <p:grpSpPr>
          <a:xfrm>
            <a:off x="3107359" y="4128009"/>
            <a:ext cx="8839202" cy="809459"/>
            <a:chOff x="3061061" y="4335544"/>
            <a:chExt cx="8839202" cy="809459"/>
          </a:xfrm>
        </p:grpSpPr>
        <p:sp>
          <p:nvSpPr>
            <p:cNvPr id="14" name="矩形 13">
              <a:extLst>
                <a:ext uri="{FF2B5EF4-FFF2-40B4-BE49-F238E27FC236}">
                  <a16:creationId xmlns:a16="http://schemas.microsoft.com/office/drawing/2014/main" id="{DF81D714-3905-427B-B5F8-783DEB3D0A2D}"/>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00000"/>
                  </a:solidFill>
                  <a:latin typeface="Segoe SemiBold" panose="020B0703040204020203" pitchFamily="34" charset="0"/>
                  <a:cs typeface="Segoe SemiBold" panose="020B0703040204020203" pitchFamily="34" charset="0"/>
                </a:rPr>
                <a:t>04</a:t>
              </a:r>
              <a:endParaRPr lang="zh-CN" altLang="en-US" sz="3200" dirty="0">
                <a:solidFill>
                  <a:srgbClr val="000000"/>
                </a:solidFill>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3918853" y="4386331"/>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sz="3200">
                  <a:solidFill>
                    <a:schemeClr val="accent1">
                      <a:lumMod val="50000"/>
                    </a:schemeClr>
                  </a:solidFill>
                  <a:latin typeface="Segoe UI Semibold"/>
                  <a:ea typeface="Segoe UI Black"/>
                  <a:cs typeface="Segoe UI Semibold"/>
                </a:rPr>
                <a:t>Waitlist Data Collection &amp; Analyses</a:t>
              </a:r>
              <a:endParaRPr lang="en-US"/>
            </a:p>
          </p:txBody>
        </p:sp>
      </p:grpSp>
      <p:grpSp>
        <p:nvGrpSpPr>
          <p:cNvPr id="16" name="Group 15" descr="Parent Letter">
            <a:extLst>
              <a:ext uri="{FF2B5EF4-FFF2-40B4-BE49-F238E27FC236}">
                <a16:creationId xmlns:a16="http://schemas.microsoft.com/office/drawing/2014/main" id="{120A700B-41FD-49BC-9D07-A23D4598C9FC}"/>
              </a:ext>
            </a:extLst>
          </p:cNvPr>
          <p:cNvGrpSpPr/>
          <p:nvPr/>
        </p:nvGrpSpPr>
        <p:grpSpPr>
          <a:xfrm>
            <a:off x="3107359" y="3005369"/>
            <a:ext cx="8839202" cy="809459"/>
            <a:chOff x="3061061" y="4335544"/>
            <a:chExt cx="8839202" cy="809459"/>
          </a:xfrm>
        </p:grpSpPr>
        <p:sp>
          <p:nvSpPr>
            <p:cNvPr id="17" name="矩形 13">
              <a:extLst>
                <a:ext uri="{FF2B5EF4-FFF2-40B4-BE49-F238E27FC236}">
                  <a16:creationId xmlns:a16="http://schemas.microsoft.com/office/drawing/2014/main" id="{43EB089F-3119-4B0C-BD48-9938D3BD868B}"/>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00000"/>
                  </a:solidFill>
                  <a:latin typeface="Segoe SemiBold" panose="020B0703040204020203" pitchFamily="34" charset="0"/>
                  <a:cs typeface="Segoe SemiBold" panose="020B0703040204020203" pitchFamily="34" charset="0"/>
                </a:rPr>
                <a:t>03</a:t>
              </a:r>
              <a:endParaRPr lang="zh-CN" altLang="en-US" sz="3200" dirty="0">
                <a:solidFill>
                  <a:srgbClr val="000000"/>
                </a:solidFill>
                <a:latin typeface="Segoe SemiBold" panose="020B0703040204020203" pitchFamily="34" charset="0"/>
                <a:cs typeface="Segoe SemiBold" panose="020B0703040204020203" pitchFamily="34" charset="0"/>
              </a:endParaRPr>
            </a:p>
          </p:txBody>
        </p:sp>
        <p:sp>
          <p:nvSpPr>
            <p:cNvPr id="19" name="文本框 14">
              <a:extLst>
                <a:ext uri="{FF2B5EF4-FFF2-40B4-BE49-F238E27FC236}">
                  <a16:creationId xmlns:a16="http://schemas.microsoft.com/office/drawing/2014/main" id="{6269670B-5C28-47AB-B98A-4B47DF2731D8}"/>
                </a:ext>
              </a:extLst>
            </p:cNvPr>
            <p:cNvSpPr txBox="1"/>
            <p:nvPr/>
          </p:nvSpPr>
          <p:spPr>
            <a:xfrm>
              <a:off x="3918853" y="4386331"/>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sz="3200">
                  <a:solidFill>
                    <a:schemeClr val="accent1">
                      <a:lumMod val="50000"/>
                    </a:schemeClr>
                  </a:solidFill>
                  <a:latin typeface="Segoe UI Semibold"/>
                  <a:ea typeface="Segoe UI Black"/>
                  <a:cs typeface="Segoe UI Semibold"/>
                </a:rPr>
                <a:t>CVTE Enrollment Analysis</a:t>
              </a:r>
              <a:endParaRPr lang="en-US"/>
            </a:p>
          </p:txBody>
        </p:sp>
      </p:grpSp>
      <p:grpSp>
        <p:nvGrpSpPr>
          <p:cNvPr id="20" name="Group 19" descr="Parent Letter">
            <a:extLst>
              <a:ext uri="{FF2B5EF4-FFF2-40B4-BE49-F238E27FC236}">
                <a16:creationId xmlns:a16="http://schemas.microsoft.com/office/drawing/2014/main" id="{F92B7B36-56F5-419D-922D-3BEF0A0CC63C}"/>
              </a:ext>
            </a:extLst>
          </p:cNvPr>
          <p:cNvGrpSpPr/>
          <p:nvPr/>
        </p:nvGrpSpPr>
        <p:grpSpPr>
          <a:xfrm>
            <a:off x="3117653" y="5247207"/>
            <a:ext cx="8839202" cy="809459"/>
            <a:chOff x="3061061" y="4335544"/>
            <a:chExt cx="8839202" cy="809459"/>
          </a:xfrm>
        </p:grpSpPr>
        <p:sp>
          <p:nvSpPr>
            <p:cNvPr id="24" name="矩形 13">
              <a:extLst>
                <a:ext uri="{FF2B5EF4-FFF2-40B4-BE49-F238E27FC236}">
                  <a16:creationId xmlns:a16="http://schemas.microsoft.com/office/drawing/2014/main" id="{470BD68C-175A-4C01-BD45-AA65314417D6}"/>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000000"/>
                  </a:solidFill>
                  <a:latin typeface="Segoe SemiBold" panose="020B0703040204020203" pitchFamily="34" charset="0"/>
                  <a:cs typeface="Segoe SemiBold" panose="020B0703040204020203" pitchFamily="34" charset="0"/>
                </a:rPr>
                <a:t>05</a:t>
              </a:r>
              <a:endParaRPr lang="zh-CN" altLang="en-US" sz="3200" dirty="0">
                <a:solidFill>
                  <a:srgbClr val="000000"/>
                </a:solidFill>
                <a:latin typeface="Segoe SemiBold" panose="020B0703040204020203" pitchFamily="34" charset="0"/>
                <a:cs typeface="Segoe SemiBold" panose="020B0703040204020203" pitchFamily="34" charset="0"/>
              </a:endParaRPr>
            </a:p>
          </p:txBody>
        </p:sp>
        <p:sp>
          <p:nvSpPr>
            <p:cNvPr id="25" name="文本框 14">
              <a:extLst>
                <a:ext uri="{FF2B5EF4-FFF2-40B4-BE49-F238E27FC236}">
                  <a16:creationId xmlns:a16="http://schemas.microsoft.com/office/drawing/2014/main" id="{E56D7414-29A6-445E-8A6E-4C99225E70C6}"/>
                </a:ext>
              </a:extLst>
            </p:cNvPr>
            <p:cNvSpPr txBox="1"/>
            <p:nvPr/>
          </p:nvSpPr>
          <p:spPr>
            <a:xfrm>
              <a:off x="3918853" y="4386331"/>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sz="3200">
                  <a:solidFill>
                    <a:schemeClr val="accent1">
                      <a:lumMod val="50000"/>
                    </a:schemeClr>
                  </a:solidFill>
                  <a:latin typeface="Segoe UI Semibold"/>
                  <a:ea typeface="Segoe UI Black"/>
                  <a:cs typeface="Segoe UI Semibold"/>
                </a:rPr>
                <a:t>Field Engagement &amp; Next Steps</a:t>
              </a:r>
              <a:endParaRPr lang="en-US">
                <a:solidFill>
                  <a:schemeClr val="accent1">
                    <a:lumMod val="50000"/>
                  </a:schemeClr>
                </a:solidFill>
                <a:cs typeface="Segoe UI Semibold"/>
              </a:endParaRPr>
            </a:p>
          </p:txBody>
        </p:sp>
      </p:grpSp>
    </p:spTree>
    <p:extLst>
      <p:ext uri="{BB962C8B-B14F-4D97-AF65-F5344CB8AC3E}">
        <p14:creationId xmlns:p14="http://schemas.microsoft.com/office/powerpoint/2010/main" val="1418997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r>
              <a:rPr lang="en-US" altLang="zh-CN" sz="6000">
                <a:solidFill>
                  <a:schemeClr val="bg1"/>
                </a:solidFill>
                <a:latin typeface="Segoe SemiBold"/>
                <a:cs typeface="Segoe SemiBold" panose="020B0703040204020203" pitchFamily="34" charset="0"/>
              </a:rPr>
              <a:t>04</a:t>
            </a:r>
            <a:endParaRPr lang="en-US" altLang="zh-CN" sz="6000">
              <a:solidFill>
                <a:schemeClr val="bg1"/>
              </a:solidFill>
              <a:latin typeface="Segoe SemiBold" panose="020B0703040204020203" pitchFamily="34" charset="0"/>
              <a:cs typeface="Segoe SemiBold" panose="020B0703040204020203" pitchFamily="34" charset="0"/>
            </a:endParaRPr>
          </a:p>
        </p:txBody>
      </p:sp>
      <p:sp>
        <p:nvSpPr>
          <p:cNvPr id="5" name="文本框 8">
            <a:extLst>
              <a:ext uri="{FF2B5EF4-FFF2-40B4-BE49-F238E27FC236}">
                <a16:creationId xmlns:a16="http://schemas.microsoft.com/office/drawing/2014/main" id="{DB50ECCD-0299-44E3-8AA0-49CDFD868905}"/>
              </a:ext>
            </a:extLst>
          </p:cNvPr>
          <p:cNvSpPr txBox="1"/>
          <p:nvPr/>
        </p:nvSpPr>
        <p:spPr>
          <a:xfrm>
            <a:off x="2271285" y="1954025"/>
            <a:ext cx="9680463" cy="1921565"/>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sz="3600" dirty="0">
                <a:solidFill>
                  <a:schemeClr val="accent1">
                    <a:lumMod val="50000"/>
                  </a:schemeClr>
                </a:solidFill>
                <a:latin typeface="Segoe UI Semibold"/>
                <a:ea typeface="Segoe UI Black"/>
                <a:cs typeface="Segoe UI Semibold"/>
              </a:rPr>
              <a:t>Waitlist Data Collection &amp; Analyses</a:t>
            </a:r>
            <a:endParaRPr lang="en-US" sz="3600" dirty="0">
              <a:solidFill>
                <a:schemeClr val="accent1">
                  <a:lumMod val="50000"/>
                </a:schemeClr>
              </a:solidFill>
              <a:latin typeface="Segoe SemiBold"/>
              <a:ea typeface="Segoe UI Black"/>
              <a:cs typeface="Segoe UI Semibold"/>
            </a:endParaRPr>
          </a:p>
        </p:txBody>
      </p:sp>
      <p:sp>
        <p:nvSpPr>
          <p:cNvPr id="3" name="Title 2">
            <a:extLst>
              <a:ext uri="{FF2B5EF4-FFF2-40B4-BE49-F238E27FC236}">
                <a16:creationId xmlns:a16="http://schemas.microsoft.com/office/drawing/2014/main" id="{F7438A81-FFC9-4FD9-A07B-6824816FEDCE}"/>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sz="3200" dirty="0">
                <a:solidFill>
                  <a:schemeClr val="accent1">
                    <a:lumMod val="50000"/>
                  </a:schemeClr>
                </a:solidFill>
                <a:latin typeface="Segoe UI Semibold"/>
                <a:ea typeface="Segoe UI Black"/>
                <a:cs typeface="Segoe UI Semibold"/>
              </a:rPr>
              <a:t>Waitlist Data Collection &amp; Analyses</a:t>
            </a:r>
            <a:br>
              <a:rPr lang="en-US" sz="3200" dirty="0">
                <a:solidFill>
                  <a:schemeClr val="accent1">
                    <a:lumMod val="50000"/>
                  </a:schemeClr>
                </a:solidFill>
                <a:latin typeface="Segoe SemiBold"/>
                <a:ea typeface="Segoe UI Black"/>
                <a:cs typeface="Segoe UI Semibold"/>
              </a:rPr>
            </a:br>
            <a:endParaRPr lang="en-US" dirty="0"/>
          </a:p>
        </p:txBody>
      </p:sp>
    </p:spTree>
    <p:extLst>
      <p:ext uri="{BB962C8B-B14F-4D97-AF65-F5344CB8AC3E}">
        <p14:creationId xmlns:p14="http://schemas.microsoft.com/office/powerpoint/2010/main" val="1889461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8395-D57A-45BB-9994-3A985657C766}"/>
              </a:ext>
            </a:extLst>
          </p:cNvPr>
          <p:cNvSpPr>
            <a:spLocks noGrp="1"/>
          </p:cNvSpPr>
          <p:nvPr>
            <p:ph type="title"/>
          </p:nvPr>
        </p:nvSpPr>
        <p:spPr/>
        <p:txBody>
          <a:bodyPr/>
          <a:lstStyle/>
          <a:p>
            <a:r>
              <a:rPr lang="en-US">
                <a:latin typeface="Segoe UI Semibold"/>
                <a:cs typeface="Segoe UI Semibold"/>
              </a:rPr>
              <a:t>4. Waitlist Data Collection Process</a:t>
            </a:r>
          </a:p>
        </p:txBody>
      </p:sp>
      <p:sp>
        <p:nvSpPr>
          <p:cNvPr id="3" name="Content Placeholder 2">
            <a:extLst>
              <a:ext uri="{FF2B5EF4-FFF2-40B4-BE49-F238E27FC236}">
                <a16:creationId xmlns:a16="http://schemas.microsoft.com/office/drawing/2014/main" id="{A3F4D1EF-A53C-4915-B5CF-1AF4118C639A}"/>
              </a:ext>
            </a:extLst>
          </p:cNvPr>
          <p:cNvSpPr>
            <a:spLocks noGrp="1"/>
          </p:cNvSpPr>
          <p:nvPr>
            <p:ph idx="1"/>
          </p:nvPr>
        </p:nvSpPr>
        <p:spPr>
          <a:xfrm>
            <a:off x="410514" y="1119883"/>
            <a:ext cx="11370972" cy="5236467"/>
          </a:xfrm>
        </p:spPr>
        <p:txBody>
          <a:bodyPr vert="horz" lIns="91440" tIns="45720" rIns="91440" bIns="45720" rtlCol="0" anchor="t">
            <a:noAutofit/>
          </a:bodyPr>
          <a:lstStyle/>
          <a:p>
            <a:r>
              <a:rPr lang="en-US" sz="2800">
                <a:latin typeface="Segoe UI"/>
                <a:cs typeface="Segoe UI"/>
              </a:rPr>
              <a:t>Enrollment gap analysis prompted waitlist data collection from districts</a:t>
            </a:r>
          </a:p>
          <a:p>
            <a:r>
              <a:rPr lang="en-US" sz="2800">
                <a:latin typeface="Segoe UI"/>
                <a:cs typeface="Segoe UI"/>
              </a:rPr>
              <a:t>Initially, 58 schools participated a </a:t>
            </a:r>
            <a:r>
              <a:rPr lang="en-US" sz="2800" b="1">
                <a:latin typeface="Segoe UI"/>
                <a:cs typeface="Segoe UI"/>
              </a:rPr>
              <a:t>Waitlist Survey</a:t>
            </a:r>
            <a:r>
              <a:rPr lang="en-US" sz="2800">
                <a:latin typeface="Segoe UI"/>
                <a:cs typeface="Segoe UI"/>
              </a:rPr>
              <a:t> in Summer 2020 </a:t>
            </a:r>
          </a:p>
          <a:p>
            <a:r>
              <a:rPr lang="en-US" sz="2800">
                <a:latin typeface="Segoe UI"/>
                <a:cs typeface="Segoe UI"/>
              </a:rPr>
              <a:t>Of these, 44 schools reported having more students submitting applications than available seats (or, a waitlist)</a:t>
            </a:r>
          </a:p>
          <a:p>
            <a:pPr lvl="1"/>
            <a:r>
              <a:rPr lang="en-US" sz="2400">
                <a:latin typeface="Segoe UI"/>
                <a:cs typeface="Segoe UI"/>
              </a:rPr>
              <a:t>DESE asked the 44 to participate in </a:t>
            </a:r>
            <a:r>
              <a:rPr lang="en-US" sz="2400" b="1">
                <a:latin typeface="Segoe UI"/>
                <a:cs typeface="Segoe UI"/>
              </a:rPr>
              <a:t>Waitlist Data Collection</a:t>
            </a:r>
            <a:r>
              <a:rPr lang="en-US" sz="2400">
                <a:latin typeface="Segoe UI"/>
                <a:cs typeface="Segoe UI"/>
              </a:rPr>
              <a:t> in Fall 2020</a:t>
            </a:r>
            <a:endParaRPr lang="en-US" sz="2400"/>
          </a:p>
          <a:p>
            <a:r>
              <a:rPr lang="en-US" sz="2800">
                <a:latin typeface="Segoe UI"/>
                <a:cs typeface="Segoe UI"/>
              </a:rPr>
              <a:t>Of these, 40 schools submitted waitlist data for Grades 9, 10, &amp; 11</a:t>
            </a:r>
          </a:p>
          <a:p>
            <a:pPr lvl="1"/>
            <a:r>
              <a:rPr lang="en-US" sz="2400">
                <a:latin typeface="Segoe UI"/>
                <a:cs typeface="Segoe UI"/>
              </a:rPr>
              <a:t>Grade 9 analysis is shown on the following slides.</a:t>
            </a:r>
          </a:p>
          <a:p>
            <a:r>
              <a:rPr lang="en-US" sz="2800">
                <a:latin typeface="Segoe UI"/>
                <a:cs typeface="Segoe UI"/>
              </a:rPr>
              <a:t>4 schools had waitlist data for Grades 10 &amp; 11 only (not for Grade 9)</a:t>
            </a:r>
            <a:endParaRPr lang="en-US" sz="2800"/>
          </a:p>
          <a:p>
            <a:pPr lvl="1"/>
            <a:endParaRPr lang="en-US" sz="3200"/>
          </a:p>
        </p:txBody>
      </p:sp>
      <p:sp>
        <p:nvSpPr>
          <p:cNvPr id="4" name="Slide Number Placeholder 3">
            <a:extLst>
              <a:ext uri="{FF2B5EF4-FFF2-40B4-BE49-F238E27FC236}">
                <a16:creationId xmlns:a16="http://schemas.microsoft.com/office/drawing/2014/main" id="{8C4AB391-5FAF-4740-8BCD-B4BDA60E8F31}"/>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a:p>
        </p:txBody>
      </p:sp>
    </p:spTree>
    <p:extLst>
      <p:ext uri="{BB962C8B-B14F-4D97-AF65-F5344CB8AC3E}">
        <p14:creationId xmlns:p14="http://schemas.microsoft.com/office/powerpoint/2010/main" val="1158507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7942-4279-4164-BCD9-39E1DA607872}"/>
              </a:ext>
            </a:extLst>
          </p:cNvPr>
          <p:cNvSpPr>
            <a:spLocks noGrp="1"/>
          </p:cNvSpPr>
          <p:nvPr>
            <p:ph type="title"/>
          </p:nvPr>
        </p:nvSpPr>
        <p:spPr/>
        <p:txBody>
          <a:bodyPr/>
          <a:lstStyle/>
          <a:p>
            <a:r>
              <a:rPr lang="en-US">
                <a:latin typeface="Segoe UI Semibold"/>
                <a:cs typeface="Segoe UI Semibold"/>
              </a:rPr>
              <a:t>4. Waitlist Data from 2020: Analysis</a:t>
            </a:r>
            <a:endParaRPr lang="en-US"/>
          </a:p>
        </p:txBody>
      </p:sp>
      <p:sp>
        <p:nvSpPr>
          <p:cNvPr id="3" name="Content Placeholder 2">
            <a:extLst>
              <a:ext uri="{FF2B5EF4-FFF2-40B4-BE49-F238E27FC236}">
                <a16:creationId xmlns:a16="http://schemas.microsoft.com/office/drawing/2014/main" id="{1499E11B-F9F8-4874-ABAB-8E4D29FBB7E4}"/>
              </a:ext>
            </a:extLst>
          </p:cNvPr>
          <p:cNvSpPr>
            <a:spLocks noGrp="1"/>
          </p:cNvSpPr>
          <p:nvPr>
            <p:ph idx="1"/>
          </p:nvPr>
        </p:nvSpPr>
        <p:spPr>
          <a:xfrm>
            <a:off x="567743" y="1073521"/>
            <a:ext cx="11370972" cy="5049746"/>
          </a:xfrm>
        </p:spPr>
        <p:txBody>
          <a:bodyPr vert="horz" lIns="91440" tIns="45720" rIns="91440" bIns="45720" rtlCol="0" anchor="t">
            <a:noAutofit/>
          </a:bodyPr>
          <a:lstStyle/>
          <a:p>
            <a:pPr>
              <a:buFont typeface="Arial" panose="02070309020205020404" pitchFamily="49" charset="0"/>
              <a:buChar char="•"/>
            </a:pPr>
            <a:endParaRPr lang="en-US" sz="2400">
              <a:latin typeface="Segoe UI"/>
              <a:cs typeface="Segoe UI"/>
            </a:endParaRPr>
          </a:p>
          <a:p>
            <a:pPr>
              <a:buFont typeface="Arial" panose="02070309020205020404" pitchFamily="49" charset="0"/>
              <a:buChar char="•"/>
            </a:pPr>
            <a:endParaRPr lang="en-US" sz="2400">
              <a:latin typeface="Segoe UI"/>
              <a:cs typeface="Segoe UI"/>
            </a:endParaRPr>
          </a:p>
          <a:p>
            <a:pPr>
              <a:buFont typeface="Arial" panose="02070309020205020404" pitchFamily="49" charset="0"/>
              <a:buChar char="•"/>
            </a:pPr>
            <a:endParaRPr lang="en-US" sz="2400">
              <a:latin typeface="Segoe UI"/>
              <a:cs typeface="Segoe UI"/>
            </a:endParaRPr>
          </a:p>
          <a:p>
            <a:pPr>
              <a:buFont typeface="Arial,Sans-Serif" panose="02070309020205020404" pitchFamily="49" charset="0"/>
              <a:buChar char="•"/>
            </a:pPr>
            <a:r>
              <a:rPr lang="en-US" sz="2400">
                <a:latin typeface="Segoe UI"/>
                <a:cs typeface="Segoe UI"/>
              </a:rPr>
              <a:t>Observed in several vocational schools and programs:</a:t>
            </a:r>
            <a:endParaRPr lang="en-US" sz="2400"/>
          </a:p>
          <a:p>
            <a:pPr lvl="1">
              <a:buFont typeface="Arial,Sans-Serif" panose="02070309020205020404" pitchFamily="49" charset="0"/>
              <a:buChar char="•"/>
            </a:pPr>
            <a:r>
              <a:rPr lang="en-US" sz="2000" b="1">
                <a:latin typeface="Segoe UI"/>
                <a:cs typeface="Segoe UI"/>
              </a:rPr>
              <a:t>awareness gaps </a:t>
            </a:r>
            <a:r>
              <a:rPr lang="en-US" sz="2000">
                <a:latin typeface="Segoe UI"/>
                <a:cs typeface="Segoe UI"/>
              </a:rPr>
              <a:t>for students of color, English Learners, and students whose first language is not English   </a:t>
            </a:r>
          </a:p>
          <a:p>
            <a:pPr lvl="1">
              <a:buFont typeface="Arial,Sans-Serif" panose="02070309020205020404" pitchFamily="49" charset="0"/>
              <a:buChar char="•"/>
            </a:pPr>
            <a:r>
              <a:rPr lang="en-US" sz="2000" b="1">
                <a:latin typeface="Segoe UI"/>
                <a:cs typeface="Segoe UI"/>
              </a:rPr>
              <a:t>opportunity gaps </a:t>
            </a:r>
            <a:r>
              <a:rPr lang="en-US" sz="2000">
                <a:latin typeface="Segoe UI"/>
                <a:cs typeface="Segoe UI"/>
              </a:rPr>
              <a:t>for students of color, economically-disadvantaged students, students with disabilities, English Learners, and students whose first language is not English</a:t>
            </a:r>
          </a:p>
          <a:p>
            <a:pPr>
              <a:buFont typeface="Arial,Sans-Serif" panose="02070309020205020404" pitchFamily="49" charset="0"/>
            </a:pPr>
            <a:r>
              <a:rPr lang="en-US" sz="2400">
                <a:latin typeface="Segoe UI"/>
                <a:cs typeface="Segoe UI"/>
              </a:rPr>
              <a:t>Though study is limited (just one year’s data, affected by pandemic), it shows vocational schools and programs – particularly in Gateway Cities – can do better to attract, admit, and retain students from their communities  </a:t>
            </a:r>
            <a:endParaRPr lang="en-US"/>
          </a:p>
        </p:txBody>
      </p:sp>
      <p:sp>
        <p:nvSpPr>
          <p:cNvPr id="4" name="Slide Number Placeholder 3">
            <a:extLst>
              <a:ext uri="{FF2B5EF4-FFF2-40B4-BE49-F238E27FC236}">
                <a16:creationId xmlns:a16="http://schemas.microsoft.com/office/drawing/2014/main" id="{8919DB3A-5635-42E2-9F2C-0D4659EE7F4B}"/>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a:p>
        </p:txBody>
      </p:sp>
      <p:sp>
        <p:nvSpPr>
          <p:cNvPr id="5" name="TextBox 4">
            <a:extLst>
              <a:ext uri="{FF2B5EF4-FFF2-40B4-BE49-F238E27FC236}">
                <a16:creationId xmlns:a16="http://schemas.microsoft.com/office/drawing/2014/main" id="{E1DE827B-40DE-402E-B967-1E855D24D869}"/>
              </a:ext>
            </a:extLst>
          </p:cNvPr>
          <p:cNvSpPr txBox="1"/>
          <p:nvPr/>
        </p:nvSpPr>
        <p:spPr>
          <a:xfrm>
            <a:off x="569749" y="1182454"/>
            <a:ext cx="5657763" cy="1200329"/>
          </a:xfrm>
          <a:prstGeom prst="rect">
            <a:avLst/>
          </a:prstGeom>
          <a:solidFill>
            <a:schemeClr val="bg1">
              <a:lumMod val="95000"/>
            </a:schemeClr>
          </a:solidFill>
          <a:ln>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Segoe UI"/>
                <a:cs typeface="Times New Roman"/>
              </a:rPr>
              <a:t>Awareness Gap:</a:t>
            </a:r>
            <a:r>
              <a:rPr lang="en-US">
                <a:latin typeface="Segoe UI"/>
                <a:cs typeface="Times New Roman"/>
              </a:rPr>
              <a:t> schools received fewer applications from students who might otherwise be expected to apply, based on their representation in sending communities</a:t>
            </a:r>
            <a:endParaRPr lang="en-US">
              <a:latin typeface="Segoe UI"/>
            </a:endParaRPr>
          </a:p>
        </p:txBody>
      </p:sp>
      <p:sp>
        <p:nvSpPr>
          <p:cNvPr id="6" name="TextBox 5">
            <a:extLst>
              <a:ext uri="{FF2B5EF4-FFF2-40B4-BE49-F238E27FC236}">
                <a16:creationId xmlns:a16="http://schemas.microsoft.com/office/drawing/2014/main" id="{DEEF8437-FEB0-4946-BB10-DEEC2A96C676}"/>
              </a:ext>
            </a:extLst>
          </p:cNvPr>
          <p:cNvSpPr txBox="1"/>
          <p:nvPr/>
        </p:nvSpPr>
        <p:spPr>
          <a:xfrm>
            <a:off x="6308952" y="1181128"/>
            <a:ext cx="5623663" cy="923330"/>
          </a:xfrm>
          <a:prstGeom prst="rect">
            <a:avLst/>
          </a:prstGeom>
          <a:solidFill>
            <a:schemeClr val="bg1">
              <a:lumMod val="95000"/>
            </a:schemeClr>
          </a:solidFill>
          <a:ln>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Segoe UI"/>
                <a:cs typeface="Times New Roman"/>
              </a:rPr>
              <a:t>Opportunity Gap:</a:t>
            </a:r>
            <a:r>
              <a:rPr lang="en-US">
                <a:latin typeface="Segoe UI"/>
                <a:cs typeface="Times New Roman"/>
              </a:rPr>
              <a:t> schools admitted fewer students than might otherwise be expected from populations present in their sending communities</a:t>
            </a:r>
            <a:endParaRPr lang="en-US">
              <a:latin typeface="Segoe UI"/>
            </a:endParaRPr>
          </a:p>
        </p:txBody>
      </p:sp>
    </p:spTree>
    <p:extLst>
      <p:ext uri="{BB962C8B-B14F-4D97-AF65-F5344CB8AC3E}">
        <p14:creationId xmlns:p14="http://schemas.microsoft.com/office/powerpoint/2010/main" val="1245130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24FD-3659-44AF-BB53-A7899C1B129C}"/>
              </a:ext>
            </a:extLst>
          </p:cNvPr>
          <p:cNvSpPr>
            <a:spLocks noGrp="1"/>
          </p:cNvSpPr>
          <p:nvPr>
            <p:ph type="title"/>
          </p:nvPr>
        </p:nvSpPr>
        <p:spPr/>
        <p:txBody>
          <a:bodyPr/>
          <a:lstStyle/>
          <a:p>
            <a:r>
              <a:rPr lang="en-US" dirty="0">
                <a:latin typeface="Segoe UI Semibold"/>
                <a:cs typeface="Segoe UI Semibold"/>
              </a:rPr>
              <a:t>4. Waitlist Data Collection Summary</a:t>
            </a:r>
            <a:endParaRPr lang="en-US" dirty="0"/>
          </a:p>
        </p:txBody>
      </p:sp>
      <p:sp>
        <p:nvSpPr>
          <p:cNvPr id="3" name="Content Placeholder 2">
            <a:extLst>
              <a:ext uri="{FF2B5EF4-FFF2-40B4-BE49-F238E27FC236}">
                <a16:creationId xmlns:a16="http://schemas.microsoft.com/office/drawing/2014/main" id="{9C07F090-E83B-40CC-A51E-3ABFC95E4958}"/>
              </a:ext>
            </a:extLst>
          </p:cNvPr>
          <p:cNvSpPr>
            <a:spLocks noGrp="1"/>
          </p:cNvSpPr>
          <p:nvPr>
            <p:ph idx="1"/>
          </p:nvPr>
        </p:nvSpPr>
        <p:spPr>
          <a:xfrm>
            <a:off x="378935" y="1639835"/>
            <a:ext cx="11405091" cy="4640314"/>
          </a:xfrm>
        </p:spPr>
        <p:txBody>
          <a:bodyPr vert="horz" lIns="91440" tIns="45720" rIns="91440" bIns="45720" rtlCol="0" anchor="t">
            <a:noAutofit/>
          </a:bodyPr>
          <a:lstStyle/>
          <a:p>
            <a:r>
              <a:rPr lang="en-US" dirty="0">
                <a:latin typeface="Segoe UI"/>
                <a:cs typeface="Segoe UI"/>
              </a:rPr>
              <a:t>19,935 Grade 9 student records were submitted</a:t>
            </a:r>
            <a:endParaRPr lang="en-US" dirty="0"/>
          </a:p>
          <a:p>
            <a:pPr lvl="1"/>
            <a:r>
              <a:rPr lang="en-US" dirty="0">
                <a:latin typeface="Segoe UI"/>
                <a:cs typeface="Segoe UI"/>
              </a:rPr>
              <a:t>18,560 </a:t>
            </a:r>
            <a:r>
              <a:rPr lang="en-US" b="1" dirty="0">
                <a:latin typeface="Segoe UI"/>
                <a:cs typeface="Segoe UI"/>
              </a:rPr>
              <a:t>complete applications </a:t>
            </a:r>
            <a:r>
              <a:rPr lang="en-US" dirty="0">
                <a:latin typeface="Segoe UI"/>
                <a:cs typeface="Segoe UI"/>
              </a:rPr>
              <a:t>were submitted</a:t>
            </a:r>
          </a:p>
          <a:p>
            <a:pPr lvl="1"/>
            <a:r>
              <a:rPr lang="en-US" dirty="0">
                <a:latin typeface="Segoe UI"/>
                <a:cs typeface="Segoe UI"/>
              </a:rPr>
              <a:t>12,454 </a:t>
            </a:r>
            <a:r>
              <a:rPr lang="en-US" b="1" dirty="0">
                <a:latin typeface="Segoe UI"/>
                <a:cs typeface="Segoe UI"/>
              </a:rPr>
              <a:t>received an offer </a:t>
            </a:r>
            <a:r>
              <a:rPr lang="en-US" dirty="0">
                <a:latin typeface="Segoe UI"/>
                <a:cs typeface="Segoe UI"/>
              </a:rPr>
              <a:t>of admission </a:t>
            </a:r>
          </a:p>
          <a:p>
            <a:pPr lvl="1"/>
            <a:r>
              <a:rPr lang="en-US" dirty="0">
                <a:latin typeface="Segoe UI"/>
                <a:cs typeface="Segoe UI"/>
              </a:rPr>
              <a:t>10,414 </a:t>
            </a:r>
            <a:r>
              <a:rPr lang="en-US" b="1" dirty="0">
                <a:latin typeface="Segoe UI"/>
                <a:cs typeface="Segoe UI"/>
              </a:rPr>
              <a:t>accepted the offer</a:t>
            </a:r>
            <a:r>
              <a:rPr lang="en-US" dirty="0">
                <a:latin typeface="Segoe UI"/>
                <a:cs typeface="Segoe UI"/>
              </a:rPr>
              <a:t> of admission</a:t>
            </a:r>
          </a:p>
          <a:p>
            <a:pPr lvl="2"/>
            <a:r>
              <a:rPr lang="en-US" dirty="0">
                <a:latin typeface="Segoe UI"/>
                <a:cs typeface="Segoe UI"/>
              </a:rPr>
              <a:t>83.6% of Offers</a:t>
            </a:r>
          </a:p>
          <a:p>
            <a:pPr lvl="2"/>
            <a:r>
              <a:rPr lang="en-US" dirty="0">
                <a:latin typeface="Segoe UI"/>
                <a:cs typeface="Segoe UI"/>
              </a:rPr>
              <a:t>56.1% of Completed Applications</a:t>
            </a:r>
          </a:p>
          <a:p>
            <a:pPr lvl="2"/>
            <a:r>
              <a:rPr lang="en-US" dirty="0">
                <a:latin typeface="Segoe UI"/>
                <a:cs typeface="Segoe UI"/>
              </a:rPr>
              <a:t>52.2% of Records</a:t>
            </a:r>
          </a:p>
          <a:p>
            <a:pPr lvl="1"/>
            <a:r>
              <a:rPr lang="en-US" dirty="0">
                <a:latin typeface="Segoe UI"/>
                <a:cs typeface="Segoe UI"/>
              </a:rPr>
              <a:t>9,951 students were </a:t>
            </a:r>
            <a:r>
              <a:rPr lang="en-US" b="1" dirty="0">
                <a:latin typeface="Segoe UI"/>
                <a:cs typeface="Segoe UI"/>
              </a:rPr>
              <a:t>enrolled</a:t>
            </a:r>
            <a:r>
              <a:rPr lang="en-US" dirty="0">
                <a:latin typeface="Segoe UI"/>
                <a:cs typeface="Segoe UI"/>
              </a:rPr>
              <a:t> as of October 1, 2020</a:t>
            </a:r>
          </a:p>
          <a:p>
            <a:pPr marL="457200" lvl="1" indent="0">
              <a:buNone/>
            </a:pPr>
            <a:endParaRPr lang="en-US" dirty="0"/>
          </a:p>
        </p:txBody>
      </p:sp>
      <p:sp>
        <p:nvSpPr>
          <p:cNvPr id="4" name="Slide Number Placeholder 3">
            <a:extLst>
              <a:ext uri="{FF2B5EF4-FFF2-40B4-BE49-F238E27FC236}">
                <a16:creationId xmlns:a16="http://schemas.microsoft.com/office/drawing/2014/main" id="{B0AF7580-4989-4BB1-8F36-E29F7B1D92C1}"/>
              </a:ext>
            </a:extLst>
          </p:cNvPr>
          <p:cNvSpPr>
            <a:spLocks noGrp="1"/>
          </p:cNvSpPr>
          <p:nvPr>
            <p:ph type="sldNum" sz="quarter" idx="12"/>
          </p:nvPr>
        </p:nvSpPr>
        <p:spPr/>
        <p:txBody>
          <a:bodyPr/>
          <a:lstStyle/>
          <a:p>
            <a:fld id="{FF27229C-EC7B-4063-A33B-28A5E87E32ED}" type="slidenum">
              <a:rPr lang="zh-CN" altLang="en-US" smtClean="0"/>
              <a:pPr/>
              <a:t>33</a:t>
            </a:fld>
            <a:endParaRPr lang="zh-CN" altLang="en-US"/>
          </a:p>
        </p:txBody>
      </p:sp>
      <p:sp>
        <p:nvSpPr>
          <p:cNvPr id="5" name="Rectangle 4">
            <a:extLst>
              <a:ext uri="{FF2B5EF4-FFF2-40B4-BE49-F238E27FC236}">
                <a16:creationId xmlns:a16="http://schemas.microsoft.com/office/drawing/2014/main" id="{49713AA5-8BC3-4A85-9950-9229D74A2217}"/>
              </a:ext>
            </a:extLst>
          </p:cNvPr>
          <p:cNvSpPr/>
          <p:nvPr/>
        </p:nvSpPr>
        <p:spPr>
          <a:xfrm>
            <a:off x="9536316" y="1811420"/>
            <a:ext cx="2402237" cy="5424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Segoe UI"/>
              </a:rPr>
              <a:t>Completes </a:t>
            </a:r>
          </a:p>
          <a:p>
            <a:pPr algn="ctr"/>
            <a:r>
              <a:rPr lang="en-US">
                <a:cs typeface="Segoe UI"/>
              </a:rPr>
              <a:t>an application</a:t>
            </a:r>
          </a:p>
        </p:txBody>
      </p:sp>
      <p:sp>
        <p:nvSpPr>
          <p:cNvPr id="7" name="Rectangle 6">
            <a:extLst>
              <a:ext uri="{FF2B5EF4-FFF2-40B4-BE49-F238E27FC236}">
                <a16:creationId xmlns:a16="http://schemas.microsoft.com/office/drawing/2014/main" id="{5B59E081-5126-4F82-875C-16031CAE82C4}"/>
              </a:ext>
            </a:extLst>
          </p:cNvPr>
          <p:cNvSpPr/>
          <p:nvPr/>
        </p:nvSpPr>
        <p:spPr>
          <a:xfrm>
            <a:off x="9691298" y="2353860"/>
            <a:ext cx="2105187" cy="542441"/>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Segoe UI"/>
              </a:rPr>
              <a:t>Receives an offer</a:t>
            </a:r>
            <a:endParaRPr lang="en-US"/>
          </a:p>
        </p:txBody>
      </p:sp>
      <p:sp>
        <p:nvSpPr>
          <p:cNvPr id="8" name="Rectangle 7">
            <a:extLst>
              <a:ext uri="{FF2B5EF4-FFF2-40B4-BE49-F238E27FC236}">
                <a16:creationId xmlns:a16="http://schemas.microsoft.com/office/drawing/2014/main" id="{50C12C11-E6D6-47F9-B854-4DFAA45BE7AD}"/>
              </a:ext>
            </a:extLst>
          </p:cNvPr>
          <p:cNvSpPr/>
          <p:nvPr/>
        </p:nvSpPr>
        <p:spPr>
          <a:xfrm>
            <a:off x="9781704" y="2896299"/>
            <a:ext cx="1924374" cy="54244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000000"/>
                </a:solidFill>
                <a:cs typeface="Segoe UI"/>
              </a:rPr>
              <a:t>Accepts the offer</a:t>
            </a:r>
            <a:endParaRPr lang="en-US" dirty="0">
              <a:solidFill>
                <a:srgbClr val="000000"/>
              </a:solidFill>
            </a:endParaRPr>
          </a:p>
        </p:txBody>
      </p:sp>
      <p:sp>
        <p:nvSpPr>
          <p:cNvPr id="9" name="Rectangle 8">
            <a:extLst>
              <a:ext uri="{FF2B5EF4-FFF2-40B4-BE49-F238E27FC236}">
                <a16:creationId xmlns:a16="http://schemas.microsoft.com/office/drawing/2014/main" id="{79DE717E-0881-45F2-8281-A1922BB435A8}"/>
              </a:ext>
            </a:extLst>
          </p:cNvPr>
          <p:cNvSpPr/>
          <p:nvPr/>
        </p:nvSpPr>
        <p:spPr>
          <a:xfrm>
            <a:off x="9859195" y="3438740"/>
            <a:ext cx="1756476" cy="54244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Segoe UI"/>
              </a:rPr>
              <a:t>Enrolls </a:t>
            </a:r>
          </a:p>
        </p:txBody>
      </p:sp>
      <p:sp>
        <p:nvSpPr>
          <p:cNvPr id="10" name="Rectangle 9">
            <a:extLst>
              <a:ext uri="{FF2B5EF4-FFF2-40B4-BE49-F238E27FC236}">
                <a16:creationId xmlns:a16="http://schemas.microsoft.com/office/drawing/2014/main" id="{E6BDC3AB-CF4F-48DC-86FE-EAAE1D356D01}"/>
              </a:ext>
            </a:extLst>
          </p:cNvPr>
          <p:cNvSpPr/>
          <p:nvPr/>
        </p:nvSpPr>
        <p:spPr>
          <a:xfrm>
            <a:off x="9384222" y="1055814"/>
            <a:ext cx="2660541" cy="697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tx1"/>
                </a:solidFill>
                <a:cs typeface="Segoe UI"/>
              </a:rPr>
              <a:t>Stages</a:t>
            </a:r>
          </a:p>
          <a:p>
            <a:pPr algn="ctr"/>
            <a:r>
              <a:rPr lang="en-US" sz="2000" dirty="0">
                <a:solidFill>
                  <a:schemeClr val="tx1"/>
                </a:solidFill>
                <a:cs typeface="Segoe UI"/>
              </a:rPr>
              <a:t>A student...</a:t>
            </a:r>
            <a:endParaRPr lang="en-US" dirty="0">
              <a:solidFill>
                <a:schemeClr val="tx1"/>
              </a:solidFill>
            </a:endParaRPr>
          </a:p>
        </p:txBody>
      </p:sp>
      <p:sp>
        <p:nvSpPr>
          <p:cNvPr id="11" name="Rectangle 10" descr="stages, a student completes an application, receives and offer, accepts the offer, enrolls&#10;">
            <a:extLst>
              <a:ext uri="{FF2B5EF4-FFF2-40B4-BE49-F238E27FC236}">
                <a16:creationId xmlns:a16="http://schemas.microsoft.com/office/drawing/2014/main" id="{F29A4C97-7063-4DA4-A857-0FD7848674D3}"/>
              </a:ext>
            </a:extLst>
          </p:cNvPr>
          <p:cNvSpPr/>
          <p:nvPr/>
        </p:nvSpPr>
        <p:spPr>
          <a:xfrm>
            <a:off x="9408476" y="1050869"/>
            <a:ext cx="2660542" cy="3389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789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Chart, bar chart&#10;&#10;Description automatically generated&#10;">
            <a:extLst>
              <a:ext uri="{FF2B5EF4-FFF2-40B4-BE49-F238E27FC236}">
                <a16:creationId xmlns:a16="http://schemas.microsoft.com/office/drawing/2014/main" id="{782EF095-076F-4C02-9BDA-474BCE88E594}"/>
              </a:ext>
            </a:extLst>
          </p:cNvPr>
          <p:cNvPicPr>
            <a:picLocks noChangeAspect="1"/>
          </p:cNvPicPr>
          <p:nvPr/>
        </p:nvPicPr>
        <p:blipFill>
          <a:blip r:embed="rId3"/>
          <a:stretch>
            <a:fillRect/>
          </a:stretch>
        </p:blipFill>
        <p:spPr>
          <a:xfrm>
            <a:off x="1270819" y="1061242"/>
            <a:ext cx="8531941" cy="5411484"/>
          </a:xfrm>
          <a:prstGeom prst="rect">
            <a:avLst/>
          </a:prstGeom>
        </p:spPr>
      </p:pic>
      <p:sp>
        <p:nvSpPr>
          <p:cNvPr id="23" name="Rectangle 22" descr="a student completes application, receives and offer, accepts the offer, enrolls&#10;">
            <a:extLst>
              <a:ext uri="{FF2B5EF4-FFF2-40B4-BE49-F238E27FC236}">
                <a16:creationId xmlns:a16="http://schemas.microsoft.com/office/drawing/2014/main" id="{D8893F0F-89E9-45B9-8F3E-6BF992411A95}"/>
              </a:ext>
            </a:extLst>
          </p:cNvPr>
          <p:cNvSpPr/>
          <p:nvPr/>
        </p:nvSpPr>
        <p:spPr>
          <a:xfrm>
            <a:off x="9523547" y="1122830"/>
            <a:ext cx="2569156" cy="18918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E9F2AC-748A-4B0B-8CAA-BA14C4FAE2CD}"/>
              </a:ext>
            </a:extLst>
          </p:cNvPr>
          <p:cNvSpPr>
            <a:spLocks noGrp="1"/>
          </p:cNvSpPr>
          <p:nvPr>
            <p:ph type="title"/>
          </p:nvPr>
        </p:nvSpPr>
        <p:spPr/>
        <p:txBody>
          <a:bodyPr/>
          <a:lstStyle/>
          <a:p>
            <a:r>
              <a:rPr lang="en-US">
                <a:latin typeface="Segoe UI Semibold"/>
                <a:cs typeface="Segoe UI Semibold"/>
              </a:rPr>
              <a:t>4. Waitlist: Statewide Awareness Analysis</a:t>
            </a:r>
          </a:p>
        </p:txBody>
      </p:sp>
      <p:sp>
        <p:nvSpPr>
          <p:cNvPr id="4" name="Slide Number Placeholder 3">
            <a:extLst>
              <a:ext uri="{FF2B5EF4-FFF2-40B4-BE49-F238E27FC236}">
                <a16:creationId xmlns:a16="http://schemas.microsoft.com/office/drawing/2014/main" id="{928988EE-667D-4066-9EBC-F6AC45642950}"/>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a:p>
        </p:txBody>
      </p:sp>
      <p:sp>
        <p:nvSpPr>
          <p:cNvPr id="6" name="Rectangle: Rounded Corners 5" descr="Students of Color CVTE 36.7 pct, State 42.7">
            <a:extLst>
              <a:ext uri="{FF2B5EF4-FFF2-40B4-BE49-F238E27FC236}">
                <a16:creationId xmlns:a16="http://schemas.microsoft.com/office/drawing/2014/main" id="{AEC0F2D9-9831-43D1-9AE9-CA74BF775AC8}"/>
              </a:ext>
            </a:extLst>
          </p:cNvPr>
          <p:cNvSpPr/>
          <p:nvPr/>
        </p:nvSpPr>
        <p:spPr>
          <a:xfrm>
            <a:off x="1270819" y="1915379"/>
            <a:ext cx="4728986" cy="773282"/>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descr="accepts the offer&#10;">
            <a:extLst>
              <a:ext uri="{FF2B5EF4-FFF2-40B4-BE49-F238E27FC236}">
                <a16:creationId xmlns:a16="http://schemas.microsoft.com/office/drawing/2014/main" id="{61AB6CDB-FDFF-4318-8CE4-DE6B0CA3B919}"/>
              </a:ext>
            </a:extLst>
          </p:cNvPr>
          <p:cNvSpPr txBox="1"/>
          <p:nvPr/>
        </p:nvSpPr>
        <p:spPr>
          <a:xfrm>
            <a:off x="9700383" y="2269067"/>
            <a:ext cx="255975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solidFill>
                <a:srgbClr val="101D35"/>
              </a:solidFill>
              <a:cs typeface="Segoe UI"/>
            </a:endParaRPr>
          </a:p>
        </p:txBody>
      </p:sp>
      <p:sp>
        <p:nvSpPr>
          <p:cNvPr id="15" name="Rectangle: Rounded Corners 14" descr="SWD CVTE 21.3 pct, State 18.3 pct">
            <a:extLst>
              <a:ext uri="{FF2B5EF4-FFF2-40B4-BE49-F238E27FC236}">
                <a16:creationId xmlns:a16="http://schemas.microsoft.com/office/drawing/2014/main" id="{64DED44A-C565-426B-B4E3-3CBD527FF79C}"/>
              </a:ext>
            </a:extLst>
          </p:cNvPr>
          <p:cNvSpPr/>
          <p:nvPr/>
        </p:nvSpPr>
        <p:spPr>
          <a:xfrm>
            <a:off x="1273567" y="4131762"/>
            <a:ext cx="3139791" cy="763571"/>
          </a:xfrm>
          <a:prstGeom prst="roundRect">
            <a:avLst/>
          </a:prstGeom>
          <a:no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Rounded Corners 15" descr="FLNE CVTE 17.7 pct, State 22.3 pct">
            <a:extLst>
              <a:ext uri="{FF2B5EF4-FFF2-40B4-BE49-F238E27FC236}">
                <a16:creationId xmlns:a16="http://schemas.microsoft.com/office/drawing/2014/main" id="{C8A83A65-0F95-4570-805C-D064418062CD}"/>
              </a:ext>
            </a:extLst>
          </p:cNvPr>
          <p:cNvSpPr/>
          <p:nvPr/>
        </p:nvSpPr>
        <p:spPr>
          <a:xfrm>
            <a:off x="1270819" y="4912509"/>
            <a:ext cx="3142539" cy="763571"/>
          </a:xfrm>
          <a:prstGeom prst="roundRect">
            <a:avLst/>
          </a:pr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E80946AE-EEC7-4274-8EAB-50BDD3D7B6EE}"/>
              </a:ext>
            </a:extLst>
          </p:cNvPr>
          <p:cNvSpPr/>
          <p:nvPr/>
        </p:nvSpPr>
        <p:spPr>
          <a:xfrm>
            <a:off x="9757700" y="1974303"/>
            <a:ext cx="2105187" cy="306915"/>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cs typeface="Segoe UI"/>
              </a:rPr>
              <a:t>Receives an offer</a:t>
            </a:r>
          </a:p>
        </p:txBody>
      </p:sp>
      <p:sp>
        <p:nvSpPr>
          <p:cNvPr id="20" name="Rectangle 19">
            <a:extLst>
              <a:ext uri="{FF2B5EF4-FFF2-40B4-BE49-F238E27FC236}">
                <a16:creationId xmlns:a16="http://schemas.microsoft.com/office/drawing/2014/main" id="{3D3DFE9E-DE52-48D3-9CB9-89DCDB80AA45}"/>
              </a:ext>
            </a:extLst>
          </p:cNvPr>
          <p:cNvSpPr/>
          <p:nvPr/>
        </p:nvSpPr>
        <p:spPr>
          <a:xfrm>
            <a:off x="9848106" y="2294584"/>
            <a:ext cx="1924374" cy="306914"/>
          </a:xfrm>
          <a:prstGeom prst="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cs typeface="Segoe UI"/>
              </a:rPr>
              <a:t>Accepts the offer</a:t>
            </a:r>
          </a:p>
        </p:txBody>
      </p:sp>
      <p:sp>
        <p:nvSpPr>
          <p:cNvPr id="21" name="Rectangle 20">
            <a:extLst>
              <a:ext uri="{FF2B5EF4-FFF2-40B4-BE49-F238E27FC236}">
                <a16:creationId xmlns:a16="http://schemas.microsoft.com/office/drawing/2014/main" id="{62C22EE1-7E93-4F61-8A30-88DBE5D5DFEB}"/>
              </a:ext>
            </a:extLst>
          </p:cNvPr>
          <p:cNvSpPr/>
          <p:nvPr/>
        </p:nvSpPr>
        <p:spPr>
          <a:xfrm>
            <a:off x="9939451" y="2603980"/>
            <a:ext cx="1728767" cy="279206"/>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Segoe UI"/>
              </a:rPr>
              <a:t>Enrolls </a:t>
            </a:r>
          </a:p>
        </p:txBody>
      </p:sp>
      <p:sp>
        <p:nvSpPr>
          <p:cNvPr id="22" name="Rectangle 21">
            <a:extLst>
              <a:ext uri="{FF2B5EF4-FFF2-40B4-BE49-F238E27FC236}">
                <a16:creationId xmlns:a16="http://schemas.microsoft.com/office/drawing/2014/main" id="{5264EE9A-0FD6-4681-AF5D-23D4B5803617}"/>
              </a:ext>
            </a:extLst>
          </p:cNvPr>
          <p:cNvSpPr/>
          <p:nvPr/>
        </p:nvSpPr>
        <p:spPr>
          <a:xfrm>
            <a:off x="9463506" y="1061242"/>
            <a:ext cx="2660541" cy="712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cs typeface="Segoe UI"/>
              </a:rPr>
              <a:t>Stages</a:t>
            </a:r>
          </a:p>
          <a:p>
            <a:pPr algn="ctr"/>
            <a:r>
              <a:rPr lang="en-US" sz="1600">
                <a:solidFill>
                  <a:schemeClr val="tx1"/>
                </a:solidFill>
                <a:cs typeface="Segoe UI"/>
              </a:rPr>
              <a:t>A student...</a:t>
            </a:r>
            <a:endParaRPr lang="en-US" sz="1600">
              <a:solidFill>
                <a:schemeClr val="tx1"/>
              </a:solidFill>
            </a:endParaRPr>
          </a:p>
        </p:txBody>
      </p:sp>
      <p:sp>
        <p:nvSpPr>
          <p:cNvPr id="24" name="Rectangle 23">
            <a:extLst>
              <a:ext uri="{FF2B5EF4-FFF2-40B4-BE49-F238E27FC236}">
                <a16:creationId xmlns:a16="http://schemas.microsoft.com/office/drawing/2014/main" id="{B6DB83F3-6C67-4B6F-9DB5-A790BB118652}"/>
              </a:ext>
            </a:extLst>
          </p:cNvPr>
          <p:cNvSpPr/>
          <p:nvPr/>
        </p:nvSpPr>
        <p:spPr>
          <a:xfrm>
            <a:off x="9588862" y="1680273"/>
            <a:ext cx="2443800" cy="306914"/>
          </a:xfrm>
          <a:prstGeom prst="rect">
            <a:avLst/>
          </a:prstGeom>
          <a:solidFill>
            <a:schemeClr val="tx1"/>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Segoe UI"/>
              </a:rPr>
              <a:t>Completes Appl.</a:t>
            </a:r>
          </a:p>
        </p:txBody>
      </p:sp>
      <p:sp>
        <p:nvSpPr>
          <p:cNvPr id="25" name="Rectangle: Rounded Corners 24" descr="SWD DVTE 21.3pct, State 18.3 pct">
            <a:extLst>
              <a:ext uri="{FF2B5EF4-FFF2-40B4-BE49-F238E27FC236}">
                <a16:creationId xmlns:a16="http://schemas.microsoft.com/office/drawing/2014/main" id="{FB2E3967-CCDF-40F1-A970-F84A71F1DF06}"/>
              </a:ext>
            </a:extLst>
          </p:cNvPr>
          <p:cNvSpPr/>
          <p:nvPr/>
        </p:nvSpPr>
        <p:spPr>
          <a:xfrm>
            <a:off x="1273566" y="3428999"/>
            <a:ext cx="3615933" cy="70276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Rounded Corners 25" descr="Econ Dis CVTE 40.4 pct, State 36.7 pct">
            <a:extLst>
              <a:ext uri="{FF2B5EF4-FFF2-40B4-BE49-F238E27FC236}">
                <a16:creationId xmlns:a16="http://schemas.microsoft.com/office/drawing/2014/main" id="{103F98EA-6FC2-4A64-890E-505C53540D10}"/>
              </a:ext>
            </a:extLst>
          </p:cNvPr>
          <p:cNvSpPr/>
          <p:nvPr/>
        </p:nvSpPr>
        <p:spPr>
          <a:xfrm>
            <a:off x="1273566" y="2688661"/>
            <a:ext cx="4728987" cy="744087"/>
          </a:xfrm>
          <a:prstGeom prst="roundRect">
            <a:avLst/>
          </a:prstGeom>
          <a:no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18361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5" grpId="0" animBg="1"/>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1" descr="Chart, bar chart&#10;&#10;Description automatically generated&#10;">
            <a:extLst>
              <a:ext uri="{FF2B5EF4-FFF2-40B4-BE49-F238E27FC236}">
                <a16:creationId xmlns:a16="http://schemas.microsoft.com/office/drawing/2014/main" id="{A1FF5A69-1D23-4C6C-816D-FCB2FCCCB22E}"/>
              </a:ext>
            </a:extLst>
          </p:cNvPr>
          <p:cNvPicPr>
            <a:picLocks noGrp="1" noChangeAspect="1"/>
          </p:cNvPicPr>
          <p:nvPr>
            <p:ph idx="1"/>
          </p:nvPr>
        </p:nvPicPr>
        <p:blipFill>
          <a:blip r:embed="rId3"/>
          <a:stretch>
            <a:fillRect/>
          </a:stretch>
        </p:blipFill>
        <p:spPr>
          <a:xfrm>
            <a:off x="70205" y="1060767"/>
            <a:ext cx="10160047" cy="5354897"/>
          </a:xfrm>
        </p:spPr>
      </p:pic>
      <p:sp>
        <p:nvSpPr>
          <p:cNvPr id="2" name="Title 1">
            <a:extLst>
              <a:ext uri="{FF2B5EF4-FFF2-40B4-BE49-F238E27FC236}">
                <a16:creationId xmlns:a16="http://schemas.microsoft.com/office/drawing/2014/main" id="{41B78395-D57A-45BB-9994-3A985657C766}"/>
              </a:ext>
            </a:extLst>
          </p:cNvPr>
          <p:cNvSpPr>
            <a:spLocks noGrp="1"/>
          </p:cNvSpPr>
          <p:nvPr>
            <p:ph type="title"/>
          </p:nvPr>
        </p:nvSpPr>
        <p:spPr/>
        <p:txBody>
          <a:bodyPr/>
          <a:lstStyle/>
          <a:p>
            <a:r>
              <a:rPr lang="en-US">
                <a:latin typeface="Segoe UI Semibold"/>
                <a:cs typeface="Segoe UI Semibold"/>
              </a:rPr>
              <a:t>4. Waitlist: Statewide Opportunity Analysis</a:t>
            </a:r>
          </a:p>
        </p:txBody>
      </p:sp>
      <p:sp>
        <p:nvSpPr>
          <p:cNvPr id="12" name="Slide Number Placeholder 3">
            <a:extLst>
              <a:ext uri="{FF2B5EF4-FFF2-40B4-BE49-F238E27FC236}">
                <a16:creationId xmlns:a16="http://schemas.microsoft.com/office/drawing/2014/main" id="{8B4A72EC-542E-4361-A955-1C8182DC7328}"/>
              </a:ext>
            </a:extLst>
          </p:cNvPr>
          <p:cNvSpPr>
            <a:spLocks noGrp="1"/>
          </p:cNvSpPr>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27229C-EC7B-4063-A33B-28A5E87E32ED}" type="slidenum">
              <a:rPr lang="zh-CN" altLang="en-US" smtClean="0"/>
              <a:pPr/>
              <a:t>35</a:t>
            </a:fld>
            <a:endParaRPr lang="zh-CN" altLang="en-US"/>
          </a:p>
        </p:txBody>
      </p:sp>
      <p:sp>
        <p:nvSpPr>
          <p:cNvPr id="18" name="Rectangle 17">
            <a:extLst>
              <a:ext uri="{FF2B5EF4-FFF2-40B4-BE49-F238E27FC236}">
                <a16:creationId xmlns:a16="http://schemas.microsoft.com/office/drawing/2014/main" id="{13A9117B-1F2C-4021-8113-20958FB5B620}"/>
              </a:ext>
            </a:extLst>
          </p:cNvPr>
          <p:cNvSpPr/>
          <p:nvPr/>
        </p:nvSpPr>
        <p:spPr>
          <a:xfrm>
            <a:off x="9877198" y="2320802"/>
            <a:ext cx="1924374" cy="306914"/>
          </a:xfrm>
          <a:prstGeom prst="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cs typeface="Segoe UI"/>
              </a:rPr>
              <a:t>Accepts the offer</a:t>
            </a:r>
          </a:p>
        </p:txBody>
      </p:sp>
      <p:sp>
        <p:nvSpPr>
          <p:cNvPr id="19" name="Rectangle 18">
            <a:extLst>
              <a:ext uri="{FF2B5EF4-FFF2-40B4-BE49-F238E27FC236}">
                <a16:creationId xmlns:a16="http://schemas.microsoft.com/office/drawing/2014/main" id="{DB42B134-D5E3-48CC-A521-C6E613693E3B}"/>
              </a:ext>
            </a:extLst>
          </p:cNvPr>
          <p:cNvSpPr/>
          <p:nvPr/>
        </p:nvSpPr>
        <p:spPr>
          <a:xfrm>
            <a:off x="9968543" y="2630198"/>
            <a:ext cx="1728767" cy="279206"/>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Segoe UI"/>
              </a:rPr>
              <a:t>Enrolls </a:t>
            </a:r>
          </a:p>
        </p:txBody>
      </p:sp>
      <p:sp>
        <p:nvSpPr>
          <p:cNvPr id="20" name="Rectangle 19">
            <a:extLst>
              <a:ext uri="{FF2B5EF4-FFF2-40B4-BE49-F238E27FC236}">
                <a16:creationId xmlns:a16="http://schemas.microsoft.com/office/drawing/2014/main" id="{B48C0530-2636-4B80-9710-84D83B3EEC0C}"/>
              </a:ext>
            </a:extLst>
          </p:cNvPr>
          <p:cNvSpPr/>
          <p:nvPr/>
        </p:nvSpPr>
        <p:spPr>
          <a:xfrm>
            <a:off x="9492598" y="1087460"/>
            <a:ext cx="2660541" cy="712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cs typeface="Segoe UI"/>
              </a:rPr>
              <a:t>Stages</a:t>
            </a:r>
          </a:p>
          <a:p>
            <a:pPr algn="ctr"/>
            <a:r>
              <a:rPr lang="en-US" sz="1600">
                <a:solidFill>
                  <a:schemeClr val="tx1"/>
                </a:solidFill>
                <a:cs typeface="Segoe UI"/>
              </a:rPr>
              <a:t>A student...</a:t>
            </a:r>
            <a:endParaRPr lang="en-US" sz="1600">
              <a:solidFill>
                <a:schemeClr val="tx1"/>
              </a:solidFill>
            </a:endParaRPr>
          </a:p>
        </p:txBody>
      </p:sp>
      <p:sp>
        <p:nvSpPr>
          <p:cNvPr id="22" name="Rectangle 21">
            <a:extLst>
              <a:ext uri="{FF2B5EF4-FFF2-40B4-BE49-F238E27FC236}">
                <a16:creationId xmlns:a16="http://schemas.microsoft.com/office/drawing/2014/main" id="{604035B7-B71E-47A9-9945-4F9805DAA9FE}"/>
              </a:ext>
            </a:extLst>
          </p:cNvPr>
          <p:cNvSpPr/>
          <p:nvPr/>
        </p:nvSpPr>
        <p:spPr>
          <a:xfrm>
            <a:off x="9617954" y="1706491"/>
            <a:ext cx="2443800" cy="3069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Segoe UI"/>
              </a:rPr>
              <a:t>Completes Appl.</a:t>
            </a:r>
          </a:p>
        </p:txBody>
      </p:sp>
      <p:sp>
        <p:nvSpPr>
          <p:cNvPr id="23" name="Rectangle 22">
            <a:extLst>
              <a:ext uri="{FF2B5EF4-FFF2-40B4-BE49-F238E27FC236}">
                <a16:creationId xmlns:a16="http://schemas.microsoft.com/office/drawing/2014/main" id="{3F357FD1-5117-45FE-8B93-95384E936A25}"/>
              </a:ext>
            </a:extLst>
          </p:cNvPr>
          <p:cNvSpPr/>
          <p:nvPr/>
        </p:nvSpPr>
        <p:spPr>
          <a:xfrm>
            <a:off x="9786792" y="2000521"/>
            <a:ext cx="2105187" cy="306915"/>
          </a:xfrm>
          <a:prstGeom prst="rect">
            <a:avLst/>
          </a:prstGeom>
          <a:solidFill>
            <a:schemeClr val="tx2">
              <a:lumMod val="60000"/>
              <a:lumOff val="40000"/>
            </a:schemeClr>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cs typeface="Segoe UI"/>
              </a:rPr>
              <a:t>Receives an offer</a:t>
            </a:r>
          </a:p>
        </p:txBody>
      </p:sp>
    </p:spTree>
    <p:extLst>
      <p:ext uri="{BB962C8B-B14F-4D97-AF65-F5344CB8AC3E}">
        <p14:creationId xmlns:p14="http://schemas.microsoft.com/office/powerpoint/2010/main" val="338628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1" descr="Chart, bar chart&#10;&#10;Description automatically generated&#10;">
            <a:extLst>
              <a:ext uri="{FF2B5EF4-FFF2-40B4-BE49-F238E27FC236}">
                <a16:creationId xmlns:a16="http://schemas.microsoft.com/office/drawing/2014/main" id="{C5CC36A9-6146-4145-9459-222C08B485AC}"/>
              </a:ext>
            </a:extLst>
          </p:cNvPr>
          <p:cNvPicPr>
            <a:picLocks noGrp="1" noChangeAspect="1"/>
          </p:cNvPicPr>
          <p:nvPr>
            <p:ph idx="1"/>
          </p:nvPr>
        </p:nvPicPr>
        <p:blipFill>
          <a:blip r:embed="rId3"/>
          <a:stretch>
            <a:fillRect/>
          </a:stretch>
        </p:blipFill>
        <p:spPr>
          <a:xfrm>
            <a:off x="90414" y="1047227"/>
            <a:ext cx="10211858" cy="5379810"/>
          </a:xfrm>
        </p:spPr>
      </p:pic>
      <p:sp>
        <p:nvSpPr>
          <p:cNvPr id="2" name="Title 1">
            <a:extLst>
              <a:ext uri="{FF2B5EF4-FFF2-40B4-BE49-F238E27FC236}">
                <a16:creationId xmlns:a16="http://schemas.microsoft.com/office/drawing/2014/main" id="{DAD1811D-45F5-4CCF-B82E-773301253478}"/>
              </a:ext>
            </a:extLst>
          </p:cNvPr>
          <p:cNvSpPr>
            <a:spLocks noGrp="1"/>
          </p:cNvSpPr>
          <p:nvPr>
            <p:ph type="title"/>
          </p:nvPr>
        </p:nvSpPr>
        <p:spPr/>
        <p:txBody>
          <a:bodyPr/>
          <a:lstStyle/>
          <a:p>
            <a:r>
              <a:rPr lang="en-US">
                <a:latin typeface="Segoe UI Semibold"/>
                <a:cs typeface="Segoe UI Semibold"/>
              </a:rPr>
              <a:t>4. Waitlist: Statewide Yield Analysis</a:t>
            </a:r>
          </a:p>
        </p:txBody>
      </p:sp>
      <p:sp>
        <p:nvSpPr>
          <p:cNvPr id="4" name="Slide Number Placeholder 3">
            <a:extLst>
              <a:ext uri="{FF2B5EF4-FFF2-40B4-BE49-F238E27FC236}">
                <a16:creationId xmlns:a16="http://schemas.microsoft.com/office/drawing/2014/main" id="{3B859ABF-C1F6-4790-A792-1F597B520240}"/>
              </a:ext>
            </a:extLst>
          </p:cNvPr>
          <p:cNvSpPr>
            <a:spLocks noGrp="1"/>
          </p:cNvSpPr>
          <p:nvPr>
            <p:ph type="sldNum" sz="quarter" idx="12"/>
          </p:nvPr>
        </p:nvSpPr>
        <p:spPr/>
        <p:txBody>
          <a:bodyPr/>
          <a:lstStyle/>
          <a:p>
            <a:fld id="{FF27229C-EC7B-4063-A33B-28A5E87E32ED}" type="slidenum">
              <a:rPr lang="zh-CN" altLang="en-US" smtClean="0"/>
              <a:pPr/>
              <a:t>36</a:t>
            </a:fld>
            <a:endParaRPr lang="zh-CN" altLang="en-US"/>
          </a:p>
        </p:txBody>
      </p:sp>
      <p:sp>
        <p:nvSpPr>
          <p:cNvPr id="17" name="Rectangle 16">
            <a:extLst>
              <a:ext uri="{FF2B5EF4-FFF2-40B4-BE49-F238E27FC236}">
                <a16:creationId xmlns:a16="http://schemas.microsoft.com/office/drawing/2014/main" id="{3D35DBAD-1F8C-4924-A502-2D4BF3D18E8B}"/>
              </a:ext>
            </a:extLst>
          </p:cNvPr>
          <p:cNvSpPr/>
          <p:nvPr/>
        </p:nvSpPr>
        <p:spPr>
          <a:xfrm>
            <a:off x="9929026" y="2635204"/>
            <a:ext cx="1728767" cy="279206"/>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cs typeface="Segoe UI"/>
              </a:rPr>
              <a:t>Enrolls </a:t>
            </a:r>
          </a:p>
        </p:txBody>
      </p:sp>
      <p:sp>
        <p:nvSpPr>
          <p:cNvPr id="18" name="Rectangle 17">
            <a:extLst>
              <a:ext uri="{FF2B5EF4-FFF2-40B4-BE49-F238E27FC236}">
                <a16:creationId xmlns:a16="http://schemas.microsoft.com/office/drawing/2014/main" id="{0EB0E388-ADA4-442F-8543-7ECCA531A660}"/>
              </a:ext>
            </a:extLst>
          </p:cNvPr>
          <p:cNvSpPr/>
          <p:nvPr/>
        </p:nvSpPr>
        <p:spPr>
          <a:xfrm>
            <a:off x="9453081" y="1092466"/>
            <a:ext cx="2660541" cy="712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cs typeface="Segoe UI"/>
              </a:rPr>
              <a:t>Stages</a:t>
            </a:r>
          </a:p>
          <a:p>
            <a:pPr algn="ctr"/>
            <a:r>
              <a:rPr lang="en-US" sz="1600">
                <a:solidFill>
                  <a:schemeClr val="tx1"/>
                </a:solidFill>
                <a:cs typeface="Segoe UI"/>
              </a:rPr>
              <a:t>A student...</a:t>
            </a:r>
            <a:endParaRPr lang="en-US" sz="1600">
              <a:solidFill>
                <a:schemeClr val="tx1"/>
              </a:solidFill>
            </a:endParaRPr>
          </a:p>
        </p:txBody>
      </p:sp>
      <p:sp>
        <p:nvSpPr>
          <p:cNvPr id="19" name="Rectangle 18">
            <a:extLst>
              <a:ext uri="{FF2B5EF4-FFF2-40B4-BE49-F238E27FC236}">
                <a16:creationId xmlns:a16="http://schemas.microsoft.com/office/drawing/2014/main" id="{EBF7AEED-86A8-4D05-B5AB-F6D36F8B83F4}"/>
              </a:ext>
            </a:extLst>
          </p:cNvPr>
          <p:cNvSpPr/>
          <p:nvPr/>
        </p:nvSpPr>
        <p:spPr>
          <a:xfrm>
            <a:off x="9578437" y="1711497"/>
            <a:ext cx="2443800" cy="3069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Segoe UI"/>
              </a:rPr>
              <a:t>Completes Appl.</a:t>
            </a:r>
          </a:p>
        </p:txBody>
      </p:sp>
      <p:sp>
        <p:nvSpPr>
          <p:cNvPr id="20" name="Rectangle 19">
            <a:extLst>
              <a:ext uri="{FF2B5EF4-FFF2-40B4-BE49-F238E27FC236}">
                <a16:creationId xmlns:a16="http://schemas.microsoft.com/office/drawing/2014/main" id="{FE1A8078-C025-49D3-A09D-134341D46EAA}"/>
              </a:ext>
            </a:extLst>
          </p:cNvPr>
          <p:cNvSpPr/>
          <p:nvPr/>
        </p:nvSpPr>
        <p:spPr>
          <a:xfrm>
            <a:off x="9747275" y="2005527"/>
            <a:ext cx="2105187" cy="306915"/>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cs typeface="Segoe UI"/>
              </a:rPr>
              <a:t>Receives an offer</a:t>
            </a:r>
          </a:p>
        </p:txBody>
      </p:sp>
      <p:sp>
        <p:nvSpPr>
          <p:cNvPr id="22" name="Rectangle 21">
            <a:extLst>
              <a:ext uri="{FF2B5EF4-FFF2-40B4-BE49-F238E27FC236}">
                <a16:creationId xmlns:a16="http://schemas.microsoft.com/office/drawing/2014/main" id="{62B23D32-11E3-417F-BFFD-99F82C550994}"/>
              </a:ext>
            </a:extLst>
          </p:cNvPr>
          <p:cNvSpPr/>
          <p:nvPr/>
        </p:nvSpPr>
        <p:spPr>
          <a:xfrm>
            <a:off x="9837681" y="2325808"/>
            <a:ext cx="1924374" cy="306914"/>
          </a:xfrm>
          <a:prstGeom prst="rect">
            <a:avLst/>
          </a:prstGeom>
          <a:solidFill>
            <a:schemeClr val="tx1">
              <a:lumMod val="40000"/>
              <a:lumOff val="60000"/>
            </a:schemeClr>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cs typeface="Segoe UI"/>
              </a:rPr>
              <a:t>Accepts the offer</a:t>
            </a:r>
          </a:p>
        </p:txBody>
      </p:sp>
    </p:spTree>
    <p:extLst>
      <p:ext uri="{BB962C8B-B14F-4D97-AF65-F5344CB8AC3E}">
        <p14:creationId xmlns:p14="http://schemas.microsoft.com/office/powerpoint/2010/main" val="865715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57FF-B673-44D7-93C3-A650C24E1261}"/>
              </a:ext>
            </a:extLst>
          </p:cNvPr>
          <p:cNvSpPr>
            <a:spLocks noGrp="1"/>
          </p:cNvSpPr>
          <p:nvPr>
            <p:ph type="title"/>
          </p:nvPr>
        </p:nvSpPr>
        <p:spPr/>
        <p:txBody>
          <a:bodyPr/>
          <a:lstStyle/>
          <a:p>
            <a:r>
              <a:rPr lang="en-US" b="1">
                <a:latin typeface="Segoe UI Semibold"/>
                <a:cs typeface="Segoe UI Semibold"/>
              </a:rPr>
              <a:t>4. Q&amp;A</a:t>
            </a:r>
            <a:endParaRPr lang="en-US"/>
          </a:p>
        </p:txBody>
      </p:sp>
      <p:sp>
        <p:nvSpPr>
          <p:cNvPr id="4" name="Slide Number Placeholder 3">
            <a:extLst>
              <a:ext uri="{FF2B5EF4-FFF2-40B4-BE49-F238E27FC236}">
                <a16:creationId xmlns:a16="http://schemas.microsoft.com/office/drawing/2014/main" id="{77EAD58A-0EAA-44DA-87CD-078698D5CF81}"/>
              </a:ext>
            </a:extLst>
          </p:cNvPr>
          <p:cNvSpPr>
            <a:spLocks noGrp="1"/>
          </p:cNvSpPr>
          <p:nvPr>
            <p:ph type="sldNum" sz="quarter" idx="12"/>
          </p:nvPr>
        </p:nvSpPr>
        <p:spPr/>
        <p:txBody>
          <a:bodyPr/>
          <a:lstStyle/>
          <a:p>
            <a:fld id="{FF27229C-EC7B-4063-A33B-28A5E87E32ED}" type="slidenum">
              <a:rPr lang="zh-CN" altLang="en-US" smtClean="0"/>
              <a:pPr/>
              <a:t>37</a:t>
            </a:fld>
            <a:endParaRPr lang="zh-CN" altLang="en-US"/>
          </a:p>
        </p:txBody>
      </p:sp>
      <p:pic>
        <p:nvPicPr>
          <p:cNvPr id="3074" name="Picture 2" descr="question marks&#10;">
            <a:extLst>
              <a:ext uri="{FF2B5EF4-FFF2-40B4-BE49-F238E27FC236}">
                <a16:creationId xmlns:a16="http://schemas.microsoft.com/office/drawing/2014/main" id="{1CB066D8-2B80-4E18-AEB7-E39FA78309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2781" y="1458913"/>
            <a:ext cx="7960762" cy="482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475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9D1B-140A-4311-9E8C-898022D54249}"/>
              </a:ext>
            </a:extLst>
          </p:cNvPr>
          <p:cNvSpPr>
            <a:spLocks noGrp="1"/>
          </p:cNvSpPr>
          <p:nvPr>
            <p:ph type="title"/>
          </p:nvPr>
        </p:nvSpPr>
        <p:spPr/>
        <p:txBody>
          <a:bodyPr/>
          <a:lstStyle/>
          <a:p>
            <a:r>
              <a:rPr lang="en-US">
                <a:latin typeface="Segoe UI Semibold"/>
                <a:cs typeface="Segoe UI Semibold"/>
              </a:rPr>
              <a:t>4. Admissions Stages View</a:t>
            </a:r>
            <a:endParaRPr lang="en-US"/>
          </a:p>
        </p:txBody>
      </p:sp>
      <p:sp>
        <p:nvSpPr>
          <p:cNvPr id="3" name="Content Placeholder 2">
            <a:extLst>
              <a:ext uri="{FF2B5EF4-FFF2-40B4-BE49-F238E27FC236}">
                <a16:creationId xmlns:a16="http://schemas.microsoft.com/office/drawing/2014/main" id="{4135432F-FAAD-4657-8FFD-A3B8E624D2D5}"/>
              </a:ext>
            </a:extLst>
          </p:cNvPr>
          <p:cNvSpPr>
            <a:spLocks noGrp="1"/>
          </p:cNvSpPr>
          <p:nvPr>
            <p:ph idx="1"/>
          </p:nvPr>
        </p:nvSpPr>
        <p:spPr>
          <a:xfrm>
            <a:off x="567743" y="1230403"/>
            <a:ext cx="10988967" cy="5049746"/>
          </a:xfrm>
        </p:spPr>
        <p:txBody>
          <a:bodyPr vert="horz" lIns="91440" tIns="45720" rIns="91440" bIns="45720" rtlCol="0" anchor="t">
            <a:noAutofit/>
          </a:bodyPr>
          <a:lstStyle/>
          <a:p>
            <a:r>
              <a:rPr lang="en-US">
                <a:latin typeface="Segoe UI"/>
                <a:cs typeface="Segoe UI"/>
              </a:rPr>
              <a:t>These are the same one year of data as above, presented to show the stages of the admissions process.</a:t>
            </a:r>
            <a:endParaRPr lang="en-US"/>
          </a:p>
          <a:p>
            <a:endParaRPr lang="en-US"/>
          </a:p>
        </p:txBody>
      </p:sp>
      <p:sp>
        <p:nvSpPr>
          <p:cNvPr id="4" name="Slide Number Placeholder 3">
            <a:extLst>
              <a:ext uri="{FF2B5EF4-FFF2-40B4-BE49-F238E27FC236}">
                <a16:creationId xmlns:a16="http://schemas.microsoft.com/office/drawing/2014/main" id="{7D9E630C-6D77-42FE-A461-147D8FB76546}"/>
              </a:ext>
            </a:extLst>
          </p:cNvPr>
          <p:cNvSpPr>
            <a:spLocks noGrp="1"/>
          </p:cNvSpPr>
          <p:nvPr>
            <p:ph type="sldNum" sz="quarter" idx="12"/>
          </p:nvPr>
        </p:nvSpPr>
        <p:spPr/>
        <p:txBody>
          <a:bodyPr/>
          <a:lstStyle/>
          <a:p>
            <a:fld id="{FF27229C-EC7B-4063-A33B-28A5E87E32ED}" type="slidenum">
              <a:rPr lang="zh-CN" altLang="en-US" smtClean="0"/>
              <a:pPr/>
              <a:t>38</a:t>
            </a:fld>
            <a:endParaRPr lang="zh-CN" altLang="en-US"/>
          </a:p>
        </p:txBody>
      </p:sp>
      <p:sp>
        <p:nvSpPr>
          <p:cNvPr id="6" name="Rectangle 5">
            <a:extLst>
              <a:ext uri="{FF2B5EF4-FFF2-40B4-BE49-F238E27FC236}">
                <a16:creationId xmlns:a16="http://schemas.microsoft.com/office/drawing/2014/main" id="{CF4B71B2-F2FA-48C4-97BB-31652EF6473D}"/>
              </a:ext>
            </a:extLst>
          </p:cNvPr>
          <p:cNvSpPr/>
          <p:nvPr/>
        </p:nvSpPr>
        <p:spPr>
          <a:xfrm>
            <a:off x="4950762" y="3655635"/>
            <a:ext cx="2402237" cy="5424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Segoe UI"/>
              </a:rPr>
              <a:t>Completes </a:t>
            </a:r>
          </a:p>
          <a:p>
            <a:pPr algn="ctr"/>
            <a:r>
              <a:rPr lang="en-US">
                <a:cs typeface="Segoe UI"/>
              </a:rPr>
              <a:t>an application</a:t>
            </a:r>
          </a:p>
        </p:txBody>
      </p:sp>
      <p:sp>
        <p:nvSpPr>
          <p:cNvPr id="8" name="Rectangle 7">
            <a:extLst>
              <a:ext uri="{FF2B5EF4-FFF2-40B4-BE49-F238E27FC236}">
                <a16:creationId xmlns:a16="http://schemas.microsoft.com/office/drawing/2014/main" id="{93274385-93E4-4E41-9F87-392E01386A2C}"/>
              </a:ext>
            </a:extLst>
          </p:cNvPr>
          <p:cNvSpPr/>
          <p:nvPr/>
        </p:nvSpPr>
        <p:spPr>
          <a:xfrm>
            <a:off x="5105745" y="4198075"/>
            <a:ext cx="2105187" cy="542441"/>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Segoe UI"/>
              </a:rPr>
              <a:t>Receives an offer</a:t>
            </a:r>
            <a:endParaRPr lang="en-US"/>
          </a:p>
        </p:txBody>
      </p:sp>
      <p:sp>
        <p:nvSpPr>
          <p:cNvPr id="10" name="Rectangle 9">
            <a:extLst>
              <a:ext uri="{FF2B5EF4-FFF2-40B4-BE49-F238E27FC236}">
                <a16:creationId xmlns:a16="http://schemas.microsoft.com/office/drawing/2014/main" id="{44508B33-B2FF-42F2-89F2-2C985034A5E2}"/>
              </a:ext>
            </a:extLst>
          </p:cNvPr>
          <p:cNvSpPr/>
          <p:nvPr/>
        </p:nvSpPr>
        <p:spPr>
          <a:xfrm>
            <a:off x="5196151" y="4740514"/>
            <a:ext cx="1924374" cy="54244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000000"/>
                </a:solidFill>
                <a:cs typeface="Segoe UI"/>
              </a:rPr>
              <a:t>Accepts the offer</a:t>
            </a:r>
            <a:endParaRPr lang="en-US" dirty="0">
              <a:solidFill>
                <a:srgbClr val="000000"/>
              </a:solidFill>
            </a:endParaRPr>
          </a:p>
        </p:txBody>
      </p:sp>
      <p:sp>
        <p:nvSpPr>
          <p:cNvPr id="12" name="Rectangle 11">
            <a:extLst>
              <a:ext uri="{FF2B5EF4-FFF2-40B4-BE49-F238E27FC236}">
                <a16:creationId xmlns:a16="http://schemas.microsoft.com/office/drawing/2014/main" id="{26475B43-9719-4B9D-87EF-16FBD85358E1}"/>
              </a:ext>
            </a:extLst>
          </p:cNvPr>
          <p:cNvSpPr/>
          <p:nvPr/>
        </p:nvSpPr>
        <p:spPr>
          <a:xfrm>
            <a:off x="5273642" y="5282955"/>
            <a:ext cx="1756476" cy="54244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Segoe UI"/>
              </a:rPr>
              <a:t>Enrolls </a:t>
            </a:r>
          </a:p>
        </p:txBody>
      </p:sp>
      <p:sp>
        <p:nvSpPr>
          <p:cNvPr id="14" name="Rectangle 13">
            <a:extLst>
              <a:ext uri="{FF2B5EF4-FFF2-40B4-BE49-F238E27FC236}">
                <a16:creationId xmlns:a16="http://schemas.microsoft.com/office/drawing/2014/main" id="{EF880529-B12C-4560-B6CD-503916B0C970}"/>
              </a:ext>
            </a:extLst>
          </p:cNvPr>
          <p:cNvSpPr/>
          <p:nvPr/>
        </p:nvSpPr>
        <p:spPr>
          <a:xfrm>
            <a:off x="4798669" y="2673226"/>
            <a:ext cx="2660541" cy="953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cs typeface="Segoe UI"/>
              </a:rPr>
              <a:t>Stages</a:t>
            </a:r>
          </a:p>
          <a:p>
            <a:pPr algn="ctr"/>
            <a:r>
              <a:rPr lang="en-US" sz="2000">
                <a:solidFill>
                  <a:schemeClr val="tx1"/>
                </a:solidFill>
                <a:cs typeface="Segoe UI"/>
              </a:rPr>
              <a:t>A student...</a:t>
            </a:r>
            <a:endParaRPr lang="en-US">
              <a:solidFill>
                <a:schemeClr val="tx1"/>
              </a:solidFill>
            </a:endParaRPr>
          </a:p>
        </p:txBody>
      </p:sp>
    </p:spTree>
    <p:extLst>
      <p:ext uri="{BB962C8B-B14F-4D97-AF65-F5344CB8AC3E}">
        <p14:creationId xmlns:p14="http://schemas.microsoft.com/office/powerpoint/2010/main" val="4289181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Chart, bar chart&#10;&#10;Description automatically generated&#10;">
            <a:extLst>
              <a:ext uri="{FF2B5EF4-FFF2-40B4-BE49-F238E27FC236}">
                <a16:creationId xmlns:a16="http://schemas.microsoft.com/office/drawing/2014/main" id="{EE9A3E9C-A429-4232-91F4-A7DE79F475BE}"/>
              </a:ext>
            </a:extLst>
          </p:cNvPr>
          <p:cNvPicPr>
            <a:picLocks noGrp="1" noChangeAspect="1"/>
          </p:cNvPicPr>
          <p:nvPr>
            <p:ph idx="1"/>
          </p:nvPr>
        </p:nvPicPr>
        <p:blipFill>
          <a:blip r:embed="rId3"/>
          <a:stretch>
            <a:fillRect/>
          </a:stretch>
        </p:blipFill>
        <p:spPr>
          <a:xfrm>
            <a:off x="2862512" y="1123405"/>
            <a:ext cx="6767014" cy="5319641"/>
          </a:xfrm>
        </p:spPr>
      </p:pic>
      <p:sp>
        <p:nvSpPr>
          <p:cNvPr id="2" name="Title 1">
            <a:extLst>
              <a:ext uri="{FF2B5EF4-FFF2-40B4-BE49-F238E27FC236}">
                <a16:creationId xmlns:a16="http://schemas.microsoft.com/office/drawing/2014/main" id="{41B78395-D57A-45BB-9994-3A985657C766}"/>
              </a:ext>
            </a:extLst>
          </p:cNvPr>
          <p:cNvSpPr>
            <a:spLocks noGrp="1"/>
          </p:cNvSpPr>
          <p:nvPr>
            <p:ph type="title"/>
          </p:nvPr>
        </p:nvSpPr>
        <p:spPr/>
        <p:txBody>
          <a:bodyPr/>
          <a:lstStyle/>
          <a:p>
            <a:r>
              <a:rPr lang="en-US">
                <a:latin typeface="Segoe UI Semibold"/>
                <a:cs typeface="Segoe UI Semibold"/>
              </a:rPr>
              <a:t>4. State Admissions Stages View</a:t>
            </a:r>
            <a:endParaRPr lang="en-US"/>
          </a:p>
        </p:txBody>
      </p:sp>
      <p:sp>
        <p:nvSpPr>
          <p:cNvPr id="4" name="Slide Number Placeholder 3">
            <a:extLst>
              <a:ext uri="{FF2B5EF4-FFF2-40B4-BE49-F238E27FC236}">
                <a16:creationId xmlns:a16="http://schemas.microsoft.com/office/drawing/2014/main" id="{8C4AB391-5FAF-4740-8BCD-B4BDA60E8F31}"/>
              </a:ext>
            </a:extLst>
          </p:cNvPr>
          <p:cNvSpPr>
            <a:spLocks noGrp="1"/>
          </p:cNvSpPr>
          <p:nvPr>
            <p:ph type="sldNum" sz="quarter" idx="12"/>
          </p:nvPr>
        </p:nvSpPr>
        <p:spPr/>
        <p:txBody>
          <a:bodyPr/>
          <a:lstStyle/>
          <a:p>
            <a:fld id="{FF27229C-EC7B-4063-A33B-28A5E87E32ED}" type="slidenum">
              <a:rPr lang="zh-CN" altLang="en-US" smtClean="0"/>
              <a:pPr/>
              <a:t>39</a:t>
            </a:fld>
            <a:endParaRPr lang="zh-CN" altLang="en-US"/>
          </a:p>
        </p:txBody>
      </p:sp>
      <p:sp>
        <p:nvSpPr>
          <p:cNvPr id="3" name="TextBox 2">
            <a:extLst>
              <a:ext uri="{FF2B5EF4-FFF2-40B4-BE49-F238E27FC236}">
                <a16:creationId xmlns:a16="http://schemas.microsoft.com/office/drawing/2014/main" id="{674E50A9-375A-4296-8885-EFCB8E15ECBD}"/>
              </a:ext>
            </a:extLst>
          </p:cNvPr>
          <p:cNvSpPr txBox="1"/>
          <p:nvPr/>
        </p:nvSpPr>
        <p:spPr>
          <a:xfrm>
            <a:off x="169804" y="1572479"/>
            <a:ext cx="244127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egoe UI"/>
                <a:cs typeface="Segoe UI"/>
              </a:rPr>
              <a:t>Economically disadvantaged students apply at higher rates than their counterparts... </a:t>
            </a:r>
          </a:p>
        </p:txBody>
      </p:sp>
      <p:sp>
        <p:nvSpPr>
          <p:cNvPr id="5" name="TextBox 4">
            <a:extLst>
              <a:ext uri="{FF2B5EF4-FFF2-40B4-BE49-F238E27FC236}">
                <a16:creationId xmlns:a16="http://schemas.microsoft.com/office/drawing/2014/main" id="{796A8D48-F98A-4F36-B5A8-759744A70EF9}"/>
              </a:ext>
            </a:extLst>
          </p:cNvPr>
          <p:cNvSpPr txBox="1"/>
          <p:nvPr/>
        </p:nvSpPr>
        <p:spPr>
          <a:xfrm>
            <a:off x="9826345" y="3195608"/>
            <a:ext cx="205308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and go through the process at </a:t>
            </a:r>
          </a:p>
          <a:p>
            <a:r>
              <a:rPr lang="en-US"/>
              <a:t>comparable rates.</a:t>
            </a:r>
            <a:r>
              <a:rPr lang="en-US">
                <a:cs typeface="Segoe UI"/>
              </a:rPr>
              <a:t>​</a:t>
            </a:r>
          </a:p>
        </p:txBody>
      </p:sp>
      <p:sp>
        <p:nvSpPr>
          <p:cNvPr id="6" name="Rectangle 5">
            <a:extLst>
              <a:ext uri="{FF2B5EF4-FFF2-40B4-BE49-F238E27FC236}">
                <a16:creationId xmlns:a16="http://schemas.microsoft.com/office/drawing/2014/main" id="{FFA18CF3-B603-4616-B680-45A30E62040D}"/>
              </a:ext>
            </a:extLst>
          </p:cNvPr>
          <p:cNvSpPr/>
          <p:nvPr/>
        </p:nvSpPr>
        <p:spPr>
          <a:xfrm>
            <a:off x="248917" y="4494209"/>
            <a:ext cx="2443800" cy="3069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Segoe UI"/>
              </a:rPr>
              <a:t>Completes Appl.</a:t>
            </a:r>
          </a:p>
        </p:txBody>
      </p:sp>
      <p:sp>
        <p:nvSpPr>
          <p:cNvPr id="7" name="Rectangle 6">
            <a:extLst>
              <a:ext uri="{FF2B5EF4-FFF2-40B4-BE49-F238E27FC236}">
                <a16:creationId xmlns:a16="http://schemas.microsoft.com/office/drawing/2014/main" id="{B91167A7-64C9-4244-A248-03103EE12C9B}"/>
              </a:ext>
            </a:extLst>
          </p:cNvPr>
          <p:cNvSpPr/>
          <p:nvPr/>
        </p:nvSpPr>
        <p:spPr>
          <a:xfrm>
            <a:off x="457287" y="4788236"/>
            <a:ext cx="2105187" cy="30691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cs typeface="Segoe UI"/>
              </a:rPr>
              <a:t>Receives an offer</a:t>
            </a:r>
          </a:p>
        </p:txBody>
      </p:sp>
      <p:sp>
        <p:nvSpPr>
          <p:cNvPr id="11" name="Rectangle 10">
            <a:extLst>
              <a:ext uri="{FF2B5EF4-FFF2-40B4-BE49-F238E27FC236}">
                <a16:creationId xmlns:a16="http://schemas.microsoft.com/office/drawing/2014/main" id="{188375CF-D2D1-4EF3-8A03-18C7E18F8237}"/>
              </a:ext>
            </a:extLst>
          </p:cNvPr>
          <p:cNvSpPr/>
          <p:nvPr/>
        </p:nvSpPr>
        <p:spPr>
          <a:xfrm>
            <a:off x="508161" y="5095151"/>
            <a:ext cx="1924374" cy="306914"/>
          </a:xfrm>
          <a:prstGeom prst="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cs typeface="Segoe UI"/>
              </a:rPr>
              <a:t>Accepts the offer</a:t>
            </a:r>
          </a:p>
        </p:txBody>
      </p:sp>
      <p:sp>
        <p:nvSpPr>
          <p:cNvPr id="13" name="Rectangle 12">
            <a:extLst>
              <a:ext uri="{FF2B5EF4-FFF2-40B4-BE49-F238E27FC236}">
                <a16:creationId xmlns:a16="http://schemas.microsoft.com/office/drawing/2014/main" id="{C1FBFA9A-9FE5-4AD9-9F45-E52AAB173A3A}"/>
              </a:ext>
            </a:extLst>
          </p:cNvPr>
          <p:cNvSpPr/>
          <p:nvPr/>
        </p:nvSpPr>
        <p:spPr>
          <a:xfrm>
            <a:off x="599506" y="5402065"/>
            <a:ext cx="1728767" cy="279206"/>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Segoe UI"/>
              </a:rPr>
              <a:t>Enrolls </a:t>
            </a:r>
          </a:p>
        </p:txBody>
      </p:sp>
      <p:sp>
        <p:nvSpPr>
          <p:cNvPr id="15" name="Rectangle 14">
            <a:extLst>
              <a:ext uri="{FF2B5EF4-FFF2-40B4-BE49-F238E27FC236}">
                <a16:creationId xmlns:a16="http://schemas.microsoft.com/office/drawing/2014/main" id="{871AD6DE-0098-48C1-86A3-30E58B532133}"/>
              </a:ext>
            </a:extLst>
          </p:cNvPr>
          <p:cNvSpPr/>
          <p:nvPr/>
        </p:nvSpPr>
        <p:spPr>
          <a:xfrm>
            <a:off x="123561" y="3875178"/>
            <a:ext cx="2660541" cy="712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cs typeface="Segoe UI"/>
              </a:rPr>
              <a:t>Stages</a:t>
            </a:r>
          </a:p>
          <a:p>
            <a:pPr algn="ctr"/>
            <a:r>
              <a:rPr lang="en-US" sz="1600">
                <a:solidFill>
                  <a:schemeClr val="tx1"/>
                </a:solidFill>
                <a:cs typeface="Segoe UI"/>
              </a:rPr>
              <a:t>A student...</a:t>
            </a:r>
            <a:endParaRPr lang="en-US" sz="1600">
              <a:solidFill>
                <a:schemeClr val="tx1"/>
              </a:solidFill>
            </a:endParaRPr>
          </a:p>
        </p:txBody>
      </p:sp>
    </p:spTree>
    <p:extLst>
      <p:ext uri="{BB962C8B-B14F-4D97-AF65-F5344CB8AC3E}">
        <p14:creationId xmlns:p14="http://schemas.microsoft.com/office/powerpoint/2010/main" val="194641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r>
              <a:rPr lang="en-US" altLang="zh-CN" sz="6000">
                <a:solidFill>
                  <a:schemeClr val="bg1"/>
                </a:solidFill>
                <a:latin typeface="Segoe SemiBold"/>
                <a:cs typeface="Segoe SemiBold" panose="020B0703040204020203" pitchFamily="34" charset="0"/>
              </a:rPr>
              <a:t>01</a:t>
            </a:r>
            <a:endParaRPr lang="en-US" altLang="zh-CN" sz="6000">
              <a:solidFill>
                <a:schemeClr val="bg1"/>
              </a:solidFill>
              <a:latin typeface="Segoe SemiBold" panose="020B0703040204020203" pitchFamily="34" charset="0"/>
              <a:cs typeface="Segoe SemiBold" panose="020B0703040204020203" pitchFamily="34" charset="0"/>
            </a:endParaRPr>
          </a:p>
        </p:txBody>
      </p:sp>
      <p:sp>
        <p:nvSpPr>
          <p:cNvPr id="7" name="文本框 8">
            <a:extLst>
              <a:ext uri="{FF2B5EF4-FFF2-40B4-BE49-F238E27FC236}">
                <a16:creationId xmlns:a16="http://schemas.microsoft.com/office/drawing/2014/main" id="{3B892FE9-FF8A-486B-9D88-3DC102670FED}"/>
              </a:ext>
            </a:extLst>
          </p:cNvPr>
          <p:cNvSpPr txBox="1"/>
          <p:nvPr/>
        </p:nvSpPr>
        <p:spPr>
          <a:xfrm>
            <a:off x="2363961" y="1984917"/>
            <a:ext cx="7991707" cy="1921565"/>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latin typeface="Segoe UI Semibold"/>
                <a:ea typeface="Segoe UI Black"/>
              </a:rPr>
              <a:t>CVTE Background</a:t>
            </a:r>
          </a:p>
        </p:txBody>
      </p:sp>
      <p:sp>
        <p:nvSpPr>
          <p:cNvPr id="4" name="Title 3">
            <a:extLst>
              <a:ext uri="{FF2B5EF4-FFF2-40B4-BE49-F238E27FC236}">
                <a16:creationId xmlns:a16="http://schemas.microsoft.com/office/drawing/2014/main" id="{4553776E-4BEF-499C-A515-A781517ED956}"/>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CVTE BACKGROUND</a:t>
            </a:r>
          </a:p>
        </p:txBody>
      </p:sp>
    </p:spTree>
    <p:extLst>
      <p:ext uri="{BB962C8B-B14F-4D97-AF65-F5344CB8AC3E}">
        <p14:creationId xmlns:p14="http://schemas.microsoft.com/office/powerpoint/2010/main" val="94749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hart, bar chart&#10;&#10;Description automatically generated&#10;">
            <a:extLst>
              <a:ext uri="{FF2B5EF4-FFF2-40B4-BE49-F238E27FC236}">
                <a16:creationId xmlns:a16="http://schemas.microsoft.com/office/drawing/2014/main" id="{98E9CA1B-819A-40E3-B4FE-FCCE1EEBE7AE}"/>
              </a:ext>
            </a:extLst>
          </p:cNvPr>
          <p:cNvPicPr>
            <a:picLocks noGrp="1" noChangeAspect="1"/>
          </p:cNvPicPr>
          <p:nvPr>
            <p:ph idx="1"/>
          </p:nvPr>
        </p:nvPicPr>
        <p:blipFill>
          <a:blip r:embed="rId3"/>
          <a:stretch>
            <a:fillRect/>
          </a:stretch>
        </p:blipFill>
        <p:spPr>
          <a:xfrm>
            <a:off x="2863710" y="1117212"/>
            <a:ext cx="6770762" cy="5339593"/>
          </a:xfrm>
        </p:spPr>
      </p:pic>
      <p:sp>
        <p:nvSpPr>
          <p:cNvPr id="2" name="Title 1">
            <a:extLst>
              <a:ext uri="{FF2B5EF4-FFF2-40B4-BE49-F238E27FC236}">
                <a16:creationId xmlns:a16="http://schemas.microsoft.com/office/drawing/2014/main" id="{41B78395-D57A-45BB-9994-3A985657C766}"/>
              </a:ext>
            </a:extLst>
          </p:cNvPr>
          <p:cNvSpPr>
            <a:spLocks noGrp="1"/>
          </p:cNvSpPr>
          <p:nvPr>
            <p:ph type="title"/>
          </p:nvPr>
        </p:nvSpPr>
        <p:spPr/>
        <p:txBody>
          <a:bodyPr/>
          <a:lstStyle/>
          <a:p>
            <a:r>
              <a:rPr lang="en-US">
                <a:latin typeface="Segoe UI Semibold"/>
                <a:cs typeface="Segoe UI Semibold"/>
              </a:rPr>
              <a:t>4. State Admissions Stages View</a:t>
            </a:r>
          </a:p>
        </p:txBody>
      </p:sp>
      <p:sp>
        <p:nvSpPr>
          <p:cNvPr id="4" name="Slide Number Placeholder 3">
            <a:extLst>
              <a:ext uri="{FF2B5EF4-FFF2-40B4-BE49-F238E27FC236}">
                <a16:creationId xmlns:a16="http://schemas.microsoft.com/office/drawing/2014/main" id="{8C4AB391-5FAF-4740-8BCD-B4BDA60E8F31}"/>
              </a:ext>
            </a:extLst>
          </p:cNvPr>
          <p:cNvSpPr>
            <a:spLocks noGrp="1"/>
          </p:cNvSpPr>
          <p:nvPr>
            <p:ph type="sldNum" sz="quarter" idx="12"/>
          </p:nvPr>
        </p:nvSpPr>
        <p:spPr/>
        <p:txBody>
          <a:bodyPr/>
          <a:lstStyle/>
          <a:p>
            <a:fld id="{FF27229C-EC7B-4063-A33B-28A5E87E32ED}" type="slidenum">
              <a:rPr lang="zh-CN" altLang="en-US" smtClean="0"/>
              <a:pPr/>
              <a:t>40</a:t>
            </a:fld>
            <a:endParaRPr lang="zh-CN" altLang="en-US"/>
          </a:p>
        </p:txBody>
      </p:sp>
      <p:sp>
        <p:nvSpPr>
          <p:cNvPr id="3" name="TextBox 2">
            <a:extLst>
              <a:ext uri="{FF2B5EF4-FFF2-40B4-BE49-F238E27FC236}">
                <a16:creationId xmlns:a16="http://schemas.microsoft.com/office/drawing/2014/main" id="{04A17BD7-FAE1-45DB-BCB2-986DD829EDC1}"/>
              </a:ext>
            </a:extLst>
          </p:cNvPr>
          <p:cNvSpPr txBox="1"/>
          <p:nvPr/>
        </p:nvSpPr>
        <p:spPr>
          <a:xfrm>
            <a:off x="209909" y="1719532"/>
            <a:ext cx="24412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Segoe UI"/>
                <a:cs typeface="Segoe UI"/>
              </a:rPr>
              <a:t>Students with disabilities also apply at higher rates than their counterparts... </a:t>
            </a:r>
          </a:p>
        </p:txBody>
      </p:sp>
      <p:sp>
        <p:nvSpPr>
          <p:cNvPr id="5" name="TextBox 4">
            <a:extLst>
              <a:ext uri="{FF2B5EF4-FFF2-40B4-BE49-F238E27FC236}">
                <a16:creationId xmlns:a16="http://schemas.microsoft.com/office/drawing/2014/main" id="{9657D6B3-9435-4818-B85E-D4B1571EFF7E}"/>
              </a:ext>
            </a:extLst>
          </p:cNvPr>
          <p:cNvSpPr txBox="1"/>
          <p:nvPr/>
        </p:nvSpPr>
        <p:spPr>
          <a:xfrm>
            <a:off x="9648772" y="3663503"/>
            <a:ext cx="229750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and go through the process at close-to-comparable rates.</a:t>
            </a:r>
            <a:r>
              <a:rPr lang="en-US">
                <a:cs typeface="Segoe UI"/>
              </a:rPr>
              <a:t>​</a:t>
            </a:r>
          </a:p>
        </p:txBody>
      </p:sp>
      <p:sp>
        <p:nvSpPr>
          <p:cNvPr id="21" name="Rectangle 20">
            <a:extLst>
              <a:ext uri="{FF2B5EF4-FFF2-40B4-BE49-F238E27FC236}">
                <a16:creationId xmlns:a16="http://schemas.microsoft.com/office/drawing/2014/main" id="{AC793762-FF06-4B3B-95C5-8C93CB1913E3}"/>
              </a:ext>
            </a:extLst>
          </p:cNvPr>
          <p:cNvSpPr/>
          <p:nvPr/>
        </p:nvSpPr>
        <p:spPr>
          <a:xfrm>
            <a:off x="248917" y="4494209"/>
            <a:ext cx="2443800" cy="3069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Segoe UI"/>
              </a:rPr>
              <a:t>Completes Appl.</a:t>
            </a:r>
          </a:p>
        </p:txBody>
      </p:sp>
      <p:sp>
        <p:nvSpPr>
          <p:cNvPr id="23" name="Rectangle 22">
            <a:extLst>
              <a:ext uri="{FF2B5EF4-FFF2-40B4-BE49-F238E27FC236}">
                <a16:creationId xmlns:a16="http://schemas.microsoft.com/office/drawing/2014/main" id="{D1A0CF47-E840-4F7E-950F-4356BD53CD41}"/>
              </a:ext>
            </a:extLst>
          </p:cNvPr>
          <p:cNvSpPr/>
          <p:nvPr/>
        </p:nvSpPr>
        <p:spPr>
          <a:xfrm>
            <a:off x="417755" y="4788239"/>
            <a:ext cx="2105187" cy="30691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cs typeface="Segoe UI"/>
              </a:rPr>
              <a:t>Receives an offer</a:t>
            </a:r>
          </a:p>
        </p:txBody>
      </p:sp>
      <p:sp>
        <p:nvSpPr>
          <p:cNvPr id="25" name="Rectangle 24">
            <a:extLst>
              <a:ext uri="{FF2B5EF4-FFF2-40B4-BE49-F238E27FC236}">
                <a16:creationId xmlns:a16="http://schemas.microsoft.com/office/drawing/2014/main" id="{B7D6DAD8-0752-4E97-A804-3E381E65C59D}"/>
              </a:ext>
            </a:extLst>
          </p:cNvPr>
          <p:cNvSpPr/>
          <p:nvPr/>
        </p:nvSpPr>
        <p:spPr>
          <a:xfrm>
            <a:off x="508161" y="5095151"/>
            <a:ext cx="1924374" cy="306914"/>
          </a:xfrm>
          <a:prstGeom prst="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cs typeface="Segoe UI"/>
              </a:rPr>
              <a:t>Accepts the offer</a:t>
            </a:r>
          </a:p>
        </p:txBody>
      </p:sp>
      <p:sp>
        <p:nvSpPr>
          <p:cNvPr id="27" name="Rectangle 26">
            <a:extLst>
              <a:ext uri="{FF2B5EF4-FFF2-40B4-BE49-F238E27FC236}">
                <a16:creationId xmlns:a16="http://schemas.microsoft.com/office/drawing/2014/main" id="{352941AE-7C2A-406E-A82D-37254AAA3F96}"/>
              </a:ext>
            </a:extLst>
          </p:cNvPr>
          <p:cNvSpPr/>
          <p:nvPr/>
        </p:nvSpPr>
        <p:spPr>
          <a:xfrm>
            <a:off x="599506" y="5402065"/>
            <a:ext cx="1728767" cy="279206"/>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Segoe UI"/>
              </a:rPr>
              <a:t>Enrolls </a:t>
            </a:r>
          </a:p>
        </p:txBody>
      </p:sp>
      <p:sp>
        <p:nvSpPr>
          <p:cNvPr id="29" name="Rectangle 28">
            <a:extLst>
              <a:ext uri="{FF2B5EF4-FFF2-40B4-BE49-F238E27FC236}">
                <a16:creationId xmlns:a16="http://schemas.microsoft.com/office/drawing/2014/main" id="{237A9C67-D80E-40E8-AB22-8F0F3485C476}"/>
              </a:ext>
            </a:extLst>
          </p:cNvPr>
          <p:cNvSpPr/>
          <p:nvPr/>
        </p:nvSpPr>
        <p:spPr>
          <a:xfrm>
            <a:off x="123561" y="3875178"/>
            <a:ext cx="2660541" cy="712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cs typeface="Segoe UI"/>
              </a:rPr>
              <a:t>Stages</a:t>
            </a:r>
          </a:p>
          <a:p>
            <a:pPr algn="ctr"/>
            <a:r>
              <a:rPr lang="en-US" sz="1600">
                <a:solidFill>
                  <a:schemeClr val="tx1"/>
                </a:solidFill>
                <a:cs typeface="Segoe UI"/>
              </a:rPr>
              <a:t>A student...</a:t>
            </a:r>
            <a:endParaRPr lang="en-US" sz="1600">
              <a:solidFill>
                <a:schemeClr val="tx1"/>
              </a:solidFill>
            </a:endParaRPr>
          </a:p>
        </p:txBody>
      </p:sp>
    </p:spTree>
    <p:extLst>
      <p:ext uri="{BB962C8B-B14F-4D97-AF65-F5344CB8AC3E}">
        <p14:creationId xmlns:p14="http://schemas.microsoft.com/office/powerpoint/2010/main" val="1685314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8395-D57A-45BB-9994-3A985657C766}"/>
              </a:ext>
            </a:extLst>
          </p:cNvPr>
          <p:cNvSpPr>
            <a:spLocks noGrp="1"/>
          </p:cNvSpPr>
          <p:nvPr>
            <p:ph type="title"/>
          </p:nvPr>
        </p:nvSpPr>
        <p:spPr/>
        <p:txBody>
          <a:bodyPr/>
          <a:lstStyle/>
          <a:p>
            <a:r>
              <a:rPr lang="en-US">
                <a:latin typeface="Segoe UI Semibold"/>
                <a:cs typeface="Segoe UI Semibold"/>
              </a:rPr>
              <a:t>4. State Admissions Stages View</a:t>
            </a:r>
          </a:p>
        </p:txBody>
      </p:sp>
      <p:sp>
        <p:nvSpPr>
          <p:cNvPr id="4" name="Slide Number Placeholder 3">
            <a:extLst>
              <a:ext uri="{FF2B5EF4-FFF2-40B4-BE49-F238E27FC236}">
                <a16:creationId xmlns:a16="http://schemas.microsoft.com/office/drawing/2014/main" id="{8C4AB391-5FAF-4740-8BCD-B4BDA60E8F31}"/>
              </a:ext>
            </a:extLst>
          </p:cNvPr>
          <p:cNvSpPr>
            <a:spLocks noGrp="1"/>
          </p:cNvSpPr>
          <p:nvPr>
            <p:ph type="sldNum" sz="quarter" idx="12"/>
          </p:nvPr>
        </p:nvSpPr>
        <p:spPr/>
        <p:txBody>
          <a:bodyPr/>
          <a:lstStyle/>
          <a:p>
            <a:fld id="{FF27229C-EC7B-4063-A33B-28A5E87E32ED}" type="slidenum">
              <a:rPr lang="zh-CN" altLang="en-US" smtClean="0"/>
              <a:pPr/>
              <a:t>41</a:t>
            </a:fld>
            <a:endParaRPr lang="zh-CN" altLang="en-US"/>
          </a:p>
        </p:txBody>
      </p:sp>
      <p:pic>
        <p:nvPicPr>
          <p:cNvPr id="6" name="Picture 7" descr="Chart, bar chart&#10;&#10;Description automatically generated&#10;">
            <a:extLst>
              <a:ext uri="{FF2B5EF4-FFF2-40B4-BE49-F238E27FC236}">
                <a16:creationId xmlns:a16="http://schemas.microsoft.com/office/drawing/2014/main" id="{D1E0D1ED-10BA-4020-8F5B-6424CC4F6831}"/>
              </a:ext>
            </a:extLst>
          </p:cNvPr>
          <p:cNvPicPr>
            <a:picLocks noGrp="1" noChangeAspect="1"/>
          </p:cNvPicPr>
          <p:nvPr>
            <p:ph idx="1"/>
          </p:nvPr>
        </p:nvPicPr>
        <p:blipFill>
          <a:blip r:embed="rId3"/>
          <a:stretch>
            <a:fillRect/>
          </a:stretch>
        </p:blipFill>
        <p:spPr>
          <a:xfrm>
            <a:off x="2874183" y="1102546"/>
            <a:ext cx="6737047" cy="5284257"/>
          </a:xfrm>
        </p:spPr>
      </p:pic>
      <p:sp>
        <p:nvSpPr>
          <p:cNvPr id="3" name="TextBox 2">
            <a:extLst>
              <a:ext uri="{FF2B5EF4-FFF2-40B4-BE49-F238E27FC236}">
                <a16:creationId xmlns:a16="http://schemas.microsoft.com/office/drawing/2014/main" id="{E9C18911-F86A-4C81-84F6-624CA524C958}"/>
              </a:ext>
            </a:extLst>
          </p:cNvPr>
          <p:cNvSpPr txBox="1"/>
          <p:nvPr/>
        </p:nvSpPr>
        <p:spPr>
          <a:xfrm>
            <a:off x="209909" y="1719532"/>
            <a:ext cx="24412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egoe UI"/>
                <a:cs typeface="Segoe UI"/>
              </a:rPr>
              <a:t>Students of color apply at lower rates than their counterparts..</a:t>
            </a:r>
          </a:p>
        </p:txBody>
      </p:sp>
      <p:sp>
        <p:nvSpPr>
          <p:cNvPr id="5" name="TextBox 4">
            <a:extLst>
              <a:ext uri="{FF2B5EF4-FFF2-40B4-BE49-F238E27FC236}">
                <a16:creationId xmlns:a16="http://schemas.microsoft.com/office/drawing/2014/main" id="{2E6BCE55-9E4F-4C54-8C62-E9EAE183FA1C}"/>
              </a:ext>
            </a:extLst>
          </p:cNvPr>
          <p:cNvSpPr txBox="1"/>
          <p:nvPr/>
        </p:nvSpPr>
        <p:spPr>
          <a:xfrm>
            <a:off x="9698967" y="2668438"/>
            <a:ext cx="229750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and go through the process at different rates than their counterparts.</a:t>
            </a:r>
          </a:p>
        </p:txBody>
      </p:sp>
      <p:grpSp>
        <p:nvGrpSpPr>
          <p:cNvPr id="7" name="Group 6" descr="a student completes applications, receives an offer, accepts an offer, enrolls&#10;">
            <a:extLst>
              <a:ext uri="{FF2B5EF4-FFF2-40B4-BE49-F238E27FC236}">
                <a16:creationId xmlns:a16="http://schemas.microsoft.com/office/drawing/2014/main" id="{CABC5CF1-A81C-417D-936C-619A0EB39F95}"/>
              </a:ext>
            </a:extLst>
          </p:cNvPr>
          <p:cNvGrpSpPr/>
          <p:nvPr/>
        </p:nvGrpSpPr>
        <p:grpSpPr>
          <a:xfrm>
            <a:off x="121077" y="3875178"/>
            <a:ext cx="2663025" cy="1953473"/>
            <a:chOff x="121077" y="3875178"/>
            <a:chExt cx="2663025" cy="1953473"/>
          </a:xfrm>
        </p:grpSpPr>
        <p:sp>
          <p:nvSpPr>
            <p:cNvPr id="22" name="Rectangle 21">
              <a:extLst>
                <a:ext uri="{FF2B5EF4-FFF2-40B4-BE49-F238E27FC236}">
                  <a16:creationId xmlns:a16="http://schemas.microsoft.com/office/drawing/2014/main" id="{44A61368-0AAD-4179-8637-42C47ABE411D}"/>
                </a:ext>
              </a:extLst>
            </p:cNvPr>
            <p:cNvSpPr/>
            <p:nvPr/>
          </p:nvSpPr>
          <p:spPr>
            <a:xfrm>
              <a:off x="248917" y="4494209"/>
              <a:ext cx="2443800" cy="306914"/>
            </a:xfrm>
            <a:prstGeom prst="rect">
              <a:avLst/>
            </a:prstGeom>
            <a:solidFill>
              <a:schemeClr val="tx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Segoe UI"/>
                </a:rPr>
                <a:t>Completes Appl.</a:t>
              </a:r>
            </a:p>
          </p:txBody>
        </p:sp>
        <p:sp>
          <p:nvSpPr>
            <p:cNvPr id="24" name="Rectangle 23">
              <a:extLst>
                <a:ext uri="{FF2B5EF4-FFF2-40B4-BE49-F238E27FC236}">
                  <a16:creationId xmlns:a16="http://schemas.microsoft.com/office/drawing/2014/main" id="{4C0804B3-F0FD-431C-97C3-E38C0E685C55}"/>
                </a:ext>
              </a:extLst>
            </p:cNvPr>
            <p:cNvSpPr/>
            <p:nvPr/>
          </p:nvSpPr>
          <p:spPr>
            <a:xfrm>
              <a:off x="417755" y="4788239"/>
              <a:ext cx="2105187" cy="306915"/>
            </a:xfrm>
            <a:prstGeom prst="rect">
              <a:avLst/>
            </a:prstGeom>
            <a:solidFill>
              <a:schemeClr val="tx2">
                <a:lumMod val="60000"/>
                <a:lumOff val="4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cs typeface="Segoe UI"/>
                </a:rPr>
                <a:t>Receives an offer</a:t>
              </a:r>
            </a:p>
          </p:txBody>
        </p:sp>
        <p:sp>
          <p:nvSpPr>
            <p:cNvPr id="26" name="Rectangle 25">
              <a:extLst>
                <a:ext uri="{FF2B5EF4-FFF2-40B4-BE49-F238E27FC236}">
                  <a16:creationId xmlns:a16="http://schemas.microsoft.com/office/drawing/2014/main" id="{9E80E229-EED6-4786-9E7E-5D327DEB9E84}"/>
                </a:ext>
              </a:extLst>
            </p:cNvPr>
            <p:cNvSpPr/>
            <p:nvPr/>
          </p:nvSpPr>
          <p:spPr>
            <a:xfrm>
              <a:off x="508161" y="5108520"/>
              <a:ext cx="1924374" cy="306914"/>
            </a:xfrm>
            <a:prstGeom prst="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cs typeface="Segoe UI"/>
                </a:rPr>
                <a:t>Accepts the offer</a:t>
              </a:r>
            </a:p>
          </p:txBody>
        </p:sp>
        <p:sp>
          <p:nvSpPr>
            <p:cNvPr id="28" name="Rectangle 27">
              <a:extLst>
                <a:ext uri="{FF2B5EF4-FFF2-40B4-BE49-F238E27FC236}">
                  <a16:creationId xmlns:a16="http://schemas.microsoft.com/office/drawing/2014/main" id="{F7BDF11B-FBC4-43FF-9F2B-19110C0D3EC7}"/>
                </a:ext>
              </a:extLst>
            </p:cNvPr>
            <p:cNvSpPr/>
            <p:nvPr/>
          </p:nvSpPr>
          <p:spPr>
            <a:xfrm>
              <a:off x="599506" y="5417916"/>
              <a:ext cx="1728767" cy="279206"/>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Segoe UI"/>
                </a:rPr>
                <a:t>Enrolls </a:t>
              </a:r>
            </a:p>
          </p:txBody>
        </p:sp>
        <p:sp>
          <p:nvSpPr>
            <p:cNvPr id="30" name="Rectangle 29">
              <a:extLst>
                <a:ext uri="{FF2B5EF4-FFF2-40B4-BE49-F238E27FC236}">
                  <a16:creationId xmlns:a16="http://schemas.microsoft.com/office/drawing/2014/main" id="{E13F5DA4-0436-48C1-8E2E-2151FE67AE23}"/>
                </a:ext>
              </a:extLst>
            </p:cNvPr>
            <p:cNvSpPr/>
            <p:nvPr/>
          </p:nvSpPr>
          <p:spPr>
            <a:xfrm>
              <a:off x="123561" y="3875178"/>
              <a:ext cx="2660541" cy="712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cs typeface="Segoe UI"/>
                </a:rPr>
                <a:t>Stages</a:t>
              </a:r>
            </a:p>
            <a:p>
              <a:pPr algn="ctr"/>
              <a:r>
                <a:rPr lang="en-US" sz="1600">
                  <a:solidFill>
                    <a:schemeClr val="tx1"/>
                  </a:solidFill>
                  <a:cs typeface="Segoe UI"/>
                </a:rPr>
                <a:t>A student...</a:t>
              </a:r>
              <a:endParaRPr lang="en-US" sz="1600">
                <a:solidFill>
                  <a:schemeClr val="tx1"/>
                </a:solidFill>
              </a:endParaRPr>
            </a:p>
          </p:txBody>
        </p:sp>
        <p:sp>
          <p:nvSpPr>
            <p:cNvPr id="32" name="Rectangle 31">
              <a:extLst>
                <a:ext uri="{FF2B5EF4-FFF2-40B4-BE49-F238E27FC236}">
                  <a16:creationId xmlns:a16="http://schemas.microsoft.com/office/drawing/2014/main" id="{1EFFF5EB-56EC-462A-9DF9-A8E296A26E27}"/>
                </a:ext>
              </a:extLst>
            </p:cNvPr>
            <p:cNvSpPr/>
            <p:nvPr/>
          </p:nvSpPr>
          <p:spPr>
            <a:xfrm>
              <a:off x="121077" y="3936766"/>
              <a:ext cx="2660542" cy="18918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7528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Chart, bar chart&#10;&#10;Description automatically generated&#10;">
            <a:extLst>
              <a:ext uri="{FF2B5EF4-FFF2-40B4-BE49-F238E27FC236}">
                <a16:creationId xmlns:a16="http://schemas.microsoft.com/office/drawing/2014/main" id="{98DA7080-B3D6-4AB5-A667-9853F549D3D7}"/>
              </a:ext>
            </a:extLst>
          </p:cNvPr>
          <p:cNvPicPr>
            <a:picLocks noGrp="1" noChangeAspect="1"/>
          </p:cNvPicPr>
          <p:nvPr>
            <p:ph idx="1"/>
          </p:nvPr>
        </p:nvPicPr>
        <p:blipFill>
          <a:blip r:embed="rId3"/>
          <a:stretch>
            <a:fillRect/>
          </a:stretch>
        </p:blipFill>
        <p:spPr>
          <a:xfrm>
            <a:off x="2880206" y="1079372"/>
            <a:ext cx="6746045" cy="5340763"/>
          </a:xfrm>
        </p:spPr>
      </p:pic>
      <p:sp>
        <p:nvSpPr>
          <p:cNvPr id="2" name="Title 1">
            <a:extLst>
              <a:ext uri="{FF2B5EF4-FFF2-40B4-BE49-F238E27FC236}">
                <a16:creationId xmlns:a16="http://schemas.microsoft.com/office/drawing/2014/main" id="{41B78395-D57A-45BB-9994-3A985657C766}"/>
              </a:ext>
            </a:extLst>
          </p:cNvPr>
          <p:cNvSpPr>
            <a:spLocks noGrp="1"/>
          </p:cNvSpPr>
          <p:nvPr>
            <p:ph type="title"/>
          </p:nvPr>
        </p:nvSpPr>
        <p:spPr/>
        <p:txBody>
          <a:bodyPr/>
          <a:lstStyle/>
          <a:p>
            <a:r>
              <a:rPr lang="en-US">
                <a:latin typeface="Segoe UI Semibold"/>
                <a:cs typeface="Segoe UI Semibold"/>
              </a:rPr>
              <a:t>4. State Admissions Stages View</a:t>
            </a:r>
          </a:p>
        </p:txBody>
      </p:sp>
      <p:sp>
        <p:nvSpPr>
          <p:cNvPr id="4" name="Slide Number Placeholder 3">
            <a:extLst>
              <a:ext uri="{FF2B5EF4-FFF2-40B4-BE49-F238E27FC236}">
                <a16:creationId xmlns:a16="http://schemas.microsoft.com/office/drawing/2014/main" id="{8C4AB391-5FAF-4740-8BCD-B4BDA60E8F31}"/>
              </a:ext>
            </a:extLst>
          </p:cNvPr>
          <p:cNvSpPr>
            <a:spLocks noGrp="1"/>
          </p:cNvSpPr>
          <p:nvPr>
            <p:ph type="sldNum" sz="quarter" idx="12"/>
          </p:nvPr>
        </p:nvSpPr>
        <p:spPr/>
        <p:txBody>
          <a:bodyPr/>
          <a:lstStyle/>
          <a:p>
            <a:fld id="{FF27229C-EC7B-4063-A33B-28A5E87E32ED}" type="slidenum">
              <a:rPr lang="zh-CN" altLang="en-US" smtClean="0"/>
              <a:pPr/>
              <a:t>42</a:t>
            </a:fld>
            <a:endParaRPr lang="zh-CN" altLang="en-US"/>
          </a:p>
        </p:txBody>
      </p:sp>
      <p:sp>
        <p:nvSpPr>
          <p:cNvPr id="3" name="TextBox 2">
            <a:extLst>
              <a:ext uri="{FF2B5EF4-FFF2-40B4-BE49-F238E27FC236}">
                <a16:creationId xmlns:a16="http://schemas.microsoft.com/office/drawing/2014/main" id="{BA0CC14C-6DD9-4589-B406-5C80AE3B8FA9}"/>
              </a:ext>
            </a:extLst>
          </p:cNvPr>
          <p:cNvSpPr txBox="1"/>
          <p:nvPr/>
        </p:nvSpPr>
        <p:spPr>
          <a:xfrm>
            <a:off x="209909" y="1719532"/>
            <a:ext cx="24412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egoe UI"/>
                <a:cs typeface="Segoe UI"/>
              </a:rPr>
              <a:t>English Learner students apply at lower rates than their counterparts...</a:t>
            </a:r>
          </a:p>
        </p:txBody>
      </p:sp>
      <p:sp>
        <p:nvSpPr>
          <p:cNvPr id="10" name="TextBox 9">
            <a:extLst>
              <a:ext uri="{FF2B5EF4-FFF2-40B4-BE49-F238E27FC236}">
                <a16:creationId xmlns:a16="http://schemas.microsoft.com/office/drawing/2014/main" id="{0C3268E3-76DF-4659-8862-5B9891E2CE1E}"/>
              </a:ext>
            </a:extLst>
          </p:cNvPr>
          <p:cNvSpPr txBox="1"/>
          <p:nvPr/>
        </p:nvSpPr>
        <p:spPr>
          <a:xfrm>
            <a:off x="9698967" y="2668438"/>
            <a:ext cx="229750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 and go through the process at different rates than their counterparts.</a:t>
            </a:r>
          </a:p>
        </p:txBody>
      </p:sp>
      <p:sp>
        <p:nvSpPr>
          <p:cNvPr id="34" name="Rectangle 33">
            <a:extLst>
              <a:ext uri="{FF2B5EF4-FFF2-40B4-BE49-F238E27FC236}">
                <a16:creationId xmlns:a16="http://schemas.microsoft.com/office/drawing/2014/main" id="{48533323-73B5-47C4-98FD-67AB1C325E55}"/>
              </a:ext>
            </a:extLst>
          </p:cNvPr>
          <p:cNvSpPr/>
          <p:nvPr/>
        </p:nvSpPr>
        <p:spPr>
          <a:xfrm>
            <a:off x="248917" y="4494209"/>
            <a:ext cx="2443800" cy="306914"/>
          </a:xfrm>
          <a:prstGeom prst="rect">
            <a:avLst/>
          </a:prstGeom>
          <a:solidFill>
            <a:schemeClr val="tx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cs typeface="Segoe UI"/>
              </a:rPr>
              <a:t>Completes Appl.</a:t>
            </a:r>
          </a:p>
        </p:txBody>
      </p:sp>
      <p:sp>
        <p:nvSpPr>
          <p:cNvPr id="36" name="Rectangle 35">
            <a:extLst>
              <a:ext uri="{FF2B5EF4-FFF2-40B4-BE49-F238E27FC236}">
                <a16:creationId xmlns:a16="http://schemas.microsoft.com/office/drawing/2014/main" id="{A57D564C-24D3-4DF7-AE07-08473C3AB2AD}"/>
              </a:ext>
            </a:extLst>
          </p:cNvPr>
          <p:cNvSpPr/>
          <p:nvPr/>
        </p:nvSpPr>
        <p:spPr>
          <a:xfrm>
            <a:off x="417755" y="4788239"/>
            <a:ext cx="2105187" cy="306915"/>
          </a:xfrm>
          <a:prstGeom prst="rect">
            <a:avLst/>
          </a:prstGeom>
          <a:solidFill>
            <a:schemeClr val="tx2">
              <a:lumMod val="60000"/>
              <a:lumOff val="40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cs typeface="Segoe UI"/>
              </a:rPr>
              <a:t>Receives an offer</a:t>
            </a:r>
          </a:p>
        </p:txBody>
      </p:sp>
      <p:sp>
        <p:nvSpPr>
          <p:cNvPr id="38" name="Rectangle 37">
            <a:extLst>
              <a:ext uri="{FF2B5EF4-FFF2-40B4-BE49-F238E27FC236}">
                <a16:creationId xmlns:a16="http://schemas.microsoft.com/office/drawing/2014/main" id="{B3C80C4D-7AD9-4180-912F-A454F9C7CC45}"/>
              </a:ext>
            </a:extLst>
          </p:cNvPr>
          <p:cNvSpPr/>
          <p:nvPr/>
        </p:nvSpPr>
        <p:spPr>
          <a:xfrm>
            <a:off x="508161" y="5108520"/>
            <a:ext cx="1924374" cy="306914"/>
          </a:xfrm>
          <a:prstGeom prst="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cs typeface="Segoe UI"/>
              </a:rPr>
              <a:t>Accepts the offer</a:t>
            </a:r>
          </a:p>
        </p:txBody>
      </p:sp>
      <p:sp>
        <p:nvSpPr>
          <p:cNvPr id="40" name="Rectangle 39">
            <a:extLst>
              <a:ext uri="{FF2B5EF4-FFF2-40B4-BE49-F238E27FC236}">
                <a16:creationId xmlns:a16="http://schemas.microsoft.com/office/drawing/2014/main" id="{A3B472B3-8A8D-45B0-9B89-871015A0564F}"/>
              </a:ext>
            </a:extLst>
          </p:cNvPr>
          <p:cNvSpPr/>
          <p:nvPr/>
        </p:nvSpPr>
        <p:spPr>
          <a:xfrm>
            <a:off x="599506" y="5428802"/>
            <a:ext cx="1728767" cy="279206"/>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cs typeface="Segoe UI"/>
              </a:rPr>
              <a:t>Enrolls </a:t>
            </a:r>
          </a:p>
        </p:txBody>
      </p:sp>
      <p:sp>
        <p:nvSpPr>
          <p:cNvPr id="42" name="Rectangle 41">
            <a:extLst>
              <a:ext uri="{FF2B5EF4-FFF2-40B4-BE49-F238E27FC236}">
                <a16:creationId xmlns:a16="http://schemas.microsoft.com/office/drawing/2014/main" id="{4E762EDE-C0FF-4C5A-94AC-DF68F6C76F6D}"/>
              </a:ext>
            </a:extLst>
          </p:cNvPr>
          <p:cNvSpPr/>
          <p:nvPr/>
        </p:nvSpPr>
        <p:spPr>
          <a:xfrm>
            <a:off x="123561" y="3875178"/>
            <a:ext cx="2660541" cy="712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cs typeface="Segoe UI"/>
              </a:rPr>
              <a:t>Stages</a:t>
            </a:r>
          </a:p>
          <a:p>
            <a:pPr algn="ctr"/>
            <a:r>
              <a:rPr lang="en-US" sz="1600">
                <a:solidFill>
                  <a:schemeClr val="tx1"/>
                </a:solidFill>
                <a:cs typeface="Segoe UI"/>
              </a:rPr>
              <a:t>A student...</a:t>
            </a:r>
            <a:endParaRPr lang="en-US" sz="1600">
              <a:solidFill>
                <a:schemeClr val="tx1"/>
              </a:solidFill>
            </a:endParaRPr>
          </a:p>
        </p:txBody>
      </p:sp>
    </p:spTree>
    <p:extLst>
      <p:ext uri="{BB962C8B-B14F-4D97-AF65-F5344CB8AC3E}">
        <p14:creationId xmlns:p14="http://schemas.microsoft.com/office/powerpoint/2010/main" val="760868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Chart, bar chart&#10;&#10;Description automatically generated&#10;">
            <a:extLst>
              <a:ext uri="{FF2B5EF4-FFF2-40B4-BE49-F238E27FC236}">
                <a16:creationId xmlns:a16="http://schemas.microsoft.com/office/drawing/2014/main" id="{A50ECD1C-BC11-4C01-9060-8026E2C35E01}"/>
              </a:ext>
            </a:extLst>
          </p:cNvPr>
          <p:cNvPicPr>
            <a:picLocks noChangeAspect="1"/>
          </p:cNvPicPr>
          <p:nvPr/>
        </p:nvPicPr>
        <p:blipFill>
          <a:blip r:embed="rId3"/>
          <a:stretch>
            <a:fillRect/>
          </a:stretch>
        </p:blipFill>
        <p:spPr>
          <a:xfrm>
            <a:off x="6422190" y="1209693"/>
            <a:ext cx="5296568" cy="4238090"/>
          </a:xfrm>
          <a:prstGeom prst="rect">
            <a:avLst/>
          </a:prstGeom>
        </p:spPr>
      </p:pic>
      <p:pic>
        <p:nvPicPr>
          <p:cNvPr id="8" name="Picture 10" descr="Chart, bar chart&#10;&#10;Description automatically generated&#10;">
            <a:extLst>
              <a:ext uri="{FF2B5EF4-FFF2-40B4-BE49-F238E27FC236}">
                <a16:creationId xmlns:a16="http://schemas.microsoft.com/office/drawing/2014/main" id="{7B0E55EC-ED51-4DA2-9C14-9563344622E9}"/>
              </a:ext>
            </a:extLst>
          </p:cNvPr>
          <p:cNvPicPr>
            <a:picLocks noGrp="1" noChangeAspect="1"/>
          </p:cNvPicPr>
          <p:nvPr>
            <p:ph idx="1"/>
          </p:nvPr>
        </p:nvPicPr>
        <p:blipFill>
          <a:blip r:embed="rId4"/>
          <a:stretch>
            <a:fillRect/>
          </a:stretch>
        </p:blipFill>
        <p:spPr>
          <a:xfrm>
            <a:off x="464702" y="1201656"/>
            <a:ext cx="5374105" cy="4251659"/>
          </a:xfrm>
        </p:spPr>
      </p:pic>
      <p:sp>
        <p:nvSpPr>
          <p:cNvPr id="2" name="Title 1">
            <a:extLst>
              <a:ext uri="{FF2B5EF4-FFF2-40B4-BE49-F238E27FC236}">
                <a16:creationId xmlns:a16="http://schemas.microsoft.com/office/drawing/2014/main" id="{41B78395-D57A-45BB-9994-3A985657C766}"/>
              </a:ext>
            </a:extLst>
          </p:cNvPr>
          <p:cNvSpPr>
            <a:spLocks noGrp="1"/>
          </p:cNvSpPr>
          <p:nvPr>
            <p:ph type="title"/>
          </p:nvPr>
        </p:nvSpPr>
        <p:spPr/>
        <p:txBody>
          <a:bodyPr/>
          <a:lstStyle/>
          <a:p>
            <a:r>
              <a:rPr lang="en-US">
                <a:latin typeface="Segoe UI Semibold"/>
                <a:cs typeface="Segoe UI Semibold"/>
              </a:rPr>
              <a:t>4. School X: Grade 9 Admissions Stages View</a:t>
            </a:r>
            <a:endParaRPr lang="en-US"/>
          </a:p>
        </p:txBody>
      </p:sp>
      <p:sp>
        <p:nvSpPr>
          <p:cNvPr id="4" name="Slide Number Placeholder 3">
            <a:extLst>
              <a:ext uri="{FF2B5EF4-FFF2-40B4-BE49-F238E27FC236}">
                <a16:creationId xmlns:a16="http://schemas.microsoft.com/office/drawing/2014/main" id="{8C4AB391-5FAF-4740-8BCD-B4BDA60E8F31}"/>
              </a:ext>
            </a:extLst>
          </p:cNvPr>
          <p:cNvSpPr>
            <a:spLocks noGrp="1"/>
          </p:cNvSpPr>
          <p:nvPr>
            <p:ph type="sldNum" sz="quarter" idx="12"/>
          </p:nvPr>
        </p:nvSpPr>
        <p:spPr/>
        <p:txBody>
          <a:bodyPr/>
          <a:lstStyle/>
          <a:p>
            <a:fld id="{FF27229C-EC7B-4063-A33B-28A5E87E32ED}" type="slidenum">
              <a:rPr lang="zh-CN" altLang="en-US" smtClean="0"/>
              <a:pPr/>
              <a:t>43</a:t>
            </a:fld>
            <a:endParaRPr lang="zh-CN" altLang="en-US"/>
          </a:p>
        </p:txBody>
      </p:sp>
      <p:sp>
        <p:nvSpPr>
          <p:cNvPr id="3" name="TextBox 2">
            <a:extLst>
              <a:ext uri="{FF2B5EF4-FFF2-40B4-BE49-F238E27FC236}">
                <a16:creationId xmlns:a16="http://schemas.microsoft.com/office/drawing/2014/main" id="{D71EA6D4-8C6F-4A51-918F-E536EEE87B85}"/>
              </a:ext>
            </a:extLst>
          </p:cNvPr>
          <p:cNvSpPr txBox="1"/>
          <p:nvPr/>
        </p:nvSpPr>
        <p:spPr>
          <a:xfrm>
            <a:off x="459622" y="5500776"/>
            <a:ext cx="5365429" cy="8443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Segoe UI"/>
              </a:rPr>
              <a:t>Although the percentage of students with disabilities who apply is comparable to their counterparts, there is a gap in the percentage who are </a:t>
            </a:r>
            <a:r>
              <a:rPr lang="en-US" sz="1600" b="1">
                <a:cs typeface="Segoe UI"/>
              </a:rPr>
              <a:t>offered admission</a:t>
            </a:r>
            <a:r>
              <a:rPr lang="en-US" sz="1600">
                <a:cs typeface="Segoe UI"/>
              </a:rPr>
              <a:t>. </a:t>
            </a:r>
          </a:p>
        </p:txBody>
      </p:sp>
      <p:sp>
        <p:nvSpPr>
          <p:cNvPr id="10" name="TextBox 9">
            <a:extLst>
              <a:ext uri="{FF2B5EF4-FFF2-40B4-BE49-F238E27FC236}">
                <a16:creationId xmlns:a16="http://schemas.microsoft.com/office/drawing/2014/main" id="{CE824A78-8A83-4E55-BB95-F7681A7D8424}"/>
              </a:ext>
            </a:extLst>
          </p:cNvPr>
          <p:cNvSpPr txBox="1"/>
          <p:nvPr/>
        </p:nvSpPr>
        <p:spPr>
          <a:xfrm>
            <a:off x="6428495" y="5500776"/>
            <a:ext cx="530564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Segoe UI"/>
              </a:rPr>
              <a:t>There is a gap in percentage of students of color who </a:t>
            </a:r>
            <a:r>
              <a:rPr lang="en-US" sz="1600" b="1">
                <a:cs typeface="Segoe UI"/>
              </a:rPr>
              <a:t>apply. </a:t>
            </a:r>
            <a:r>
              <a:rPr lang="en-US" sz="1600">
                <a:cs typeface="Segoe UI"/>
              </a:rPr>
              <a:t>The gap is reduced through stages of admission.</a:t>
            </a:r>
          </a:p>
        </p:txBody>
      </p:sp>
    </p:spTree>
    <p:extLst>
      <p:ext uri="{BB962C8B-B14F-4D97-AF65-F5344CB8AC3E}">
        <p14:creationId xmlns:p14="http://schemas.microsoft.com/office/powerpoint/2010/main" val="3452021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Chart, bar chart&#10;&#10;Description automatically generated&#10;">
            <a:extLst>
              <a:ext uri="{FF2B5EF4-FFF2-40B4-BE49-F238E27FC236}">
                <a16:creationId xmlns:a16="http://schemas.microsoft.com/office/drawing/2014/main" id="{B4D4C00A-2C85-4F98-A9C9-63A0DC802B88}"/>
              </a:ext>
            </a:extLst>
          </p:cNvPr>
          <p:cNvPicPr>
            <a:picLocks noChangeAspect="1"/>
          </p:cNvPicPr>
          <p:nvPr/>
        </p:nvPicPr>
        <p:blipFill>
          <a:blip r:embed="rId3"/>
          <a:stretch>
            <a:fillRect/>
          </a:stretch>
        </p:blipFill>
        <p:spPr>
          <a:xfrm>
            <a:off x="6382084" y="1155618"/>
            <a:ext cx="5510463" cy="4319500"/>
          </a:xfrm>
          <a:prstGeom prst="rect">
            <a:avLst/>
          </a:prstGeom>
        </p:spPr>
      </p:pic>
      <p:pic>
        <p:nvPicPr>
          <p:cNvPr id="9" name="Picture 9" descr="Chart, bar chart&#10;&#10;Description automatically generated&#10;">
            <a:extLst>
              <a:ext uri="{FF2B5EF4-FFF2-40B4-BE49-F238E27FC236}">
                <a16:creationId xmlns:a16="http://schemas.microsoft.com/office/drawing/2014/main" id="{144F3D32-2826-497D-8455-66602D1A8548}"/>
              </a:ext>
            </a:extLst>
          </p:cNvPr>
          <p:cNvPicPr>
            <a:picLocks noGrp="1" noChangeAspect="1"/>
          </p:cNvPicPr>
          <p:nvPr>
            <p:ph idx="1"/>
          </p:nvPr>
        </p:nvPicPr>
        <p:blipFill>
          <a:blip r:embed="rId4"/>
          <a:stretch>
            <a:fillRect/>
          </a:stretch>
        </p:blipFill>
        <p:spPr>
          <a:xfrm>
            <a:off x="371123" y="1152946"/>
            <a:ext cx="5521157" cy="4322344"/>
          </a:xfrm>
        </p:spPr>
      </p:pic>
      <p:sp>
        <p:nvSpPr>
          <p:cNvPr id="2" name="Title 1">
            <a:extLst>
              <a:ext uri="{FF2B5EF4-FFF2-40B4-BE49-F238E27FC236}">
                <a16:creationId xmlns:a16="http://schemas.microsoft.com/office/drawing/2014/main" id="{41B78395-D57A-45BB-9994-3A985657C766}"/>
              </a:ext>
            </a:extLst>
          </p:cNvPr>
          <p:cNvSpPr>
            <a:spLocks noGrp="1"/>
          </p:cNvSpPr>
          <p:nvPr>
            <p:ph type="title"/>
          </p:nvPr>
        </p:nvSpPr>
        <p:spPr/>
        <p:txBody>
          <a:bodyPr/>
          <a:lstStyle/>
          <a:p>
            <a:r>
              <a:rPr lang="en-US">
                <a:latin typeface="Segoe UI Semibold"/>
                <a:cs typeface="Segoe UI Semibold"/>
              </a:rPr>
              <a:t>4. School Y: Grade 9 Admissions Stages View</a:t>
            </a:r>
            <a:endParaRPr lang="en-US"/>
          </a:p>
        </p:txBody>
      </p:sp>
      <p:sp>
        <p:nvSpPr>
          <p:cNvPr id="4" name="Slide Number Placeholder 3">
            <a:extLst>
              <a:ext uri="{FF2B5EF4-FFF2-40B4-BE49-F238E27FC236}">
                <a16:creationId xmlns:a16="http://schemas.microsoft.com/office/drawing/2014/main" id="{8C4AB391-5FAF-4740-8BCD-B4BDA60E8F31}"/>
              </a:ext>
            </a:extLst>
          </p:cNvPr>
          <p:cNvSpPr>
            <a:spLocks noGrp="1"/>
          </p:cNvSpPr>
          <p:nvPr>
            <p:ph type="sldNum" sz="quarter" idx="12"/>
          </p:nvPr>
        </p:nvSpPr>
        <p:spPr/>
        <p:txBody>
          <a:bodyPr/>
          <a:lstStyle/>
          <a:p>
            <a:fld id="{FF27229C-EC7B-4063-A33B-28A5E87E32ED}" type="slidenum">
              <a:rPr lang="zh-CN" altLang="en-US" smtClean="0"/>
              <a:pPr/>
              <a:t>44</a:t>
            </a:fld>
            <a:endParaRPr lang="zh-CN" altLang="en-US"/>
          </a:p>
        </p:txBody>
      </p:sp>
      <p:sp>
        <p:nvSpPr>
          <p:cNvPr id="3" name="TextBox 2">
            <a:extLst>
              <a:ext uri="{FF2B5EF4-FFF2-40B4-BE49-F238E27FC236}">
                <a16:creationId xmlns:a16="http://schemas.microsoft.com/office/drawing/2014/main" id="{06DD99A9-CCD3-4F57-A451-19BD6911A500}"/>
              </a:ext>
            </a:extLst>
          </p:cNvPr>
          <p:cNvSpPr txBox="1"/>
          <p:nvPr/>
        </p:nvSpPr>
        <p:spPr>
          <a:xfrm>
            <a:off x="486359" y="5558285"/>
            <a:ext cx="551248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Segoe UI"/>
              </a:rPr>
              <a:t>There is a gap in the percentage of English Learner students who </a:t>
            </a:r>
            <a:r>
              <a:rPr lang="en-US" sz="1600" b="1">
                <a:cs typeface="Segoe UI"/>
              </a:rPr>
              <a:t>apply</a:t>
            </a:r>
            <a:r>
              <a:rPr lang="en-US" sz="1600" b="1">
                <a:ea typeface="+mn-lt"/>
                <a:cs typeface="+mn-lt"/>
              </a:rPr>
              <a:t>; </a:t>
            </a:r>
            <a:r>
              <a:rPr lang="en-US" sz="1600">
                <a:ea typeface="+mn-lt"/>
                <a:cs typeface="+mn-lt"/>
              </a:rPr>
              <a:t>much of it remains through stages of admission.</a:t>
            </a:r>
          </a:p>
        </p:txBody>
      </p:sp>
      <p:sp>
        <p:nvSpPr>
          <p:cNvPr id="5" name="TextBox 4">
            <a:extLst>
              <a:ext uri="{FF2B5EF4-FFF2-40B4-BE49-F238E27FC236}">
                <a16:creationId xmlns:a16="http://schemas.microsoft.com/office/drawing/2014/main" id="{97B076E7-7712-420B-B356-5D1FF5201F15}"/>
              </a:ext>
            </a:extLst>
          </p:cNvPr>
          <p:cNvSpPr txBox="1"/>
          <p:nvPr/>
        </p:nvSpPr>
        <p:spPr>
          <a:xfrm>
            <a:off x="6267066" y="5558284"/>
            <a:ext cx="551954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Segoe UI"/>
              </a:rPr>
              <a:t>There is a gap in percentage of economically disadvantaged students who apply; this increases at the </a:t>
            </a:r>
            <a:r>
              <a:rPr lang="en-US" sz="1600" b="1">
                <a:cs typeface="Segoe UI"/>
              </a:rPr>
              <a:t>offer </a:t>
            </a:r>
            <a:r>
              <a:rPr lang="en-US" sz="1600">
                <a:cs typeface="Segoe UI"/>
              </a:rPr>
              <a:t>stage.</a:t>
            </a:r>
          </a:p>
        </p:txBody>
      </p:sp>
    </p:spTree>
    <p:extLst>
      <p:ext uri="{BB962C8B-B14F-4D97-AF65-F5344CB8AC3E}">
        <p14:creationId xmlns:p14="http://schemas.microsoft.com/office/powerpoint/2010/main" val="3646982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57FF-B673-44D7-93C3-A650C24E1261}"/>
              </a:ext>
            </a:extLst>
          </p:cNvPr>
          <p:cNvSpPr>
            <a:spLocks noGrp="1"/>
          </p:cNvSpPr>
          <p:nvPr>
            <p:ph type="title"/>
          </p:nvPr>
        </p:nvSpPr>
        <p:spPr/>
        <p:txBody>
          <a:bodyPr/>
          <a:lstStyle/>
          <a:p>
            <a:r>
              <a:rPr lang="en-US" b="1" dirty="0">
                <a:latin typeface="Segoe UI Semibold"/>
                <a:cs typeface="Segoe UI Semibold"/>
              </a:rPr>
              <a:t>4. Q&amp;A</a:t>
            </a:r>
            <a:endParaRPr lang="en-US" dirty="0"/>
          </a:p>
        </p:txBody>
      </p:sp>
      <p:sp>
        <p:nvSpPr>
          <p:cNvPr id="4" name="Slide Number Placeholder 3">
            <a:extLst>
              <a:ext uri="{FF2B5EF4-FFF2-40B4-BE49-F238E27FC236}">
                <a16:creationId xmlns:a16="http://schemas.microsoft.com/office/drawing/2014/main" id="{77EAD58A-0EAA-44DA-87CD-078698D5CF81}"/>
              </a:ext>
            </a:extLst>
          </p:cNvPr>
          <p:cNvSpPr>
            <a:spLocks noGrp="1"/>
          </p:cNvSpPr>
          <p:nvPr>
            <p:ph type="sldNum" sz="quarter" idx="12"/>
          </p:nvPr>
        </p:nvSpPr>
        <p:spPr/>
        <p:txBody>
          <a:bodyPr/>
          <a:lstStyle/>
          <a:p>
            <a:fld id="{FF27229C-EC7B-4063-A33B-28A5E87E32ED}" type="slidenum">
              <a:rPr lang="zh-CN" altLang="en-US" smtClean="0"/>
              <a:pPr/>
              <a:t>45</a:t>
            </a:fld>
            <a:endParaRPr lang="zh-CN" altLang="en-US"/>
          </a:p>
        </p:txBody>
      </p:sp>
      <p:pic>
        <p:nvPicPr>
          <p:cNvPr id="4098" name="Picture 2" descr="question mark&#10;">
            <a:extLst>
              <a:ext uri="{FF2B5EF4-FFF2-40B4-BE49-F238E27FC236}">
                <a16:creationId xmlns:a16="http://schemas.microsoft.com/office/drawing/2014/main" id="{CBD62A0C-D385-426A-BED3-3C279D5582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2781" y="1458913"/>
            <a:ext cx="7960762" cy="482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867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r>
              <a:rPr lang="en-US" altLang="zh-CN" sz="6000">
                <a:solidFill>
                  <a:schemeClr val="bg1"/>
                </a:solidFill>
                <a:latin typeface="Segoe SemiBold"/>
                <a:cs typeface="Segoe SemiBold" panose="020B0703040204020203" pitchFamily="34" charset="0"/>
              </a:rPr>
              <a:t>05</a:t>
            </a:r>
            <a:endParaRPr lang="en-US" altLang="zh-CN"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lnSpc>
                <a:spcPct val="100000"/>
              </a:lnSpc>
              <a:spcBef>
                <a:spcPts val="0"/>
              </a:spcBef>
              <a:defRPr/>
            </a:pPr>
            <a:r>
              <a:rPr lang="en-US" altLang="zh-CN" sz="4000">
                <a:solidFill>
                  <a:schemeClr val="accent1">
                    <a:lumMod val="50000"/>
                  </a:schemeClr>
                </a:solidFill>
                <a:latin typeface="Segoe UI Semibold"/>
                <a:ea typeface="Segoe UI Black"/>
              </a:rPr>
              <a:t>Field Engagement &amp; Next Steps</a:t>
            </a:r>
            <a:endParaRPr lang="zh-CN" altLang="en-US" sz="4000" b="0" i="0" u="none" strike="noStrike" kern="1200" cap="none" spc="0" normalizeH="0" baseline="0" noProof="0">
              <a:ln>
                <a:noFill/>
              </a:ln>
              <a:solidFill>
                <a:schemeClr val="accent1">
                  <a:lumMod val="50000"/>
                </a:schemeClr>
              </a:solidFill>
              <a:effectLst/>
              <a:uLnTx/>
              <a:uFillTx/>
              <a:latin typeface="Segoe UI Semibold"/>
            </a:endParaRPr>
          </a:p>
        </p:txBody>
      </p:sp>
    </p:spTree>
    <p:extLst>
      <p:ext uri="{BB962C8B-B14F-4D97-AF65-F5344CB8AC3E}">
        <p14:creationId xmlns:p14="http://schemas.microsoft.com/office/powerpoint/2010/main" val="3759090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8395-D57A-45BB-9994-3A985657C766}"/>
              </a:ext>
            </a:extLst>
          </p:cNvPr>
          <p:cNvSpPr>
            <a:spLocks noGrp="1"/>
          </p:cNvSpPr>
          <p:nvPr>
            <p:ph type="title"/>
          </p:nvPr>
        </p:nvSpPr>
        <p:spPr/>
        <p:txBody>
          <a:bodyPr/>
          <a:lstStyle/>
          <a:p>
            <a:r>
              <a:rPr lang="en-US"/>
              <a:t>5. Field Engagement</a:t>
            </a:r>
          </a:p>
        </p:txBody>
      </p:sp>
      <p:sp>
        <p:nvSpPr>
          <p:cNvPr id="3" name="Content Placeholder 2">
            <a:extLst>
              <a:ext uri="{FF2B5EF4-FFF2-40B4-BE49-F238E27FC236}">
                <a16:creationId xmlns:a16="http://schemas.microsoft.com/office/drawing/2014/main" id="{A3F4D1EF-A53C-4915-B5CF-1AF4118C639A}"/>
              </a:ext>
            </a:extLst>
          </p:cNvPr>
          <p:cNvSpPr>
            <a:spLocks noGrp="1"/>
          </p:cNvSpPr>
          <p:nvPr>
            <p:ph idx="1"/>
          </p:nvPr>
        </p:nvSpPr>
        <p:spPr>
          <a:xfrm>
            <a:off x="410514" y="1119883"/>
            <a:ext cx="11370972" cy="5236467"/>
          </a:xfrm>
        </p:spPr>
        <p:txBody>
          <a:bodyPr vert="horz" lIns="91440" tIns="45720" rIns="91440" bIns="45720" rtlCol="0" anchor="t">
            <a:noAutofit/>
          </a:bodyPr>
          <a:lstStyle/>
          <a:p>
            <a:pPr lvl="1"/>
            <a:endParaRPr lang="en-US" sz="3600" b="1">
              <a:latin typeface="Segoe UI"/>
              <a:cs typeface="Segoe UI"/>
            </a:endParaRPr>
          </a:p>
          <a:p>
            <a:pPr lvl="1"/>
            <a:r>
              <a:rPr lang="en-US" b="1">
                <a:latin typeface="Segoe UI"/>
                <a:cs typeface="Segoe UI"/>
              </a:rPr>
              <a:t>Started</a:t>
            </a:r>
            <a:r>
              <a:rPr lang="en-US">
                <a:latin typeface="Segoe UI"/>
                <a:cs typeface="Segoe UI"/>
              </a:rPr>
              <a:t> conversations with high demand districts in Fall 2019</a:t>
            </a:r>
            <a:endParaRPr lang="en-US"/>
          </a:p>
          <a:p>
            <a:pPr lvl="1"/>
            <a:endParaRPr lang="en-US" b="1">
              <a:latin typeface="Segoe UI"/>
              <a:cs typeface="Segoe UI"/>
            </a:endParaRPr>
          </a:p>
          <a:p>
            <a:pPr lvl="1"/>
            <a:r>
              <a:rPr lang="en-US" b="1">
                <a:latin typeface="Segoe UI"/>
                <a:cs typeface="Segoe UI"/>
              </a:rPr>
              <a:t>Continue</a:t>
            </a:r>
            <a:r>
              <a:rPr lang="en-US">
                <a:latin typeface="Segoe UI"/>
                <a:cs typeface="Segoe UI"/>
              </a:rPr>
              <a:t> to collaborate with the field </a:t>
            </a:r>
            <a:endParaRPr lang="en-US"/>
          </a:p>
          <a:p>
            <a:pPr lvl="1"/>
            <a:endParaRPr lang="en-US" b="1">
              <a:latin typeface="Segoe UI"/>
              <a:cs typeface="Segoe UI"/>
            </a:endParaRPr>
          </a:p>
          <a:p>
            <a:pPr lvl="1"/>
            <a:r>
              <a:rPr lang="en-US" b="1">
                <a:latin typeface="Segoe UI"/>
                <a:cs typeface="Segoe UI"/>
              </a:rPr>
              <a:t>Ongoing</a:t>
            </a:r>
            <a:r>
              <a:rPr lang="en-US">
                <a:latin typeface="Segoe UI"/>
                <a:cs typeface="Segoe UI"/>
              </a:rPr>
              <a:t> support provided to field with technical assistance webinars</a:t>
            </a:r>
            <a:endParaRPr lang="en-US"/>
          </a:p>
        </p:txBody>
      </p:sp>
      <p:sp>
        <p:nvSpPr>
          <p:cNvPr id="4" name="Slide Number Placeholder 3">
            <a:extLst>
              <a:ext uri="{FF2B5EF4-FFF2-40B4-BE49-F238E27FC236}">
                <a16:creationId xmlns:a16="http://schemas.microsoft.com/office/drawing/2014/main" id="{8C4AB391-5FAF-4740-8BCD-B4BDA60E8F31}"/>
              </a:ext>
            </a:extLst>
          </p:cNvPr>
          <p:cNvSpPr>
            <a:spLocks noGrp="1"/>
          </p:cNvSpPr>
          <p:nvPr>
            <p:ph type="sldNum" sz="quarter" idx="12"/>
          </p:nvPr>
        </p:nvSpPr>
        <p:spPr/>
        <p:txBody>
          <a:bodyPr/>
          <a:lstStyle/>
          <a:p>
            <a:fld id="{FF27229C-EC7B-4063-A33B-28A5E87E32ED}" type="slidenum">
              <a:rPr lang="zh-CN" altLang="en-US" smtClean="0"/>
              <a:pPr/>
              <a:t>47</a:t>
            </a:fld>
            <a:endParaRPr lang="zh-CN" altLang="en-US"/>
          </a:p>
        </p:txBody>
      </p:sp>
    </p:spTree>
    <p:extLst>
      <p:ext uri="{BB962C8B-B14F-4D97-AF65-F5344CB8AC3E}">
        <p14:creationId xmlns:p14="http://schemas.microsoft.com/office/powerpoint/2010/main" val="1167850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8395-D57A-45BB-9994-3A985657C766}"/>
              </a:ext>
            </a:extLst>
          </p:cNvPr>
          <p:cNvSpPr>
            <a:spLocks noGrp="1"/>
          </p:cNvSpPr>
          <p:nvPr>
            <p:ph type="title"/>
          </p:nvPr>
        </p:nvSpPr>
        <p:spPr/>
        <p:txBody>
          <a:bodyPr/>
          <a:lstStyle/>
          <a:p>
            <a:r>
              <a:rPr lang="en-US">
                <a:latin typeface="Segoe UI Semibold"/>
                <a:cs typeface="Segoe UI Semibold"/>
              </a:rPr>
              <a:t>5. Next steps</a:t>
            </a:r>
            <a:endParaRPr lang="en-US"/>
          </a:p>
        </p:txBody>
      </p:sp>
      <p:sp>
        <p:nvSpPr>
          <p:cNvPr id="3" name="Content Placeholder 2">
            <a:extLst>
              <a:ext uri="{FF2B5EF4-FFF2-40B4-BE49-F238E27FC236}">
                <a16:creationId xmlns:a16="http://schemas.microsoft.com/office/drawing/2014/main" id="{A3F4D1EF-A53C-4915-B5CF-1AF4118C639A}"/>
              </a:ext>
            </a:extLst>
          </p:cNvPr>
          <p:cNvSpPr>
            <a:spLocks noGrp="1"/>
          </p:cNvSpPr>
          <p:nvPr>
            <p:ph idx="1"/>
          </p:nvPr>
        </p:nvSpPr>
        <p:spPr>
          <a:xfrm>
            <a:off x="410514" y="1119883"/>
            <a:ext cx="11370972" cy="5236467"/>
          </a:xfrm>
        </p:spPr>
        <p:txBody>
          <a:bodyPr vert="horz" lIns="91440" tIns="45720" rIns="91440" bIns="45720" rtlCol="0" anchor="t">
            <a:noAutofit/>
          </a:bodyPr>
          <a:lstStyle/>
          <a:p>
            <a:pPr lvl="1"/>
            <a:endParaRPr lang="en-US" sz="3200" b="1">
              <a:latin typeface="Segoe UI"/>
              <a:cs typeface="Segoe UI"/>
            </a:endParaRPr>
          </a:p>
          <a:p>
            <a:pPr lvl="1"/>
            <a:r>
              <a:rPr lang="en-US" b="1">
                <a:latin typeface="Segoe UI"/>
                <a:cs typeface="Segoe UI"/>
              </a:rPr>
              <a:t>Draft regulatory language</a:t>
            </a:r>
            <a:endParaRPr lang="en-US" b="1"/>
          </a:p>
          <a:p>
            <a:pPr lvl="1"/>
            <a:endParaRPr lang="en-US" b="1">
              <a:latin typeface="Segoe UI"/>
              <a:cs typeface="Segoe UI"/>
            </a:endParaRPr>
          </a:p>
          <a:p>
            <a:pPr lvl="1"/>
            <a:r>
              <a:rPr lang="en-US" b="1">
                <a:latin typeface="Segoe UI"/>
                <a:cs typeface="Segoe UI"/>
              </a:rPr>
              <a:t>Develop guidance</a:t>
            </a:r>
            <a:endParaRPr lang="en-US" b="1"/>
          </a:p>
          <a:p>
            <a:pPr lvl="1"/>
            <a:endParaRPr lang="en-US" b="1">
              <a:latin typeface="Segoe UI"/>
              <a:cs typeface="Segoe UI"/>
            </a:endParaRPr>
          </a:p>
          <a:p>
            <a:pPr lvl="1"/>
            <a:r>
              <a:rPr lang="en-US" b="1">
                <a:latin typeface="Segoe UI"/>
                <a:cs typeface="Segoe UI"/>
              </a:rPr>
              <a:t>Conduct simulations </a:t>
            </a:r>
            <a:endParaRPr lang="en-US" b="1"/>
          </a:p>
          <a:p>
            <a:pPr lvl="1"/>
            <a:endParaRPr lang="en-US" b="1">
              <a:latin typeface="Segoe UI"/>
              <a:cs typeface="Segoe UI"/>
            </a:endParaRPr>
          </a:p>
          <a:p>
            <a:pPr lvl="1"/>
            <a:r>
              <a:rPr lang="en-US" b="1">
                <a:latin typeface="Segoe UI"/>
                <a:cs typeface="Segoe UI"/>
              </a:rPr>
              <a:t>Develop statewide supports</a:t>
            </a:r>
            <a:endParaRPr lang="en-US" b="1"/>
          </a:p>
          <a:p>
            <a:pPr lvl="1"/>
            <a:endParaRPr lang="en-US" b="1"/>
          </a:p>
        </p:txBody>
      </p:sp>
      <p:sp>
        <p:nvSpPr>
          <p:cNvPr id="4" name="Slide Number Placeholder 3">
            <a:extLst>
              <a:ext uri="{FF2B5EF4-FFF2-40B4-BE49-F238E27FC236}">
                <a16:creationId xmlns:a16="http://schemas.microsoft.com/office/drawing/2014/main" id="{8C4AB391-5FAF-4740-8BCD-B4BDA60E8F31}"/>
              </a:ext>
            </a:extLst>
          </p:cNvPr>
          <p:cNvSpPr>
            <a:spLocks noGrp="1"/>
          </p:cNvSpPr>
          <p:nvPr>
            <p:ph type="sldNum" sz="quarter" idx="12"/>
          </p:nvPr>
        </p:nvSpPr>
        <p:spPr/>
        <p:txBody>
          <a:bodyPr/>
          <a:lstStyle/>
          <a:p>
            <a:fld id="{FF27229C-EC7B-4063-A33B-28A5E87E32ED}" type="slidenum">
              <a:rPr lang="zh-CN" altLang="en-US" smtClean="0"/>
              <a:pPr/>
              <a:t>48</a:t>
            </a:fld>
            <a:endParaRPr lang="zh-CN" altLang="en-US"/>
          </a:p>
        </p:txBody>
      </p:sp>
    </p:spTree>
    <p:extLst>
      <p:ext uri="{BB962C8B-B14F-4D97-AF65-F5344CB8AC3E}">
        <p14:creationId xmlns:p14="http://schemas.microsoft.com/office/powerpoint/2010/main" val="2129100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i="0" u="none" strike="noStrike" kern="1200" cap="none" spc="0" normalizeH="0" baseline="0" noProof="0">
                <a:ln>
                  <a:noFill/>
                </a:ln>
                <a:solidFill>
                  <a:schemeClr val="bg1"/>
                </a:solidFill>
                <a:effectLst/>
                <a:uLnTx/>
                <a:uFillTx/>
                <a:latin typeface="Segoe SemiBold"/>
                <a:ea typeface="Segoe UI Black"/>
                <a:cs typeface="Segoe SemiBold" panose="020B0703040204020203" pitchFamily="34" charset="0"/>
              </a:rPr>
              <a:t>THANK YOU</a:t>
            </a:r>
            <a:endParaRPr lang="zh-CN" altLang="en-US" sz="9000" i="0" u="none" strike="noStrike" kern="1200" cap="none" spc="0" normalizeH="0" baseline="0" noProof="0">
              <a:ln>
                <a:noFill/>
              </a:ln>
              <a:solidFill>
                <a:schemeClr val="bg1"/>
              </a:solidFill>
              <a:effectLst/>
              <a:uLnTx/>
              <a:uFillTx/>
              <a:latin typeface="Segoe SemiBold"/>
              <a:ea typeface="+mn-ea"/>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3EF54-9AB8-438D-B620-EAA162BD6FB0}"/>
              </a:ext>
            </a:extLst>
          </p:cNvPr>
          <p:cNvSpPr>
            <a:spLocks noGrp="1"/>
          </p:cNvSpPr>
          <p:nvPr>
            <p:ph type="title"/>
          </p:nvPr>
        </p:nvSpPr>
        <p:spPr/>
        <p:txBody>
          <a:bodyPr/>
          <a:lstStyle/>
          <a:p>
            <a:r>
              <a:rPr lang="en-US" dirty="0">
                <a:latin typeface="Segoe UI Semibold"/>
                <a:cs typeface="Segoe UI Semibold"/>
              </a:rPr>
              <a:t>1. CVTE in MA</a:t>
            </a:r>
            <a:endParaRPr lang="en-US" dirty="0"/>
          </a:p>
        </p:txBody>
      </p:sp>
      <p:sp>
        <p:nvSpPr>
          <p:cNvPr id="3" name="Content Placeholder 2">
            <a:extLst>
              <a:ext uri="{FF2B5EF4-FFF2-40B4-BE49-F238E27FC236}">
                <a16:creationId xmlns:a16="http://schemas.microsoft.com/office/drawing/2014/main" id="{6E49D842-8C9C-4ADB-B5A9-E3A83A2BF184}"/>
              </a:ext>
            </a:extLst>
          </p:cNvPr>
          <p:cNvSpPr>
            <a:spLocks noGrp="1"/>
          </p:cNvSpPr>
          <p:nvPr>
            <p:ph idx="1"/>
          </p:nvPr>
        </p:nvSpPr>
        <p:spPr/>
        <p:txBody>
          <a:bodyPr vert="horz" lIns="91440" tIns="45720" rIns="91440" bIns="45720" rtlCol="0" anchor="t">
            <a:noAutofit/>
          </a:bodyPr>
          <a:lstStyle/>
          <a:p>
            <a:r>
              <a:rPr lang="en-US" sz="2800">
                <a:latin typeface="Segoe UI"/>
                <a:cs typeface="Segoe UI"/>
              </a:rPr>
              <a:t>MA has a long history of Career Vocational Technical Education programs as a part of public education. </a:t>
            </a:r>
            <a:endParaRPr lang="en-US" sz="2800"/>
          </a:p>
          <a:p>
            <a:r>
              <a:rPr lang="en-US" sz="2800">
                <a:latin typeface="Segoe UI"/>
                <a:cs typeface="Segoe UI"/>
              </a:rPr>
              <a:t>CVTE programs prepare students for positive postsecondary transition</a:t>
            </a:r>
          </a:p>
          <a:p>
            <a:r>
              <a:rPr lang="en-US" sz="2800">
                <a:latin typeface="Segoe UI"/>
                <a:cs typeface="Segoe UI"/>
              </a:rPr>
              <a:t>Funding: Perkins federal grant + state Ch. 70 funding</a:t>
            </a:r>
            <a:endParaRPr lang="en-US"/>
          </a:p>
          <a:p>
            <a:r>
              <a:rPr lang="en-US" sz="2800">
                <a:latin typeface="Segoe UI"/>
                <a:cs typeface="Segoe UI"/>
              </a:rPr>
              <a:t>Governed by: MGL Ch 74 and 603 CMR 4.00 VTE Regulations</a:t>
            </a:r>
          </a:p>
          <a:p>
            <a:r>
              <a:rPr lang="en-US" sz="2800">
                <a:latin typeface="Segoe UI"/>
                <a:cs typeface="Segoe UI"/>
              </a:rPr>
              <a:t>Two major shifts: Increase in the </a:t>
            </a:r>
            <a:r>
              <a:rPr lang="en-US" sz="2800" b="1">
                <a:latin typeface="Segoe UI"/>
                <a:cs typeface="Segoe UI"/>
              </a:rPr>
              <a:t>range </a:t>
            </a:r>
            <a:r>
              <a:rPr lang="en-US" sz="2800">
                <a:latin typeface="Segoe UI"/>
                <a:cs typeface="Segoe UI"/>
              </a:rPr>
              <a:t>of CTE programs and the </a:t>
            </a:r>
            <a:r>
              <a:rPr lang="en-US" sz="2800" b="1">
                <a:latin typeface="Segoe UI"/>
                <a:cs typeface="Segoe UI"/>
              </a:rPr>
              <a:t>popularity </a:t>
            </a:r>
            <a:r>
              <a:rPr lang="en-US" sz="2800">
                <a:latin typeface="Segoe UI"/>
                <a:cs typeface="Segoe UI"/>
              </a:rPr>
              <a:t>of CTE programs.</a:t>
            </a:r>
          </a:p>
          <a:p>
            <a:endParaRPr lang="en-US"/>
          </a:p>
        </p:txBody>
      </p:sp>
      <p:sp>
        <p:nvSpPr>
          <p:cNvPr id="4" name="Slide Number Placeholder 3">
            <a:extLst>
              <a:ext uri="{FF2B5EF4-FFF2-40B4-BE49-F238E27FC236}">
                <a16:creationId xmlns:a16="http://schemas.microsoft.com/office/drawing/2014/main" id="{BBF576A5-688A-401D-B44C-5D4EC282CAEA}"/>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152911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512C-8A43-4273-AF30-7C01F58FB00A}"/>
              </a:ext>
            </a:extLst>
          </p:cNvPr>
          <p:cNvSpPr>
            <a:spLocks noGrp="1"/>
          </p:cNvSpPr>
          <p:nvPr>
            <p:ph type="title"/>
          </p:nvPr>
        </p:nvSpPr>
        <p:spPr/>
        <p:txBody>
          <a:bodyPr/>
          <a:lstStyle/>
          <a:p>
            <a:br>
              <a:rPr lang="en-US">
                <a:latin typeface="Segoe UI Semibold"/>
                <a:cs typeface="Segoe UI Semibold"/>
              </a:rPr>
            </a:br>
            <a:r>
              <a:rPr lang="en-US">
                <a:latin typeface="Segoe UI Semibold"/>
                <a:cs typeface="Segoe UI Semibold"/>
              </a:rPr>
              <a:t>1. Pathways in Massachusetts</a:t>
            </a:r>
          </a:p>
          <a:p>
            <a:endParaRPr lang="en-US"/>
          </a:p>
        </p:txBody>
      </p:sp>
      <p:sp>
        <p:nvSpPr>
          <p:cNvPr id="3" name="Content Placeholder 2">
            <a:extLst>
              <a:ext uri="{FF2B5EF4-FFF2-40B4-BE49-F238E27FC236}">
                <a16:creationId xmlns:a16="http://schemas.microsoft.com/office/drawing/2014/main" id="{A0624F16-963D-41D2-AE63-9D98DE82079A}"/>
              </a:ext>
            </a:extLst>
          </p:cNvPr>
          <p:cNvSpPr>
            <a:spLocks noGrp="1"/>
          </p:cNvSpPr>
          <p:nvPr>
            <p:ph idx="1"/>
          </p:nvPr>
        </p:nvSpPr>
        <p:spPr/>
        <p:txBody>
          <a:bodyPr vert="horz" lIns="91440" tIns="45720" rIns="91440" bIns="45720" rtlCol="0" anchor="t">
            <a:noAutofit/>
          </a:bodyPr>
          <a:lstStyle/>
          <a:p>
            <a:pPr marL="0" indent="0">
              <a:buNone/>
            </a:pPr>
            <a:endParaRPr lang="en-US" sz="2800" b="1">
              <a:latin typeface="Segoe UI"/>
              <a:cs typeface="Segoe UI"/>
            </a:endParaRPr>
          </a:p>
          <a:p>
            <a:r>
              <a:rPr lang="en-US" sz="2800" b="1">
                <a:latin typeface="Segoe UI"/>
                <a:cs typeface="Segoe UI"/>
              </a:rPr>
              <a:t>Innovation</a:t>
            </a:r>
            <a:r>
              <a:rPr lang="en-US" sz="2800" b="1" dirty="0">
                <a:latin typeface="Segoe UI"/>
                <a:cs typeface="Segoe UI"/>
              </a:rPr>
              <a:t> Pathways - 99 </a:t>
            </a:r>
            <a:r>
              <a:rPr lang="en-US" sz="2800" dirty="0">
                <a:latin typeface="Segoe UI"/>
                <a:cs typeface="Segoe UI"/>
              </a:rPr>
              <a:t>programs at </a:t>
            </a:r>
            <a:r>
              <a:rPr lang="en-US" sz="2800" b="1" dirty="0">
                <a:latin typeface="Segoe UI"/>
                <a:cs typeface="Segoe UI"/>
              </a:rPr>
              <a:t>42 </a:t>
            </a:r>
            <a:r>
              <a:rPr lang="en-US" sz="2800" dirty="0">
                <a:latin typeface="Segoe UI"/>
                <a:cs typeface="Segoe UI"/>
              </a:rPr>
              <a:t>high schools</a:t>
            </a:r>
            <a:endParaRPr lang="en-US" sz="2800"/>
          </a:p>
          <a:p>
            <a:r>
              <a:rPr lang="en-US" sz="2800" b="1">
                <a:latin typeface="Segoe UI"/>
                <a:cs typeface="Segoe UI"/>
              </a:rPr>
              <a:t>Early College - 23 </a:t>
            </a:r>
            <a:r>
              <a:rPr lang="en-US" sz="2800">
                <a:latin typeface="Segoe UI"/>
                <a:cs typeface="Segoe UI"/>
              </a:rPr>
              <a:t>designated</a:t>
            </a:r>
            <a:r>
              <a:rPr lang="en-US" sz="2800" b="1">
                <a:latin typeface="Segoe UI"/>
                <a:cs typeface="Segoe UI"/>
              </a:rPr>
              <a:t> </a:t>
            </a:r>
            <a:r>
              <a:rPr lang="en-US" sz="2800">
                <a:latin typeface="Segoe UI"/>
                <a:cs typeface="Segoe UI"/>
              </a:rPr>
              <a:t>programs at </a:t>
            </a:r>
            <a:r>
              <a:rPr lang="en-US" sz="2800" b="1">
                <a:latin typeface="Segoe UI"/>
                <a:cs typeface="Segoe UI"/>
              </a:rPr>
              <a:t>35</a:t>
            </a:r>
            <a:r>
              <a:rPr lang="en-US" sz="2800">
                <a:latin typeface="Segoe UI"/>
                <a:cs typeface="Segoe UI"/>
              </a:rPr>
              <a:t> high schools in partnership with </a:t>
            </a:r>
            <a:r>
              <a:rPr lang="en-US" sz="2800" b="1">
                <a:latin typeface="Segoe UI"/>
                <a:cs typeface="Segoe UI"/>
              </a:rPr>
              <a:t>19 </a:t>
            </a:r>
            <a:r>
              <a:rPr lang="en-US" sz="2800">
                <a:latin typeface="Segoe UI"/>
                <a:cs typeface="Segoe UI"/>
              </a:rPr>
              <a:t>institutes of higher ed</a:t>
            </a:r>
            <a:endParaRPr lang="en-US" sz="2800" b="1"/>
          </a:p>
          <a:p>
            <a:r>
              <a:rPr lang="en-US" sz="2800" b="1" dirty="0">
                <a:latin typeface="Segoe UI"/>
                <a:cs typeface="Segoe UI"/>
              </a:rPr>
              <a:t>Career Technical Initiative (3 shifts)</a:t>
            </a:r>
            <a:endParaRPr lang="en-US" sz="2800" b="1" dirty="0"/>
          </a:p>
          <a:p>
            <a:pPr lvl="2"/>
            <a:r>
              <a:rPr lang="en-US" sz="2800" dirty="0">
                <a:latin typeface="Segoe UI"/>
                <a:cs typeface="Segoe UI"/>
              </a:rPr>
              <a:t>CTE Partnership "After Dark" - </a:t>
            </a:r>
            <a:r>
              <a:rPr lang="en-US" sz="2800" b="1" dirty="0">
                <a:latin typeface="Segoe UI"/>
                <a:cs typeface="Segoe UI"/>
              </a:rPr>
              <a:t>25</a:t>
            </a:r>
            <a:r>
              <a:rPr lang="en-US" sz="2800" dirty="0">
                <a:latin typeface="Segoe UI"/>
                <a:cs typeface="Segoe UI"/>
              </a:rPr>
              <a:t> programs </a:t>
            </a:r>
            <a:r>
              <a:rPr lang="en-US" sz="2800" b="1" dirty="0">
                <a:latin typeface="Segoe UI"/>
                <a:cs typeface="Segoe UI"/>
              </a:rPr>
              <a:t>6 </a:t>
            </a:r>
            <a:r>
              <a:rPr lang="en-US" sz="2800" dirty="0">
                <a:latin typeface="Segoe UI"/>
                <a:cs typeface="Segoe UI"/>
              </a:rPr>
              <a:t>HS partnerships</a:t>
            </a:r>
            <a:endParaRPr lang="en-US" sz="2800" dirty="0"/>
          </a:p>
          <a:p>
            <a:pPr lvl="2"/>
            <a:r>
              <a:rPr lang="en-US" sz="2800" dirty="0">
                <a:latin typeface="Segoe UI"/>
                <a:cs typeface="Segoe UI"/>
              </a:rPr>
              <a:t>Adult Technical Training programs –</a:t>
            </a:r>
            <a:r>
              <a:rPr lang="en-US" sz="2800" b="1" dirty="0">
                <a:latin typeface="Segoe UI"/>
                <a:cs typeface="Segoe UI"/>
              </a:rPr>
              <a:t>7</a:t>
            </a:r>
            <a:r>
              <a:rPr lang="en-US" sz="2800" dirty="0">
                <a:latin typeface="Segoe UI"/>
                <a:cs typeface="Segoe UI"/>
              </a:rPr>
              <a:t> programs </a:t>
            </a:r>
            <a:r>
              <a:rPr lang="en-US" sz="2800" b="1" dirty="0">
                <a:latin typeface="Segoe UI"/>
                <a:cs typeface="Segoe UI"/>
              </a:rPr>
              <a:t>23</a:t>
            </a:r>
            <a:r>
              <a:rPr lang="en-US" sz="2800" dirty="0">
                <a:latin typeface="Segoe UI"/>
                <a:cs typeface="Segoe UI"/>
              </a:rPr>
              <a:t> pathways</a:t>
            </a:r>
            <a:endParaRPr lang="en-US" sz="2800" dirty="0"/>
          </a:p>
          <a:p>
            <a:pPr lvl="2"/>
            <a:r>
              <a:rPr lang="en-US" sz="2800" dirty="0">
                <a:latin typeface="Segoe UI"/>
                <a:cs typeface="Segoe UI"/>
              </a:rPr>
              <a:t>Expansion of Ch.74 programs - over </a:t>
            </a:r>
            <a:r>
              <a:rPr lang="en-US" sz="2800" b="1" dirty="0">
                <a:latin typeface="Segoe UI"/>
                <a:cs typeface="Segoe UI"/>
              </a:rPr>
              <a:t>70</a:t>
            </a:r>
            <a:r>
              <a:rPr lang="en-US" sz="2800" dirty="0">
                <a:latin typeface="Segoe UI"/>
                <a:cs typeface="Segoe UI"/>
              </a:rPr>
              <a:t> programs added in last </a:t>
            </a:r>
            <a:r>
              <a:rPr lang="en-US" sz="2800" b="1">
                <a:latin typeface="Segoe UI"/>
                <a:cs typeface="Segoe UI"/>
              </a:rPr>
              <a:t>5 </a:t>
            </a:r>
            <a:r>
              <a:rPr lang="en-US" sz="2800">
                <a:latin typeface="Segoe UI"/>
                <a:cs typeface="Segoe UI"/>
              </a:rPr>
              <a:t>years</a:t>
            </a:r>
            <a:endParaRPr lang="en-US" sz="2800" dirty="0">
              <a:latin typeface="Segoe UI"/>
              <a:cs typeface="Segoe UI"/>
            </a:endParaRPr>
          </a:p>
          <a:p>
            <a:pPr lvl="2"/>
            <a:endParaRPr lang="en-US" sz="2800" dirty="0"/>
          </a:p>
        </p:txBody>
      </p:sp>
      <p:sp>
        <p:nvSpPr>
          <p:cNvPr id="4" name="Slide Number Placeholder 3">
            <a:extLst>
              <a:ext uri="{FF2B5EF4-FFF2-40B4-BE49-F238E27FC236}">
                <a16:creationId xmlns:a16="http://schemas.microsoft.com/office/drawing/2014/main" id="{FD30173F-A212-4133-A8B2-F10EAC1878EC}"/>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244142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AE2A-D9A0-4AD6-8660-EDD38547A089}"/>
              </a:ext>
            </a:extLst>
          </p:cNvPr>
          <p:cNvSpPr>
            <a:spLocks noGrp="1"/>
          </p:cNvSpPr>
          <p:nvPr>
            <p:ph type="title"/>
          </p:nvPr>
        </p:nvSpPr>
        <p:spPr/>
        <p:txBody>
          <a:bodyPr/>
          <a:lstStyle/>
          <a:p>
            <a:r>
              <a:rPr lang="en-US">
                <a:latin typeface="Segoe UI Semibold"/>
                <a:cs typeface="Segoe UI Semibold"/>
              </a:rPr>
              <a:t>Pathways offer</a:t>
            </a:r>
            <a:endParaRPr lang="en-US"/>
          </a:p>
        </p:txBody>
      </p:sp>
      <p:sp>
        <p:nvSpPr>
          <p:cNvPr id="3" name="Content Placeholder 2">
            <a:extLst>
              <a:ext uri="{FF2B5EF4-FFF2-40B4-BE49-F238E27FC236}">
                <a16:creationId xmlns:a16="http://schemas.microsoft.com/office/drawing/2014/main" id="{E603902C-E4FC-4155-AF77-89F71FDEED3F}"/>
              </a:ext>
            </a:extLst>
          </p:cNvPr>
          <p:cNvSpPr>
            <a:spLocks noGrp="1"/>
          </p:cNvSpPr>
          <p:nvPr>
            <p:ph idx="1"/>
          </p:nvPr>
        </p:nvSpPr>
        <p:spPr>
          <a:xfrm>
            <a:off x="567743" y="1234671"/>
            <a:ext cx="10695237" cy="4283478"/>
          </a:xfrm>
        </p:spPr>
        <p:txBody>
          <a:bodyPr vert="horz" lIns="91440" tIns="45720" rIns="91440" bIns="45720" rtlCol="0" anchor="t">
            <a:noAutofit/>
          </a:bodyPr>
          <a:lstStyle/>
          <a:p>
            <a:pPr>
              <a:spcBef>
                <a:spcPts val="0"/>
              </a:spcBef>
            </a:pPr>
            <a:r>
              <a:rPr lang="en-US" dirty="0">
                <a:latin typeface="Segoe UI"/>
                <a:cs typeface="Segoe UI"/>
              </a:rPr>
              <a:t>Advising</a:t>
            </a:r>
            <a:endParaRPr lang="en-US" dirty="0"/>
          </a:p>
          <a:p>
            <a:pPr>
              <a:spcBef>
                <a:spcPts val="0"/>
              </a:spcBef>
            </a:pPr>
            <a:r>
              <a:rPr lang="en-US" dirty="0">
                <a:latin typeface="Segoe UI"/>
                <a:cs typeface="Segoe UI"/>
              </a:rPr>
              <a:t>Labor Market Demand</a:t>
            </a:r>
            <a:endParaRPr lang="en-US" dirty="0"/>
          </a:p>
          <a:p>
            <a:pPr>
              <a:spcBef>
                <a:spcPts val="0"/>
              </a:spcBef>
            </a:pPr>
            <a:r>
              <a:rPr lang="en-US" dirty="0">
                <a:latin typeface="Segoe UI"/>
                <a:cs typeface="Segoe UI"/>
              </a:rPr>
              <a:t>Integrated Instruction </a:t>
            </a:r>
          </a:p>
          <a:p>
            <a:pPr>
              <a:spcBef>
                <a:spcPts val="0"/>
              </a:spcBef>
            </a:pPr>
            <a:r>
              <a:rPr lang="en-US" dirty="0">
                <a:latin typeface="Segoe UI"/>
                <a:cs typeface="Segoe UI"/>
              </a:rPr>
              <a:t>Work-based Learning </a:t>
            </a:r>
            <a:endParaRPr lang="en-US" dirty="0"/>
          </a:p>
          <a:p>
            <a:pPr>
              <a:spcBef>
                <a:spcPts val="0"/>
              </a:spcBef>
            </a:pPr>
            <a:r>
              <a:rPr lang="en-US" dirty="0">
                <a:latin typeface="Segoe UI"/>
                <a:cs typeface="Segoe UI"/>
              </a:rPr>
              <a:t>Credential Preparation</a:t>
            </a:r>
            <a:endParaRPr lang="en-US" dirty="0"/>
          </a:p>
          <a:p>
            <a:pPr>
              <a:spcBef>
                <a:spcPts val="0"/>
              </a:spcBef>
            </a:pPr>
            <a:r>
              <a:rPr lang="en-US" dirty="0">
                <a:latin typeface="Segoe UI"/>
                <a:cs typeface="Segoe UI"/>
              </a:rPr>
              <a:t>Postsecondary Linkages  </a:t>
            </a:r>
          </a:p>
          <a:p>
            <a:endParaRPr lang="en-US" dirty="0"/>
          </a:p>
        </p:txBody>
      </p:sp>
      <p:sp>
        <p:nvSpPr>
          <p:cNvPr id="4" name="Slide Number Placeholder 3">
            <a:extLst>
              <a:ext uri="{FF2B5EF4-FFF2-40B4-BE49-F238E27FC236}">
                <a16:creationId xmlns:a16="http://schemas.microsoft.com/office/drawing/2014/main" id="{3C7D9CCE-AA85-49E8-AD68-F6E72C36C717}"/>
              </a:ext>
            </a:extLst>
          </p:cNvPr>
          <p:cNvSpPr>
            <a:spLocks noGrp="1"/>
          </p:cNvSpPr>
          <p:nvPr>
            <p:ph type="sldNum" sz="quarter" idx="12"/>
          </p:nvPr>
        </p:nvSpPr>
        <p:spPr/>
        <p:txBody>
          <a:bodyPr/>
          <a:lstStyle/>
          <a:p>
            <a:fld id="{FF27229C-EC7B-4063-A33B-28A5E87E32ED}" type="slidenum">
              <a:rPr lang="zh-CN" altLang="en-US" dirty="0" smtClean="0"/>
              <a:pPr/>
              <a:t>7</a:t>
            </a:fld>
            <a:endParaRPr lang="zh-CN" altLang="en-US"/>
          </a:p>
        </p:txBody>
      </p:sp>
      <p:sp>
        <p:nvSpPr>
          <p:cNvPr id="7" name="Rectangle 6" descr="advising&#10;labor market demand&#10;integrated instruction&#10;work based learning&#10;credential preparation&#10;post secondary linkages" title="types">
            <a:extLst>
              <a:ext uri="{FF2B5EF4-FFF2-40B4-BE49-F238E27FC236}">
                <a16:creationId xmlns:a16="http://schemas.microsoft.com/office/drawing/2014/main" id="{025E70F5-7EC0-4706-AACA-3A049F94DE92}"/>
              </a:ext>
            </a:extLst>
          </p:cNvPr>
          <p:cNvSpPr/>
          <p:nvPr/>
        </p:nvSpPr>
        <p:spPr bwMode="auto">
          <a:xfrm>
            <a:off x="3244774" y="4231119"/>
            <a:ext cx="8737038" cy="1885380"/>
          </a:xfrm>
          <a:prstGeom prst="rect">
            <a:avLst/>
          </a:prstGeom>
          <a:solidFill>
            <a:srgbClr val="DCE5F1"/>
          </a:solidFill>
          <a:ln w="38100" cap="flat" cmpd="sng" algn="ctr">
            <a:solidFill>
              <a:srgbClr val="00206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mn-cs"/>
              </a:rPr>
              <a:t> </a:t>
            </a:r>
          </a:p>
        </p:txBody>
      </p:sp>
      <p:pic>
        <p:nvPicPr>
          <p:cNvPr id="8" name="Picture 7" descr="Image result for credential preparation">
            <a:extLst>
              <a:ext uri="{FF2B5EF4-FFF2-40B4-BE49-F238E27FC236}">
                <a16:creationId xmlns:a16="http://schemas.microsoft.com/office/drawing/2014/main" id="{9DC8F16A-EBD2-438F-A696-9B0F76C78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5033" y="4151432"/>
            <a:ext cx="1389891" cy="1328931"/>
          </a:xfrm>
          <a:prstGeom prst="rect">
            <a:avLst/>
          </a:prstGeom>
        </p:spPr>
      </p:pic>
      <p:pic>
        <p:nvPicPr>
          <p:cNvPr id="9" name="Picture 8" descr="Image result for post secondary linkages">
            <a:extLst>
              <a:ext uri="{FF2B5EF4-FFF2-40B4-BE49-F238E27FC236}">
                <a16:creationId xmlns:a16="http://schemas.microsoft.com/office/drawing/2014/main" id="{7339DD59-F3A7-4089-AC7A-E3C494AF7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3663" y="4151432"/>
            <a:ext cx="1389891" cy="1328931"/>
          </a:xfrm>
          <a:prstGeom prst="rect">
            <a:avLst/>
          </a:prstGeom>
        </p:spPr>
      </p:pic>
      <p:pic>
        <p:nvPicPr>
          <p:cNvPr id="10" name="Picture 9" descr="Image result for advising">
            <a:extLst>
              <a:ext uri="{FF2B5EF4-FFF2-40B4-BE49-F238E27FC236}">
                <a16:creationId xmlns:a16="http://schemas.microsoft.com/office/drawing/2014/main" id="{21C76F95-DE05-4EBA-B4FD-402206AC3A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6118" y="4195796"/>
            <a:ext cx="1513845" cy="1447449"/>
          </a:xfrm>
          <a:prstGeom prst="rect">
            <a:avLst/>
          </a:prstGeom>
        </p:spPr>
      </p:pic>
      <p:pic>
        <p:nvPicPr>
          <p:cNvPr id="11" name="Picture 10" descr="Image result for labor market demand">
            <a:extLst>
              <a:ext uri="{FF2B5EF4-FFF2-40B4-BE49-F238E27FC236}">
                <a16:creationId xmlns:a16="http://schemas.microsoft.com/office/drawing/2014/main" id="{16FFDC65-EC06-4A77-8CD8-D7FFE5049E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2506" y="4146930"/>
            <a:ext cx="1389891" cy="1328931"/>
          </a:xfrm>
          <a:prstGeom prst="rect">
            <a:avLst/>
          </a:prstGeom>
        </p:spPr>
      </p:pic>
      <p:pic>
        <p:nvPicPr>
          <p:cNvPr id="12" name="Picture 11" descr="Image result for integrated instruction">
            <a:extLst>
              <a:ext uri="{FF2B5EF4-FFF2-40B4-BE49-F238E27FC236}">
                <a16:creationId xmlns:a16="http://schemas.microsoft.com/office/drawing/2014/main" id="{9BEED27A-F3E8-4D8E-AC0C-2BA6706C0A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4340" y="4221738"/>
            <a:ext cx="1345809" cy="1286782"/>
          </a:xfrm>
          <a:prstGeom prst="rect">
            <a:avLst/>
          </a:prstGeom>
        </p:spPr>
      </p:pic>
      <p:sp>
        <p:nvSpPr>
          <p:cNvPr id="13" name="TextBox 12">
            <a:extLst>
              <a:ext uri="{FF2B5EF4-FFF2-40B4-BE49-F238E27FC236}">
                <a16:creationId xmlns:a16="http://schemas.microsoft.com/office/drawing/2014/main" id="{59293F12-84BC-466A-9D68-C51FC7F72901}"/>
              </a:ext>
            </a:extLst>
          </p:cNvPr>
          <p:cNvSpPr txBox="1"/>
          <p:nvPr/>
        </p:nvSpPr>
        <p:spPr>
          <a:xfrm>
            <a:off x="3190096" y="5326475"/>
            <a:ext cx="144025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D8A"/>
                </a:solidFill>
                <a:effectLst/>
                <a:uLnTx/>
                <a:uFillTx/>
                <a:latin typeface="Century Gothic" panose="020B0502020202020204" pitchFamily="34" charset="0"/>
                <a:ea typeface="+mn-ea"/>
                <a:cs typeface="Aharoni" panose="02010803020104030203" pitchFamily="2" charset="-79"/>
              </a:rPr>
              <a:t>ADVISING</a:t>
            </a:r>
          </a:p>
        </p:txBody>
      </p:sp>
      <p:sp>
        <p:nvSpPr>
          <p:cNvPr id="14" name="TextBox 13">
            <a:extLst>
              <a:ext uri="{FF2B5EF4-FFF2-40B4-BE49-F238E27FC236}">
                <a16:creationId xmlns:a16="http://schemas.microsoft.com/office/drawing/2014/main" id="{C2632B36-72AD-49D3-AFD2-55244A1019C8}"/>
              </a:ext>
            </a:extLst>
          </p:cNvPr>
          <p:cNvSpPr txBox="1"/>
          <p:nvPr/>
        </p:nvSpPr>
        <p:spPr>
          <a:xfrm>
            <a:off x="7646157" y="5305201"/>
            <a:ext cx="132926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D8A"/>
                </a:solidFill>
                <a:effectLst/>
                <a:uLnTx/>
                <a:uFillTx/>
                <a:latin typeface="Century Gothic" panose="020B0502020202020204" pitchFamily="34" charset="0"/>
                <a:ea typeface="+mn-ea"/>
                <a:cs typeface="Aharoni" panose="02010803020104030203" pitchFamily="2" charset="-79"/>
              </a:rPr>
              <a:t>WORK BASED LEARNING</a:t>
            </a:r>
          </a:p>
        </p:txBody>
      </p:sp>
      <p:sp>
        <p:nvSpPr>
          <p:cNvPr id="15" name="TextBox 14">
            <a:extLst>
              <a:ext uri="{FF2B5EF4-FFF2-40B4-BE49-F238E27FC236}">
                <a16:creationId xmlns:a16="http://schemas.microsoft.com/office/drawing/2014/main" id="{5F89E5E0-6212-4C2F-8A24-84705B082563}"/>
              </a:ext>
            </a:extLst>
          </p:cNvPr>
          <p:cNvSpPr txBox="1"/>
          <p:nvPr/>
        </p:nvSpPr>
        <p:spPr>
          <a:xfrm>
            <a:off x="9113706" y="5305201"/>
            <a:ext cx="14161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D8A"/>
                </a:solidFill>
                <a:effectLst/>
                <a:uLnTx/>
                <a:uFillTx/>
                <a:latin typeface="Century Gothic" panose="020B0502020202020204" pitchFamily="34" charset="0"/>
                <a:ea typeface="+mn-ea"/>
                <a:cs typeface="Aharoni" panose="02010803020104030203" pitchFamily="2" charset="-79"/>
              </a:rPr>
              <a:t>CREDENTIAL PREPARATION</a:t>
            </a:r>
          </a:p>
        </p:txBody>
      </p:sp>
      <p:sp>
        <p:nvSpPr>
          <p:cNvPr id="16" name="TextBox 15">
            <a:extLst>
              <a:ext uri="{FF2B5EF4-FFF2-40B4-BE49-F238E27FC236}">
                <a16:creationId xmlns:a16="http://schemas.microsoft.com/office/drawing/2014/main" id="{95A65B26-4FB4-4037-AAB0-1974D229C447}"/>
              </a:ext>
            </a:extLst>
          </p:cNvPr>
          <p:cNvSpPr txBox="1"/>
          <p:nvPr/>
        </p:nvSpPr>
        <p:spPr>
          <a:xfrm>
            <a:off x="4688056" y="5305201"/>
            <a:ext cx="115309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D8A"/>
                </a:solidFill>
                <a:effectLst/>
                <a:uLnTx/>
                <a:uFillTx/>
                <a:latin typeface="Century Gothic" panose="020B0502020202020204" pitchFamily="34" charset="0"/>
                <a:ea typeface="+mn-ea"/>
                <a:cs typeface="Aharoni" panose="02010803020104030203" pitchFamily="2" charset="-79"/>
              </a:rPr>
              <a:t>LABOR MARKET DEMAND</a:t>
            </a:r>
          </a:p>
        </p:txBody>
      </p:sp>
      <p:sp>
        <p:nvSpPr>
          <p:cNvPr id="17" name="TextBox 16">
            <a:extLst>
              <a:ext uri="{FF2B5EF4-FFF2-40B4-BE49-F238E27FC236}">
                <a16:creationId xmlns:a16="http://schemas.microsoft.com/office/drawing/2014/main" id="{4FCEDB1B-2418-4C3D-85F8-8E82976E47A7}"/>
              </a:ext>
            </a:extLst>
          </p:cNvPr>
          <p:cNvSpPr txBox="1"/>
          <p:nvPr/>
        </p:nvSpPr>
        <p:spPr>
          <a:xfrm>
            <a:off x="6036249" y="5326475"/>
            <a:ext cx="150585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D8A"/>
                </a:solidFill>
                <a:effectLst/>
                <a:uLnTx/>
                <a:uFillTx/>
                <a:latin typeface="Century Gothic" panose="020B0502020202020204" pitchFamily="34" charset="0"/>
                <a:ea typeface="+mn-ea"/>
                <a:cs typeface="Aharoni" panose="02010803020104030203" pitchFamily="2" charset="-79"/>
              </a:rPr>
              <a:t>INTEGRATED INSTRUCTION</a:t>
            </a:r>
          </a:p>
        </p:txBody>
      </p:sp>
      <p:sp>
        <p:nvSpPr>
          <p:cNvPr id="18" name="TextBox 17">
            <a:extLst>
              <a:ext uri="{FF2B5EF4-FFF2-40B4-BE49-F238E27FC236}">
                <a16:creationId xmlns:a16="http://schemas.microsoft.com/office/drawing/2014/main" id="{05A1A853-2D5F-4924-B47A-EAA3FD754CD5}"/>
              </a:ext>
            </a:extLst>
          </p:cNvPr>
          <p:cNvSpPr txBox="1"/>
          <p:nvPr/>
        </p:nvSpPr>
        <p:spPr>
          <a:xfrm>
            <a:off x="10480182" y="5305201"/>
            <a:ext cx="171181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D8A"/>
                </a:solidFill>
                <a:effectLst/>
                <a:uLnTx/>
                <a:uFillTx/>
                <a:latin typeface="Century Gothic" panose="020B0502020202020204" pitchFamily="34" charset="0"/>
                <a:ea typeface="+mn-ea"/>
                <a:cs typeface="Aharoni" panose="02010803020104030203" pitchFamily="2" charset="-79"/>
              </a:rPr>
              <a:t>POST</a:t>
            </a:r>
            <a:br>
              <a:rPr kumimoji="0" lang="en-US" sz="1400" b="1" i="0" u="none" strike="noStrike" kern="1200" cap="none" spc="0" normalizeH="0" baseline="0" noProof="0" dirty="0">
                <a:ln>
                  <a:noFill/>
                </a:ln>
                <a:solidFill>
                  <a:srgbClr val="002D8A"/>
                </a:solidFill>
                <a:effectLst/>
                <a:uLnTx/>
                <a:uFillTx/>
                <a:latin typeface="Century Gothic" panose="020B0502020202020204" pitchFamily="34" charset="0"/>
                <a:ea typeface="+mn-ea"/>
                <a:cs typeface="Aharoni" panose="02010803020104030203" pitchFamily="2" charset="-79"/>
              </a:rPr>
            </a:br>
            <a:r>
              <a:rPr kumimoji="0" lang="en-US" sz="1400" b="1" i="0" u="none" strike="noStrike" kern="1200" cap="none" spc="0" normalizeH="0" baseline="0" noProof="0" dirty="0">
                <a:ln>
                  <a:noFill/>
                </a:ln>
                <a:solidFill>
                  <a:srgbClr val="002D8A"/>
                </a:solidFill>
                <a:effectLst/>
                <a:uLnTx/>
                <a:uFillTx/>
                <a:latin typeface="Century Gothic" panose="020B0502020202020204" pitchFamily="34" charset="0"/>
                <a:ea typeface="+mn-ea"/>
                <a:cs typeface="Aharoni" panose="02010803020104030203" pitchFamily="2" charset="-79"/>
              </a:rPr>
              <a:t>SECONDARY LINKAGES</a:t>
            </a:r>
          </a:p>
        </p:txBody>
      </p:sp>
      <p:pic>
        <p:nvPicPr>
          <p:cNvPr id="19" name="Picture 18" descr="Image result for work based learning">
            <a:extLst>
              <a:ext uri="{FF2B5EF4-FFF2-40B4-BE49-F238E27FC236}">
                <a16:creationId xmlns:a16="http://schemas.microsoft.com/office/drawing/2014/main" id="{D42629AB-FBA0-4EA8-872E-0ADF9E7F1932}"/>
              </a:ext>
            </a:extLst>
          </p:cNvPr>
          <p:cNvPicPr>
            <a:picLocks noChangeAspect="1"/>
          </p:cNvPicPr>
          <p:nvPr/>
        </p:nvPicPr>
        <p:blipFill>
          <a:blip r:embed="rId7"/>
          <a:stretch>
            <a:fillRect/>
          </a:stretch>
        </p:blipFill>
        <p:spPr>
          <a:xfrm>
            <a:off x="7800407" y="4338312"/>
            <a:ext cx="967500" cy="895333"/>
          </a:xfrm>
          <a:prstGeom prst="rect">
            <a:avLst/>
          </a:prstGeom>
        </p:spPr>
      </p:pic>
    </p:spTree>
    <p:extLst>
      <p:ext uri="{BB962C8B-B14F-4D97-AF65-F5344CB8AC3E}">
        <p14:creationId xmlns:p14="http://schemas.microsoft.com/office/powerpoint/2010/main" val="157205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B248-F685-4D4B-88C2-8A9B896079EA}"/>
              </a:ext>
            </a:extLst>
          </p:cNvPr>
          <p:cNvSpPr>
            <a:spLocks noGrp="1"/>
          </p:cNvSpPr>
          <p:nvPr>
            <p:ph type="title"/>
          </p:nvPr>
        </p:nvSpPr>
        <p:spPr/>
        <p:txBody>
          <a:bodyPr/>
          <a:lstStyle/>
          <a:p>
            <a:r>
              <a:rPr lang="en-US">
                <a:latin typeface="Segoe UI Semibold"/>
                <a:cs typeface="Segoe UI Semibold"/>
              </a:rPr>
              <a:t>1. Why Career Vocational Technical Education?</a:t>
            </a:r>
            <a:endParaRPr lang="en-US"/>
          </a:p>
        </p:txBody>
      </p:sp>
      <p:sp>
        <p:nvSpPr>
          <p:cNvPr id="3" name="Content Placeholder 2">
            <a:extLst>
              <a:ext uri="{FF2B5EF4-FFF2-40B4-BE49-F238E27FC236}">
                <a16:creationId xmlns:a16="http://schemas.microsoft.com/office/drawing/2014/main" id="{16D0FDAD-3AA6-4C91-8E76-881A64C618AD}"/>
              </a:ext>
            </a:extLst>
          </p:cNvPr>
          <p:cNvSpPr>
            <a:spLocks noGrp="1"/>
          </p:cNvSpPr>
          <p:nvPr>
            <p:ph idx="1"/>
          </p:nvPr>
        </p:nvSpPr>
        <p:spPr/>
        <p:txBody>
          <a:bodyPr vert="horz" lIns="91440" tIns="45720" rIns="91440" bIns="45720" rtlCol="0" anchor="t">
            <a:noAutofit/>
          </a:bodyPr>
          <a:lstStyle/>
          <a:p>
            <a:pPr marL="0" indent="0">
              <a:buNone/>
            </a:pPr>
            <a:r>
              <a:rPr lang="en-US">
                <a:latin typeface="Segoe UI"/>
                <a:cs typeface="Segoe UI"/>
              </a:rPr>
              <a:t>Students in CVTE benefit from</a:t>
            </a:r>
            <a:endParaRPr lang="en-US"/>
          </a:p>
          <a:p>
            <a:r>
              <a:rPr lang="en-US" b="1">
                <a:latin typeface="Segoe UI"/>
                <a:cs typeface="Segoe UI"/>
              </a:rPr>
              <a:t>Choice</a:t>
            </a:r>
            <a:r>
              <a:rPr lang="en-US">
                <a:latin typeface="Segoe UI"/>
                <a:cs typeface="Segoe UI"/>
              </a:rPr>
              <a:t> in their programs of studies</a:t>
            </a:r>
          </a:p>
          <a:p>
            <a:r>
              <a:rPr lang="en-US" b="1">
                <a:latin typeface="Segoe UI"/>
                <a:cs typeface="Segoe UI"/>
              </a:rPr>
              <a:t>Strengthened</a:t>
            </a:r>
            <a:r>
              <a:rPr lang="en-US">
                <a:latin typeface="Segoe UI"/>
                <a:cs typeface="Segoe UI"/>
              </a:rPr>
              <a:t> academics with academic/technical integration</a:t>
            </a:r>
          </a:p>
          <a:p>
            <a:r>
              <a:rPr lang="en-US" b="1">
                <a:latin typeface="Segoe UI"/>
                <a:cs typeface="Segoe UI"/>
              </a:rPr>
              <a:t>Engagement</a:t>
            </a:r>
            <a:r>
              <a:rPr lang="en-US">
                <a:latin typeface="Segoe UI"/>
                <a:cs typeface="Segoe UI"/>
              </a:rPr>
              <a:t> in "Deeper Learning"</a:t>
            </a:r>
          </a:p>
          <a:p>
            <a:r>
              <a:rPr lang="en-US" b="1">
                <a:latin typeface="Segoe UI"/>
                <a:cs typeface="Segoe UI"/>
              </a:rPr>
              <a:t>Belonging</a:t>
            </a:r>
            <a:r>
              <a:rPr lang="en-US">
                <a:latin typeface="Segoe UI"/>
                <a:cs typeface="Segoe UI"/>
              </a:rPr>
              <a:t> to a community of learners</a:t>
            </a:r>
          </a:p>
          <a:p>
            <a:r>
              <a:rPr lang="en-US" b="1">
                <a:latin typeface="Segoe UI"/>
                <a:cs typeface="Segoe UI"/>
              </a:rPr>
              <a:t>Opportunity</a:t>
            </a:r>
            <a:r>
              <a:rPr lang="en-US">
                <a:latin typeface="Segoe UI"/>
                <a:cs typeface="Segoe UI"/>
              </a:rPr>
              <a:t> of expanded options</a:t>
            </a:r>
            <a:endParaRPr lang="en-US"/>
          </a:p>
        </p:txBody>
      </p:sp>
      <p:sp>
        <p:nvSpPr>
          <p:cNvPr id="4" name="Slide Number Placeholder 3">
            <a:extLst>
              <a:ext uri="{FF2B5EF4-FFF2-40B4-BE49-F238E27FC236}">
                <a16:creationId xmlns:a16="http://schemas.microsoft.com/office/drawing/2014/main" id="{600C3420-45F4-4648-BE42-EFE954DC8EFE}"/>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336380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57FF-B673-44D7-93C3-A650C24E1261}"/>
              </a:ext>
            </a:extLst>
          </p:cNvPr>
          <p:cNvSpPr>
            <a:spLocks noGrp="1"/>
          </p:cNvSpPr>
          <p:nvPr>
            <p:ph type="title"/>
          </p:nvPr>
        </p:nvSpPr>
        <p:spPr/>
        <p:txBody>
          <a:bodyPr/>
          <a:lstStyle/>
          <a:p>
            <a:r>
              <a:rPr lang="en-US" b="1">
                <a:latin typeface="Segoe UI Semibold"/>
                <a:cs typeface="Segoe UI Semibold"/>
              </a:rPr>
              <a:t>1. Overview Chapter 74 Programs in Massachusetts</a:t>
            </a:r>
            <a:endParaRPr lang="en-US"/>
          </a:p>
        </p:txBody>
      </p:sp>
      <p:sp>
        <p:nvSpPr>
          <p:cNvPr id="3" name="Content Placeholder 2">
            <a:extLst>
              <a:ext uri="{FF2B5EF4-FFF2-40B4-BE49-F238E27FC236}">
                <a16:creationId xmlns:a16="http://schemas.microsoft.com/office/drawing/2014/main" id="{D7F8B0DD-1B21-4965-9A2F-FAFB70EBA9B5}"/>
              </a:ext>
            </a:extLst>
          </p:cNvPr>
          <p:cNvSpPr>
            <a:spLocks noGrp="1"/>
          </p:cNvSpPr>
          <p:nvPr>
            <p:ph idx="1"/>
          </p:nvPr>
        </p:nvSpPr>
        <p:spPr>
          <a:xfrm>
            <a:off x="567743" y="1458930"/>
            <a:ext cx="11370972" cy="4821219"/>
          </a:xfrm>
        </p:spPr>
        <p:txBody>
          <a:bodyPr vert="horz" lIns="91440" tIns="45720" rIns="91440" bIns="45720" rtlCol="0" anchor="t">
            <a:noAutofit/>
          </a:bodyPr>
          <a:lstStyle/>
          <a:p>
            <a:pPr>
              <a:spcBef>
                <a:spcPts val="600"/>
              </a:spcBef>
            </a:pPr>
            <a:r>
              <a:rPr lang="en-US" sz="2800" dirty="0">
                <a:solidFill>
                  <a:schemeClr val="bg2">
                    <a:lumMod val="10000"/>
                  </a:schemeClr>
                </a:solidFill>
                <a:latin typeface="Segoe UI"/>
                <a:cs typeface="Segoe UI"/>
              </a:rPr>
              <a:t>Chapter 74 programs are offered in </a:t>
            </a:r>
            <a:r>
              <a:rPr lang="en-US" sz="2800" b="1" dirty="0">
                <a:solidFill>
                  <a:schemeClr val="bg2">
                    <a:lumMod val="10000"/>
                  </a:schemeClr>
                </a:solidFill>
                <a:latin typeface="Segoe UI"/>
                <a:cs typeface="Segoe UI"/>
              </a:rPr>
              <a:t>90</a:t>
            </a:r>
            <a:r>
              <a:rPr lang="en-US" sz="2800" dirty="0">
                <a:solidFill>
                  <a:schemeClr val="bg2">
                    <a:lumMod val="10000"/>
                  </a:schemeClr>
                </a:solidFill>
                <a:latin typeface="Segoe UI"/>
                <a:cs typeface="Segoe UI"/>
              </a:rPr>
              <a:t> districts</a:t>
            </a:r>
          </a:p>
          <a:p>
            <a:pPr lvl="1">
              <a:spcBef>
                <a:spcPts val="600"/>
              </a:spcBef>
            </a:pPr>
            <a:r>
              <a:rPr lang="en-US" sz="2400" b="1" dirty="0">
                <a:solidFill>
                  <a:schemeClr val="bg2">
                    <a:lumMod val="10000"/>
                  </a:schemeClr>
                </a:solidFill>
                <a:latin typeface="Segoe UI"/>
                <a:cs typeface="Segoe UI"/>
              </a:rPr>
              <a:t>26</a:t>
            </a:r>
            <a:r>
              <a:rPr lang="en-US" sz="2400" dirty="0">
                <a:solidFill>
                  <a:schemeClr val="bg2">
                    <a:lumMod val="10000"/>
                  </a:schemeClr>
                </a:solidFill>
                <a:latin typeface="Segoe UI"/>
                <a:cs typeface="Segoe UI"/>
              </a:rPr>
              <a:t> standalone regional vocational-technical districts</a:t>
            </a:r>
          </a:p>
          <a:p>
            <a:pPr lvl="1">
              <a:spcBef>
                <a:spcPts val="600"/>
              </a:spcBef>
            </a:pPr>
            <a:r>
              <a:rPr lang="en-US" sz="2400" b="1" dirty="0">
                <a:solidFill>
                  <a:schemeClr val="bg2">
                    <a:lumMod val="10000"/>
                  </a:schemeClr>
                </a:solidFill>
                <a:latin typeface="Segoe UI"/>
                <a:cs typeface="Segoe UI"/>
              </a:rPr>
              <a:t>58</a:t>
            </a:r>
            <a:r>
              <a:rPr lang="en-US" sz="2400" dirty="0">
                <a:solidFill>
                  <a:schemeClr val="bg2">
                    <a:lumMod val="10000"/>
                  </a:schemeClr>
                </a:solidFill>
                <a:latin typeface="Segoe UI"/>
                <a:cs typeface="Segoe UI"/>
              </a:rPr>
              <a:t> local/academic regional districts (including 5 municipal vocational schools)</a:t>
            </a:r>
            <a:endParaRPr lang="en-US" sz="2400" dirty="0">
              <a:solidFill>
                <a:schemeClr val="bg2">
                  <a:lumMod val="10000"/>
                </a:schemeClr>
              </a:solidFill>
            </a:endParaRPr>
          </a:p>
          <a:p>
            <a:pPr lvl="1">
              <a:spcBef>
                <a:spcPts val="600"/>
              </a:spcBef>
            </a:pPr>
            <a:r>
              <a:rPr lang="en-US" sz="2400" b="1" dirty="0">
                <a:solidFill>
                  <a:schemeClr val="bg2">
                    <a:lumMod val="10000"/>
                  </a:schemeClr>
                </a:solidFill>
                <a:latin typeface="Segoe UI"/>
                <a:cs typeface="Segoe UI"/>
              </a:rPr>
              <a:t>2</a:t>
            </a:r>
            <a:r>
              <a:rPr lang="en-US" sz="2400" dirty="0">
                <a:solidFill>
                  <a:schemeClr val="bg2">
                    <a:lumMod val="10000"/>
                  </a:schemeClr>
                </a:solidFill>
                <a:latin typeface="Segoe UI"/>
                <a:cs typeface="Segoe UI"/>
              </a:rPr>
              <a:t> charter districts</a:t>
            </a:r>
          </a:p>
          <a:p>
            <a:pPr lvl="1">
              <a:spcBef>
                <a:spcPts val="600"/>
              </a:spcBef>
            </a:pPr>
            <a:r>
              <a:rPr lang="en-US" sz="2400" b="1" dirty="0">
                <a:solidFill>
                  <a:schemeClr val="bg2">
                    <a:lumMod val="10000"/>
                  </a:schemeClr>
                </a:solidFill>
                <a:latin typeface="Segoe UI"/>
                <a:cs typeface="Segoe UI"/>
              </a:rPr>
              <a:t>2</a:t>
            </a:r>
            <a:r>
              <a:rPr lang="en-US" sz="2400" dirty="0">
                <a:solidFill>
                  <a:schemeClr val="bg2">
                    <a:lumMod val="10000"/>
                  </a:schemeClr>
                </a:solidFill>
                <a:latin typeface="Segoe UI"/>
                <a:cs typeface="Segoe UI"/>
              </a:rPr>
              <a:t> county agricultural schools</a:t>
            </a:r>
          </a:p>
          <a:p>
            <a:pPr lvl="1">
              <a:spcBef>
                <a:spcPts val="600"/>
              </a:spcBef>
            </a:pPr>
            <a:r>
              <a:rPr lang="en-US" sz="2400" b="1" dirty="0">
                <a:solidFill>
                  <a:schemeClr val="bg2">
                    <a:lumMod val="10000"/>
                  </a:schemeClr>
                </a:solidFill>
                <a:latin typeface="Segoe UI"/>
                <a:cs typeface="Segoe UI"/>
              </a:rPr>
              <a:t>1</a:t>
            </a:r>
            <a:r>
              <a:rPr lang="en-US" sz="2400" dirty="0">
                <a:solidFill>
                  <a:schemeClr val="bg2">
                    <a:lumMod val="10000"/>
                  </a:schemeClr>
                </a:solidFill>
                <a:latin typeface="Segoe UI"/>
                <a:cs typeface="Segoe UI"/>
              </a:rPr>
              <a:t> independent vocational and agricultural school</a:t>
            </a:r>
          </a:p>
          <a:p>
            <a:pPr lvl="1">
              <a:spcBef>
                <a:spcPts val="600"/>
              </a:spcBef>
            </a:pPr>
            <a:r>
              <a:rPr lang="en-US" sz="2400" b="1" dirty="0">
                <a:solidFill>
                  <a:schemeClr val="bg2">
                    <a:lumMod val="10000"/>
                  </a:schemeClr>
                </a:solidFill>
                <a:latin typeface="Segoe UI"/>
                <a:cs typeface="Segoe UI"/>
              </a:rPr>
              <a:t>1</a:t>
            </a:r>
            <a:r>
              <a:rPr lang="en-US" sz="2400" dirty="0">
                <a:solidFill>
                  <a:schemeClr val="bg2">
                    <a:lumMod val="10000"/>
                  </a:schemeClr>
                </a:solidFill>
                <a:latin typeface="Segoe UI"/>
                <a:cs typeface="Segoe UI"/>
              </a:rPr>
              <a:t> educational collaborative</a:t>
            </a:r>
          </a:p>
          <a:p>
            <a:pPr lvl="1">
              <a:spcBef>
                <a:spcPts val="600"/>
              </a:spcBef>
            </a:pPr>
            <a:endParaRPr lang="en-US" sz="2400" dirty="0">
              <a:solidFill>
                <a:schemeClr val="bg2">
                  <a:lumMod val="10000"/>
                </a:schemeClr>
              </a:solidFill>
            </a:endParaRPr>
          </a:p>
        </p:txBody>
      </p:sp>
      <p:sp>
        <p:nvSpPr>
          <p:cNvPr id="4" name="Slide Number Placeholder 3">
            <a:extLst>
              <a:ext uri="{FF2B5EF4-FFF2-40B4-BE49-F238E27FC236}">
                <a16:creationId xmlns:a16="http://schemas.microsoft.com/office/drawing/2014/main" id="{77EAD58A-0EAA-44DA-87CD-078698D5CF81}"/>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2992787880"/>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DESE-231-68491</_dlc_DocId>
    <_dlc_DocIdUrl xmlns="733efe1c-5bbe-4968-87dc-d400e65c879f">
      <Url>https://sharepoint.doemass.org/ese/webteam/cps/_layouts/DocIdRedir.aspx?ID=DESE-231-68491</Url>
      <Description>DESE-231-68491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50F8C8E6-926A-4F2B-A1F0-72622893FF6F}">
  <ds:schemaRefs>
    <ds:schemaRef ds:uri="0a4e05da-b9bc-4326-ad73-01ef31b95567"/>
    <ds:schemaRef ds:uri="http://schemas.microsoft.com/office/2006/documentManagement/types"/>
    <ds:schemaRef ds:uri="733efe1c-5bbe-4968-87dc-d400e65c879f"/>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BCDFD4EF-73D1-4154-8C4A-FE70C218DE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6DE8D4-08E5-495C-A39B-23D27A85795C}">
  <ds:schemaRefs>
    <ds:schemaRef ds:uri="http://schemas.microsoft.com/sharepoint/events"/>
  </ds:schemaRefs>
</ds:datastoreItem>
</file>

<file path=customXml/itemProps4.xml><?xml version="1.0" encoding="utf-8"?>
<ds:datastoreItem xmlns:ds="http://schemas.openxmlformats.org/officeDocument/2006/customXml" ds:itemID="{54144167-E9A1-40ED-9F60-2A65C5E2CD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1361</TotalTime>
  <Words>2897</Words>
  <Application>Microsoft Office PowerPoint</Application>
  <PresentationFormat>Widescreen</PresentationFormat>
  <Paragraphs>481</Paragraphs>
  <Slides>49</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等线</vt:lpstr>
      <vt:lpstr>Arial</vt:lpstr>
      <vt:lpstr>Arial,Sans-Serif</vt:lpstr>
      <vt:lpstr>Calibri</vt:lpstr>
      <vt:lpstr>Century Gothic</vt:lpstr>
      <vt:lpstr>Courier New</vt:lpstr>
      <vt:lpstr>Segoe</vt:lpstr>
      <vt:lpstr>Segoe SemiBold</vt:lpstr>
      <vt:lpstr>Segoe UI</vt:lpstr>
      <vt:lpstr>Segoe UI Semibold</vt:lpstr>
      <vt:lpstr>Wingdings</vt:lpstr>
      <vt:lpstr>ESE​​</vt:lpstr>
      <vt:lpstr>Career/Vocational Technical Education – Update to the Board of Elementary and Secondary Education</vt:lpstr>
      <vt:lpstr>OBJECTIVES</vt:lpstr>
      <vt:lpstr>CONTENTS</vt:lpstr>
      <vt:lpstr>CVTE BACKGROUND</vt:lpstr>
      <vt:lpstr>1. CVTE in MA</vt:lpstr>
      <vt:lpstr> 1. Pathways in Massachusetts </vt:lpstr>
      <vt:lpstr>Pathways offer</vt:lpstr>
      <vt:lpstr>1. Why Career Vocational Technical Education?</vt:lpstr>
      <vt:lpstr>1. Overview Chapter 74 Programs in Massachusetts</vt:lpstr>
      <vt:lpstr>1. Chapter 74 Programs in Massachusetts</vt:lpstr>
      <vt:lpstr>1. Chapter 74 Frameworks – The Foundation</vt:lpstr>
      <vt:lpstr>1. CVTE Student Experience</vt:lpstr>
      <vt:lpstr>Our ninth grade student</vt:lpstr>
      <vt:lpstr>CVTE Admissions Regulations </vt:lpstr>
      <vt:lpstr>2. CVTE Defined</vt:lpstr>
      <vt:lpstr>2. Statutory Language</vt:lpstr>
      <vt:lpstr>2. Current Admission Regulations</vt:lpstr>
      <vt:lpstr>2. Current Admission Regulations</vt:lpstr>
      <vt:lpstr>2. CVTE Admissions Regulatory Changes</vt:lpstr>
      <vt:lpstr>2. CVTE Admissions Regulatory Changes – Proposed Timeline </vt:lpstr>
      <vt:lpstr>2. Q&amp;A</vt:lpstr>
      <vt:lpstr>CVTE Enrollment Analysis </vt:lpstr>
      <vt:lpstr>3. Enrollment Analysis - Background</vt:lpstr>
      <vt:lpstr>3. Enrollment Analysis - Findings </vt:lpstr>
      <vt:lpstr>3. State Grade 9 Enrollment Trends </vt:lpstr>
      <vt:lpstr>3. State Grade 9 Enrollment Trends </vt:lpstr>
      <vt:lpstr>3. Example: School X Grade 9 Enrollment Trends</vt:lpstr>
      <vt:lpstr>3. Example: School Y Grade 9 Enrollment Trends</vt:lpstr>
      <vt:lpstr>3. Q&amp;A</vt:lpstr>
      <vt:lpstr>Waitlist Data Collection &amp; Analyses </vt:lpstr>
      <vt:lpstr>4. Waitlist Data Collection Process</vt:lpstr>
      <vt:lpstr>4. Waitlist Data from 2020: Analysis</vt:lpstr>
      <vt:lpstr>4. Waitlist Data Collection Summary</vt:lpstr>
      <vt:lpstr>4. Waitlist: Statewide Awareness Analysis</vt:lpstr>
      <vt:lpstr>4. Waitlist: Statewide Opportunity Analysis</vt:lpstr>
      <vt:lpstr>4. Waitlist: Statewide Yield Analysis</vt:lpstr>
      <vt:lpstr>4. Q&amp;A</vt:lpstr>
      <vt:lpstr>4. Admissions Stages View</vt:lpstr>
      <vt:lpstr>4. State Admissions Stages View</vt:lpstr>
      <vt:lpstr>4. State Admissions Stages View</vt:lpstr>
      <vt:lpstr>4. State Admissions Stages View</vt:lpstr>
      <vt:lpstr>4. State Admissions Stages View</vt:lpstr>
      <vt:lpstr>4. School X: Grade 9 Admissions Stages View</vt:lpstr>
      <vt:lpstr>4. School Y: Grade 9 Admissions Stages View</vt:lpstr>
      <vt:lpstr>4. Q&amp;A</vt:lpstr>
      <vt:lpstr>Field Engagement &amp; Next Steps</vt:lpstr>
      <vt:lpstr>5. Field Engagement</vt:lpstr>
      <vt:lpstr>5. 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February 2021 Special Meeting PP BESE CVTE Waitlist</dc:title>
  <dc:creator>DESE</dc:creator>
  <cp:lastModifiedBy>Zou, Dong (EOE)</cp:lastModifiedBy>
  <cp:revision>34</cp:revision>
  <cp:lastPrinted>2019-11-12T15:53:00Z</cp:lastPrinted>
  <dcterms:created xsi:type="dcterms:W3CDTF">2019-06-14T20:53:41Z</dcterms:created>
  <dcterms:modified xsi:type="dcterms:W3CDTF">2021-02-23T15:25:19Z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23 2021</vt:lpwstr>
  </property>
</Properties>
</file>