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406" r:id="rId6"/>
    <p:sldId id="612" r:id="rId7"/>
    <p:sldId id="444" r:id="rId8"/>
    <p:sldId id="3001" r:id="rId9"/>
    <p:sldId id="3012" r:id="rId10"/>
    <p:sldId id="2995" r:id="rId11"/>
    <p:sldId id="2996" r:id="rId12"/>
    <p:sldId id="2997" r:id="rId13"/>
    <p:sldId id="3006" r:id="rId14"/>
    <p:sldId id="2993" r:id="rId15"/>
    <p:sldId id="3017" r:id="rId16"/>
    <p:sldId id="3014" r:id="rId17"/>
    <p:sldId id="3015" r:id="rId18"/>
    <p:sldId id="3016" r:id="rId19"/>
    <p:sldId id="3013" r:id="rId20"/>
    <p:sldId id="265" r:id="rId21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406"/>
            <p14:sldId id="612"/>
            <p14:sldId id="444"/>
            <p14:sldId id="3001"/>
            <p14:sldId id="3012"/>
            <p14:sldId id="2995"/>
            <p14:sldId id="2996"/>
            <p14:sldId id="2997"/>
            <p14:sldId id="3006"/>
            <p14:sldId id="2993"/>
            <p14:sldId id="3017"/>
            <p14:sldId id="3014"/>
            <p14:sldId id="3015"/>
            <p14:sldId id="3016"/>
            <p14:sldId id="3013"/>
            <p14:sldId id="265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ai, Chintan (DESE)" initials="DC(" lastIdx="4" clrIdx="0">
    <p:extLst>
      <p:ext uri="{19B8F6BF-5375-455C-9EA6-DF929625EA0E}">
        <p15:presenceInfo xmlns:p15="http://schemas.microsoft.com/office/powerpoint/2012/main" userId="Desai, Chintan (DESE)" providerId="None"/>
      </p:ext>
    </p:extLst>
  </p:cmAuthor>
  <p:cmAuthor id="2" name="Julia Pierson" initials="JP" lastIdx="1" clrIdx="1">
    <p:extLst>
      <p:ext uri="{19B8F6BF-5375-455C-9EA6-DF929625EA0E}">
        <p15:presenceInfo xmlns:p15="http://schemas.microsoft.com/office/powerpoint/2012/main" userId="S::julia.pierson@tntp.org::3c7bdbd8-ceee-405f-8cc5-c85453ba2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1C"/>
    <a:srgbClr val="F6C100"/>
    <a:srgbClr val="FFC615"/>
    <a:srgbClr val="FFC621"/>
    <a:srgbClr val="FFC622"/>
    <a:srgbClr val="FFC514"/>
    <a:srgbClr val="7F7F7F"/>
    <a:srgbClr val="70AD47"/>
    <a:srgbClr val="FFC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5" autoAdjust="0"/>
    <p:restoredTop sz="93324" autoAdjust="0"/>
  </p:normalViewPr>
  <p:slideViewPr>
    <p:cSldViewPr snapToGrid="0">
      <p:cViewPr varScale="1">
        <p:scale>
          <a:sx n="103" d="100"/>
          <a:sy n="103" d="100"/>
        </p:scale>
        <p:origin x="80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ond, Sheika (DESE)" userId="ecf0a4e3-a021-4495-bf6f-afc0da4d3a18" providerId="ADAL" clId="{83212981-AFF0-4B1C-BA14-E438A91D2CA5}"/>
    <pc:docChg chg="custSel modSld">
      <pc:chgData name="Edmond, Sheika (DESE)" userId="ecf0a4e3-a021-4495-bf6f-afc0da4d3a18" providerId="ADAL" clId="{83212981-AFF0-4B1C-BA14-E438A91D2CA5}" dt="2021-12-16T17:26:06.080" v="133" actId="1076"/>
      <pc:docMkLst>
        <pc:docMk/>
      </pc:docMkLst>
      <pc:sldChg chg="modSp mod">
        <pc:chgData name="Edmond, Sheika (DESE)" userId="ecf0a4e3-a021-4495-bf6f-afc0da4d3a18" providerId="ADAL" clId="{83212981-AFF0-4B1C-BA14-E438A91D2CA5}" dt="2021-12-14T14:51:33.781" v="66" actId="20577"/>
        <pc:sldMkLst>
          <pc:docMk/>
          <pc:sldMk cId="1581561073" sldId="444"/>
        </pc:sldMkLst>
        <pc:spChg chg="mod">
          <ac:chgData name="Edmond, Sheika (DESE)" userId="ecf0a4e3-a021-4495-bf6f-afc0da4d3a18" providerId="ADAL" clId="{83212981-AFF0-4B1C-BA14-E438A91D2CA5}" dt="2021-12-14T14:51:14.864" v="32" actId="20577"/>
          <ac:spMkLst>
            <pc:docMk/>
            <pc:sldMk cId="1581561073" sldId="444"/>
            <ac:spMk id="3" creationId="{D89C2450-BC44-4F86-88FA-39469709C5C5}"/>
          </ac:spMkLst>
        </pc:spChg>
        <pc:spChg chg="mod">
          <ac:chgData name="Edmond, Sheika (DESE)" userId="ecf0a4e3-a021-4495-bf6f-afc0da4d3a18" providerId="ADAL" clId="{83212981-AFF0-4B1C-BA14-E438A91D2CA5}" dt="2021-12-14T14:51:26.683" v="49" actId="20577"/>
          <ac:spMkLst>
            <pc:docMk/>
            <pc:sldMk cId="1581561073" sldId="444"/>
            <ac:spMk id="13" creationId="{1E6EA23E-4171-4BB7-A35F-2EAB474BCC60}"/>
          </ac:spMkLst>
        </pc:spChg>
        <pc:spChg chg="mod">
          <ac:chgData name="Edmond, Sheika (DESE)" userId="ecf0a4e3-a021-4495-bf6f-afc0da4d3a18" providerId="ADAL" clId="{83212981-AFF0-4B1C-BA14-E438A91D2CA5}" dt="2021-12-14T14:51:33.781" v="66" actId="20577"/>
          <ac:spMkLst>
            <pc:docMk/>
            <pc:sldMk cId="1581561073" sldId="444"/>
            <ac:spMk id="14" creationId="{D9CE4E7F-3E22-41D8-B1E8-D8128D600C44}"/>
          </ac:spMkLst>
        </pc:spChg>
      </pc:sldChg>
      <pc:sldChg chg="delSp modSp mod">
        <pc:chgData name="Edmond, Sheika (DESE)" userId="ecf0a4e3-a021-4495-bf6f-afc0da4d3a18" providerId="ADAL" clId="{83212981-AFF0-4B1C-BA14-E438A91D2CA5}" dt="2021-12-16T17:26:06.080" v="133" actId="1076"/>
        <pc:sldMkLst>
          <pc:docMk/>
          <pc:sldMk cId="3719927009" sldId="612"/>
        </pc:sldMkLst>
        <pc:spChg chg="del mod">
          <ac:chgData name="Edmond, Sheika (DESE)" userId="ecf0a4e3-a021-4495-bf6f-afc0da4d3a18" providerId="ADAL" clId="{83212981-AFF0-4B1C-BA14-E438A91D2CA5}" dt="2021-12-16T17:25:56.163" v="132" actId="478"/>
          <ac:spMkLst>
            <pc:docMk/>
            <pc:sldMk cId="3719927009" sldId="612"/>
            <ac:spMk id="2" creationId="{E6FF6E97-0994-4406-A0BF-6938BA30A36B}"/>
          </ac:spMkLst>
        </pc:spChg>
        <pc:graphicFrameChg chg="mod">
          <ac:chgData name="Edmond, Sheika (DESE)" userId="ecf0a4e3-a021-4495-bf6f-afc0da4d3a18" providerId="ADAL" clId="{83212981-AFF0-4B1C-BA14-E438A91D2CA5}" dt="2021-12-16T17:26:06.080" v="133" actId="1076"/>
          <ac:graphicFrameMkLst>
            <pc:docMk/>
            <pc:sldMk cId="3719927009" sldId="612"/>
            <ac:graphicFrameMk id="5" creationId="{CA4F6B00-8E75-4EFB-8D7A-BC4E69227912}"/>
          </ac:graphicFrameMkLst>
        </pc:graphicFrameChg>
      </pc:sldChg>
      <pc:sldChg chg="modSp mod">
        <pc:chgData name="Edmond, Sheika (DESE)" userId="ecf0a4e3-a021-4495-bf6f-afc0da4d3a18" providerId="ADAL" clId="{83212981-AFF0-4B1C-BA14-E438A91D2CA5}" dt="2021-12-14T19:22:43.223" v="128" actId="20577"/>
        <pc:sldMkLst>
          <pc:docMk/>
          <pc:sldMk cId="1973532898" sldId="2997"/>
        </pc:sldMkLst>
        <pc:spChg chg="mod">
          <ac:chgData name="Edmond, Sheika (DESE)" userId="ecf0a4e3-a021-4495-bf6f-afc0da4d3a18" providerId="ADAL" clId="{83212981-AFF0-4B1C-BA14-E438A91D2CA5}" dt="2021-12-14T19:22:43.223" v="128" actId="20577"/>
          <ac:spMkLst>
            <pc:docMk/>
            <pc:sldMk cId="1973532898" sldId="2997"/>
            <ac:spMk id="3" creationId="{CD054839-B8CD-4A62-9487-CC9554CD90DD}"/>
          </ac:spMkLst>
        </pc:spChg>
      </pc:sldChg>
      <pc:sldChg chg="modSp mod">
        <pc:chgData name="Edmond, Sheika (DESE)" userId="ecf0a4e3-a021-4495-bf6f-afc0da4d3a18" providerId="ADAL" clId="{83212981-AFF0-4B1C-BA14-E438A91D2CA5}" dt="2021-12-14T14:52:37.598" v="103" actId="20577"/>
        <pc:sldMkLst>
          <pc:docMk/>
          <pc:sldMk cId="2345830522" sldId="3001"/>
        </pc:sldMkLst>
        <pc:spChg chg="mod">
          <ac:chgData name="Edmond, Sheika (DESE)" userId="ecf0a4e3-a021-4495-bf6f-afc0da4d3a18" providerId="ADAL" clId="{83212981-AFF0-4B1C-BA14-E438A91D2CA5}" dt="2021-12-14T14:52:37.598" v="103" actId="20577"/>
          <ac:spMkLst>
            <pc:docMk/>
            <pc:sldMk cId="2345830522" sldId="3001"/>
            <ac:spMk id="17" creationId="{4A551B61-9235-46C3-A11B-8DC2DD1E4B3D}"/>
          </ac:spMkLst>
        </pc:spChg>
        <pc:spChg chg="mod">
          <ac:chgData name="Edmond, Sheika (DESE)" userId="ecf0a4e3-a021-4495-bf6f-afc0da4d3a18" providerId="ADAL" clId="{83212981-AFF0-4B1C-BA14-E438A91D2CA5}" dt="2021-12-14T14:52:02.925" v="83" actId="20577"/>
          <ac:spMkLst>
            <pc:docMk/>
            <pc:sldMk cId="2345830522" sldId="3001"/>
            <ac:spMk id="22" creationId="{E490B076-542A-49EE-8F9C-7BB55E427DA7}"/>
          </ac:spMkLst>
        </pc:spChg>
        <pc:spChg chg="mod">
          <ac:chgData name="Edmond, Sheika (DESE)" userId="ecf0a4e3-a021-4495-bf6f-afc0da4d3a18" providerId="ADAL" clId="{83212981-AFF0-4B1C-BA14-E438A91D2CA5}" dt="2021-12-14T14:42:22.957" v="16" actId="20577"/>
          <ac:spMkLst>
            <pc:docMk/>
            <pc:sldMk cId="2345830522" sldId="3001"/>
            <ac:spMk id="24" creationId="{FFF22C67-0717-4456-BF5F-4B3925662D63}"/>
          </ac:spMkLst>
        </pc:spChg>
      </pc:sldChg>
      <pc:sldChg chg="modSp mod">
        <pc:chgData name="Edmond, Sheika (DESE)" userId="ecf0a4e3-a021-4495-bf6f-afc0da4d3a18" providerId="ADAL" clId="{83212981-AFF0-4B1C-BA14-E438A91D2CA5}" dt="2021-12-14T19:21:50.527" v="120" actId="207"/>
        <pc:sldMkLst>
          <pc:docMk/>
          <pc:sldMk cId="3935907802" sldId="3012"/>
        </pc:sldMkLst>
        <pc:spChg chg="mod">
          <ac:chgData name="Edmond, Sheika (DESE)" userId="ecf0a4e3-a021-4495-bf6f-afc0da4d3a18" providerId="ADAL" clId="{83212981-AFF0-4B1C-BA14-E438A91D2CA5}" dt="2021-12-14T19:21:50.527" v="120" actId="207"/>
          <ac:spMkLst>
            <pc:docMk/>
            <pc:sldMk cId="3935907802" sldId="3012"/>
            <ac:spMk id="9" creationId="{C4F8B6B3-8486-4B06-B41D-553B4D1487CB}"/>
          </ac:spMkLst>
        </pc:spChg>
        <pc:spChg chg="mod">
          <ac:chgData name="Edmond, Sheika (DESE)" userId="ecf0a4e3-a021-4495-bf6f-afc0da4d3a18" providerId="ADAL" clId="{83212981-AFF0-4B1C-BA14-E438A91D2CA5}" dt="2021-12-14T14:53:49.744" v="119" actId="20577"/>
          <ac:spMkLst>
            <pc:docMk/>
            <pc:sldMk cId="3935907802" sldId="3012"/>
            <ac:spMk id="11" creationId="{A1A13BAF-273A-4847-BF5A-4D07C487489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via.lam\Downloads\TDG%20Data%20FY19-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via.lam\Downloads\TDG%20Data%20FY19-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via.lam\Downloads\TDG%20Data%20FY19-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via.lam\Downloads\TDG%20Data%20FY19-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via.lam\Downloads\TDG%20Data%20FY19-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ylvia.lam\Downloads\TDG%20Data%20FY19-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'Statewide- EOC'!$B$1</c:f>
              <c:strCache>
                <c:ptCount val="1"/>
                <c:pt idx="0">
                  <c:v>FY21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FFCC3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'Statewide- EOC'!$A$2:$A$4</c:f>
              <c:strCache>
                <c:ptCount val="3"/>
                <c:pt idx="0">
                  <c:v>Superintendents</c:v>
                </c:pt>
                <c:pt idx="1">
                  <c:v>Teachers</c:v>
                </c:pt>
                <c:pt idx="2">
                  <c:v>All Educators</c:v>
                </c:pt>
              </c:strCache>
            </c:strRef>
          </c:cat>
          <c:val>
            <c:numRef>
              <c:f>'Statewide- EOC'!$B$2:$B$4</c:f>
              <c:numCache>
                <c:formatCode>0.0%</c:formatCode>
                <c:ptCount val="3"/>
                <c:pt idx="0">
                  <c:v>5.0999999999999997E-2</c:v>
                </c:pt>
                <c:pt idx="1">
                  <c:v>9.1999999999999998E-2</c:v>
                </c:pt>
                <c:pt idx="2">
                  <c:v>0.11654421079300735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7-4356-89F8-8F920D43C2D8}"/>
            </c:ext>
          </c:extLst>
        </c:ser>
        <c:ser>
          <c:idx val="1"/>
          <c:order val="1"/>
          <c:tx>
            <c:strRef>
              <c:f>'Statewide- EOC'!$C$1</c:f>
              <c:strCache>
                <c:ptCount val="1"/>
                <c:pt idx="0">
                  <c:v>FY20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'Statewide- EOC'!$A$2:$A$4</c:f>
              <c:strCache>
                <c:ptCount val="3"/>
                <c:pt idx="0">
                  <c:v>Superintendents</c:v>
                </c:pt>
                <c:pt idx="1">
                  <c:v>Teachers</c:v>
                </c:pt>
                <c:pt idx="2">
                  <c:v>All Educators</c:v>
                </c:pt>
              </c:strCache>
            </c:strRef>
          </c:cat>
          <c:val>
            <c:numRef>
              <c:f>'Statewide- EOC'!$C$2:$C$4</c:f>
              <c:numCache>
                <c:formatCode>0.0%</c:formatCode>
                <c:ptCount val="3"/>
                <c:pt idx="0">
                  <c:v>3.6999999999999998E-2</c:v>
                </c:pt>
                <c:pt idx="1">
                  <c:v>8.5000000000000006E-2</c:v>
                </c:pt>
                <c:pt idx="2">
                  <c:v>0.10952407915970669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7-4356-89F8-8F920D43C2D8}"/>
            </c:ext>
          </c:extLst>
        </c:ser>
        <c:ser>
          <c:idx val="2"/>
          <c:order val="2"/>
          <c:tx>
            <c:strRef>
              <c:f>'Statewide- EOC'!$D$1</c:f>
              <c:strCache>
                <c:ptCount val="1"/>
                <c:pt idx="0">
                  <c:v>FY19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'Statewide- EOC'!$A$2:$A$4</c:f>
              <c:strCache>
                <c:ptCount val="3"/>
                <c:pt idx="0">
                  <c:v>Superintendents</c:v>
                </c:pt>
                <c:pt idx="1">
                  <c:v>Teachers</c:v>
                </c:pt>
                <c:pt idx="2">
                  <c:v>All Educators</c:v>
                </c:pt>
              </c:strCache>
            </c:strRef>
          </c:cat>
          <c:val>
            <c:numRef>
              <c:f>'Statewide- EOC'!$D$2:$D$4</c:f>
              <c:numCache>
                <c:formatCode>0.0%</c:formatCode>
                <c:ptCount val="3"/>
                <c:pt idx="0">
                  <c:v>3.5999999999999997E-2</c:v>
                </c:pt>
                <c:pt idx="1">
                  <c:v>8.2000000000000003E-2</c:v>
                </c:pt>
                <c:pt idx="2">
                  <c:v>0.10379563628469081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7-4356-89F8-8F920D43C2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5"/>
        <c:axId val="574395432"/>
        <c:axId val="574390512"/>
      </c:barChart>
      <c:catAx>
        <c:axId val="574395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4390512"/>
        <c:crosses val="autoZero"/>
        <c:auto val="1"/>
        <c:lblAlgn val="ctr"/>
        <c:lblOffset val="100"/>
        <c:noMultiLvlLbl val="0"/>
      </c:catAx>
      <c:valAx>
        <c:axId val="5743905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74395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'TDG-NewHires TOC'!$D$1</c:f>
              <c:strCache>
                <c:ptCount val="1"/>
                <c:pt idx="0">
                  <c:v>FY21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FFD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05C-44C2-9FC2-4E9A4824588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FFD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05C-44C2-9FC2-4E9A482458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D04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'TDG-NewHires TOC'!$A$17:$A$18</c:f>
              <c:strCache>
                <c:ptCount val="2"/>
                <c:pt idx="0">
                  <c:v>TDG Average</c:v>
                </c:pt>
                <c:pt idx="1">
                  <c:v>Statewide Overall</c:v>
                </c:pt>
              </c:strCache>
              <c:extLst/>
            </c:strRef>
          </c:cat>
          <c:val>
            <c:numRef>
              <c:f>'TDG-NewHires TOC'!$D$17:$D$18</c:f>
              <c:numCache>
                <c:formatCode>0.0%</c:formatCode>
                <c:ptCount val="2"/>
                <c:pt idx="0">
                  <c:v>0.20757142857142857</c:v>
                </c:pt>
                <c:pt idx="1">
                  <c:v>0.14499999999999999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05C-44C2-9FC2-4E9A4824588B}"/>
            </c:ext>
          </c:extLst>
        </c:ser>
        <c:ser>
          <c:idx val="1"/>
          <c:order val="1"/>
          <c:tx>
            <c:strRef>
              <c:f>'TDG-NewHires TOC'!$C$1</c:f>
              <c:strCache>
                <c:ptCount val="1"/>
                <c:pt idx="0">
                  <c:v>FY20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'TDG-NewHires TOC'!$A$17:$A$18</c:f>
              <c:strCache>
                <c:ptCount val="2"/>
                <c:pt idx="0">
                  <c:v>TDG Average</c:v>
                </c:pt>
                <c:pt idx="1">
                  <c:v>Statewide Overall</c:v>
                </c:pt>
              </c:strCache>
              <c:extLst/>
            </c:strRef>
          </c:cat>
          <c:val>
            <c:numRef>
              <c:f>'TDG-NewHires TOC'!$C$17:$C$18</c:f>
              <c:numCache>
                <c:formatCode>0.0%</c:formatCode>
                <c:ptCount val="2"/>
                <c:pt idx="0">
                  <c:v>0.15213333333333334</c:v>
                </c:pt>
                <c:pt idx="1">
                  <c:v>0.123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05C-44C2-9FC2-4E9A4824588B}"/>
            </c:ext>
          </c:extLst>
        </c:ser>
        <c:ser>
          <c:idx val="2"/>
          <c:order val="2"/>
          <c:tx>
            <c:strRef>
              <c:f>'TDG-NewHires TOC'!$B$1</c:f>
              <c:strCache>
                <c:ptCount val="1"/>
                <c:pt idx="0">
                  <c:v>FY19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'TDG-NewHires TOC'!$A$17:$A$18</c:f>
              <c:strCache>
                <c:ptCount val="2"/>
                <c:pt idx="0">
                  <c:v>TDG Average</c:v>
                </c:pt>
                <c:pt idx="1">
                  <c:v>Statewide Overall</c:v>
                </c:pt>
              </c:strCache>
              <c:extLst/>
            </c:strRef>
          </c:cat>
          <c:val>
            <c:numRef>
              <c:f>'TDG-NewHires TOC'!$B$17:$B$18</c:f>
              <c:numCache>
                <c:formatCode>0.0%</c:formatCode>
                <c:ptCount val="2"/>
                <c:pt idx="0">
                  <c:v>0.18557142857142858</c:v>
                </c:pt>
                <c:pt idx="1">
                  <c:v>0.126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05C-44C2-9FC2-4E9A4824588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5"/>
        <c:axId val="661437824"/>
        <c:axId val="661437168"/>
      </c:barChart>
      <c:catAx>
        <c:axId val="66143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4575C7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437168"/>
        <c:crosses val="autoZero"/>
        <c:auto val="1"/>
        <c:lblAlgn val="ctr"/>
        <c:lblOffset val="100"/>
        <c:noMultiLvlLbl val="0"/>
      </c:catAx>
      <c:valAx>
        <c:axId val="6614371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43782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'Retention admin-paras, toc'!$B$1</c:f>
              <c:strCache>
                <c:ptCount val="1"/>
                <c:pt idx="0">
                  <c:v>FY21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6C1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admin-paras, toc'!$A$2:$A$4</c:f>
              <c:strCache>
                <c:ptCount val="3"/>
                <c:pt idx="0">
                  <c:v>Teachers</c:v>
                </c:pt>
                <c:pt idx="1">
                  <c:v>Paraprofessionals</c:v>
                </c:pt>
                <c:pt idx="2">
                  <c:v>Administrators</c:v>
                </c:pt>
              </c:strCache>
            </c:strRef>
          </c:cat>
          <c:val>
            <c:numRef>
              <c:f>'Retention admin-paras, toc'!$B$2:$B$4</c:f>
              <c:numCache>
                <c:formatCode>0.0%</c:formatCode>
                <c:ptCount val="3"/>
                <c:pt idx="0">
                  <c:v>0.84199999999999997</c:v>
                </c:pt>
                <c:pt idx="1">
                  <c:v>0.81799999999999995</c:v>
                </c:pt>
                <c:pt idx="2">
                  <c:v>0.86199999999999999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E-4A29-A725-52B145390A84}"/>
            </c:ext>
          </c:extLst>
        </c:ser>
        <c:ser>
          <c:idx val="1"/>
          <c:order val="1"/>
          <c:tx>
            <c:strRef>
              <c:f>'Retention admin-paras, toc'!$C$1</c:f>
              <c:strCache>
                <c:ptCount val="1"/>
                <c:pt idx="0">
                  <c:v>FY20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admin-paras, toc'!$A$2:$A$4</c:f>
              <c:strCache>
                <c:ptCount val="3"/>
                <c:pt idx="0">
                  <c:v>Teachers</c:v>
                </c:pt>
                <c:pt idx="1">
                  <c:v>Paraprofessionals</c:v>
                </c:pt>
                <c:pt idx="2">
                  <c:v>Administrators</c:v>
                </c:pt>
              </c:strCache>
            </c:strRef>
          </c:cat>
          <c:val>
            <c:numRef>
              <c:f>'Retention admin-paras, toc'!$C$2:$C$4</c:f>
              <c:numCache>
                <c:formatCode>0.0%</c:formatCode>
                <c:ptCount val="3"/>
                <c:pt idx="0">
                  <c:v>0.81899999999999995</c:v>
                </c:pt>
                <c:pt idx="1">
                  <c:v>0.78600000000000003</c:v>
                </c:pt>
                <c:pt idx="2">
                  <c:v>0.80900000000000005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5E-4A29-A725-52B145390A84}"/>
            </c:ext>
          </c:extLst>
        </c:ser>
        <c:ser>
          <c:idx val="2"/>
          <c:order val="2"/>
          <c:tx>
            <c:strRef>
              <c:f>'Retention admin-paras, toc'!$D$1</c:f>
              <c:strCache>
                <c:ptCount val="1"/>
                <c:pt idx="0">
                  <c:v>FY19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admin-paras, toc'!$A$2:$A$4</c:f>
              <c:strCache>
                <c:ptCount val="3"/>
                <c:pt idx="0">
                  <c:v>Teachers</c:v>
                </c:pt>
                <c:pt idx="1">
                  <c:v>Paraprofessionals</c:v>
                </c:pt>
                <c:pt idx="2">
                  <c:v>Administrators</c:v>
                </c:pt>
              </c:strCache>
            </c:strRef>
          </c:cat>
          <c:val>
            <c:numRef>
              <c:f>'Retention admin-paras, toc'!$D$2:$D$4</c:f>
              <c:numCache>
                <c:formatCode>0.0%</c:formatCode>
                <c:ptCount val="3"/>
                <c:pt idx="0">
                  <c:v>0.8</c:v>
                </c:pt>
                <c:pt idx="1">
                  <c:v>0.80700000000000005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5E-4A29-A725-52B145390A8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25"/>
        <c:axId val="741145480"/>
        <c:axId val="741140232"/>
      </c:barChart>
      <c:catAx>
        <c:axId val="741145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140232"/>
        <c:crosses val="autoZero"/>
        <c:auto val="1"/>
        <c:lblAlgn val="ctr"/>
        <c:lblOffset val="100"/>
        <c:noMultiLvlLbl val="0"/>
      </c:catAx>
      <c:valAx>
        <c:axId val="741140232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14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'Retention Admin-Race'!$B$1</c:f>
              <c:strCache>
                <c:ptCount val="1"/>
                <c:pt idx="0">
                  <c:v>FY21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6C1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Admin-Race'!$A$2:$A$5</c:f>
              <c:strCache>
                <c:ptCount val="4"/>
                <c:pt idx="0">
                  <c:v>White</c:v>
                </c:pt>
                <c:pt idx="1">
                  <c:v>Hispanic/Latino</c:v>
                </c:pt>
                <c:pt idx="2">
                  <c:v>African American/Black</c:v>
                </c:pt>
                <c:pt idx="3">
                  <c:v>Asian</c:v>
                </c:pt>
              </c:strCache>
            </c:strRef>
          </c:cat>
          <c:val>
            <c:numRef>
              <c:f>'Retention Admin-Race'!$B$2:$B$5</c:f>
              <c:numCache>
                <c:formatCode>0.0%</c:formatCode>
                <c:ptCount val="4"/>
                <c:pt idx="0">
                  <c:v>0.879</c:v>
                </c:pt>
                <c:pt idx="1">
                  <c:v>0.873</c:v>
                </c:pt>
                <c:pt idx="2">
                  <c:v>0.84899999999999998</c:v>
                </c:pt>
                <c:pt idx="3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4-4311-A3CB-64C9AF797022}"/>
            </c:ext>
          </c:extLst>
        </c:ser>
        <c:ser>
          <c:idx val="1"/>
          <c:order val="1"/>
          <c:tx>
            <c:strRef>
              <c:f>'Retention Admin-Race'!$C$1</c:f>
              <c:strCache>
                <c:ptCount val="1"/>
                <c:pt idx="0">
                  <c:v>FY20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Admin-Race'!$A$2:$A$5</c:f>
              <c:strCache>
                <c:ptCount val="4"/>
                <c:pt idx="0">
                  <c:v>White</c:v>
                </c:pt>
                <c:pt idx="1">
                  <c:v>Hispanic/Latino</c:v>
                </c:pt>
                <c:pt idx="2">
                  <c:v>African American/Black</c:v>
                </c:pt>
                <c:pt idx="3">
                  <c:v>Asian</c:v>
                </c:pt>
              </c:strCache>
            </c:strRef>
          </c:cat>
          <c:val>
            <c:numRef>
              <c:f>'Retention Admin-Race'!$C$2:$C$5</c:f>
              <c:numCache>
                <c:formatCode>0.0%</c:formatCode>
                <c:ptCount val="4"/>
                <c:pt idx="0">
                  <c:v>0.84699999999999998</c:v>
                </c:pt>
                <c:pt idx="1">
                  <c:v>0.81599999999999995</c:v>
                </c:pt>
                <c:pt idx="2">
                  <c:v>0.80600000000000005</c:v>
                </c:pt>
                <c:pt idx="3">
                  <c:v>0.82899999999999996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4-4311-A3CB-64C9AF797022}"/>
            </c:ext>
          </c:extLst>
        </c:ser>
        <c:ser>
          <c:idx val="2"/>
          <c:order val="2"/>
          <c:tx>
            <c:strRef>
              <c:f>'Retention Admin-Race'!$D$1</c:f>
              <c:strCache>
                <c:ptCount val="1"/>
                <c:pt idx="0">
                  <c:v>FY19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Admin-Race'!$A$2:$A$5</c:f>
              <c:strCache>
                <c:ptCount val="4"/>
                <c:pt idx="0">
                  <c:v>White</c:v>
                </c:pt>
                <c:pt idx="1">
                  <c:v>Hispanic/Latino</c:v>
                </c:pt>
                <c:pt idx="2">
                  <c:v>African American/Black</c:v>
                </c:pt>
                <c:pt idx="3">
                  <c:v>Asian</c:v>
                </c:pt>
              </c:strCache>
            </c:strRef>
          </c:cat>
          <c:val>
            <c:numRef>
              <c:f>'Retention Admin-Race'!$D$2:$D$5</c:f>
              <c:numCache>
                <c:formatCode>0.0%</c:formatCode>
                <c:ptCount val="4"/>
                <c:pt idx="0">
                  <c:v>0.82899999999999996</c:v>
                </c:pt>
                <c:pt idx="1">
                  <c:v>0.71799999999999997</c:v>
                </c:pt>
                <c:pt idx="2">
                  <c:v>0.77300000000000002</c:v>
                </c:pt>
                <c:pt idx="3">
                  <c:v>0.752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4-4311-A3CB-64C9AF7970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5"/>
        <c:axId val="689007568"/>
        <c:axId val="689012816"/>
      </c:barChart>
      <c:catAx>
        <c:axId val="689007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012816"/>
        <c:crosses val="autoZero"/>
        <c:auto val="1"/>
        <c:lblAlgn val="ctr"/>
        <c:lblOffset val="100"/>
        <c:noMultiLvlLbl val="0"/>
      </c:catAx>
      <c:valAx>
        <c:axId val="6890128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900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'Retention Teacher-Race'!$B$1</c:f>
              <c:strCache>
                <c:ptCount val="1"/>
                <c:pt idx="0">
                  <c:v>FY21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6C1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Teacher-Race'!$A$2:$A$5</c:f>
              <c:strCache>
                <c:ptCount val="4"/>
                <c:pt idx="0">
                  <c:v>White</c:v>
                </c:pt>
                <c:pt idx="1">
                  <c:v>Hispanic/Latino</c:v>
                </c:pt>
                <c:pt idx="2">
                  <c:v>African American/Black</c:v>
                </c:pt>
                <c:pt idx="3">
                  <c:v>Asian</c:v>
                </c:pt>
              </c:strCache>
            </c:strRef>
          </c:cat>
          <c:val>
            <c:numRef>
              <c:f>'Retention Teacher-Race'!$B$2:$B$5</c:f>
              <c:numCache>
                <c:formatCode>0.0%</c:formatCode>
                <c:ptCount val="4"/>
                <c:pt idx="0">
                  <c:v>0.88800000000000001</c:v>
                </c:pt>
                <c:pt idx="1">
                  <c:v>0.84899999999999998</c:v>
                </c:pt>
                <c:pt idx="2">
                  <c:v>0.82499999999999996</c:v>
                </c:pt>
                <c:pt idx="3">
                  <c:v>0.85799999999999998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0-44B7-8DEA-F21AD1FAC515}"/>
            </c:ext>
          </c:extLst>
        </c:ser>
        <c:ser>
          <c:idx val="1"/>
          <c:order val="1"/>
          <c:tx>
            <c:strRef>
              <c:f>'Retention Teacher-Race'!$C$1</c:f>
              <c:strCache>
                <c:ptCount val="1"/>
                <c:pt idx="0">
                  <c:v>FY20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Teacher-Race'!$A$2:$A$5</c:f>
              <c:strCache>
                <c:ptCount val="4"/>
                <c:pt idx="0">
                  <c:v>White</c:v>
                </c:pt>
                <c:pt idx="1">
                  <c:v>Hispanic/Latino</c:v>
                </c:pt>
                <c:pt idx="2">
                  <c:v>African American/Black</c:v>
                </c:pt>
                <c:pt idx="3">
                  <c:v>Asian</c:v>
                </c:pt>
              </c:strCache>
            </c:strRef>
          </c:cat>
          <c:val>
            <c:numRef>
              <c:f>'Retention Teacher-Race'!$C$2:$C$5</c:f>
              <c:numCache>
                <c:formatCode>0.0%</c:formatCode>
                <c:ptCount val="4"/>
                <c:pt idx="0">
                  <c:v>0.88200000000000001</c:v>
                </c:pt>
                <c:pt idx="1">
                  <c:v>0.83199999999999996</c:v>
                </c:pt>
                <c:pt idx="2">
                  <c:v>0.81</c:v>
                </c:pt>
                <c:pt idx="3">
                  <c:v>0.83099999999999996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0-44B7-8DEA-F21AD1FAC515}"/>
            </c:ext>
          </c:extLst>
        </c:ser>
        <c:ser>
          <c:idx val="2"/>
          <c:order val="2"/>
          <c:tx>
            <c:strRef>
              <c:f>'Retention Teacher-Race'!$D$1</c:f>
              <c:strCache>
                <c:ptCount val="1"/>
                <c:pt idx="0">
                  <c:v>FY19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Teacher-Race'!$A$2:$A$5</c:f>
              <c:strCache>
                <c:ptCount val="4"/>
                <c:pt idx="0">
                  <c:v>White</c:v>
                </c:pt>
                <c:pt idx="1">
                  <c:v>Hispanic/Latino</c:v>
                </c:pt>
                <c:pt idx="2">
                  <c:v>African American/Black</c:v>
                </c:pt>
                <c:pt idx="3">
                  <c:v>Asian</c:v>
                </c:pt>
              </c:strCache>
            </c:strRef>
          </c:cat>
          <c:val>
            <c:numRef>
              <c:f>'Retention Teacher-Race'!$D$2:$D$5</c:f>
              <c:numCache>
                <c:formatCode>0.0%</c:formatCode>
                <c:ptCount val="4"/>
                <c:pt idx="0">
                  <c:v>0.88100000000000001</c:v>
                </c:pt>
                <c:pt idx="1">
                  <c:v>0.79300000000000004</c:v>
                </c:pt>
                <c:pt idx="2">
                  <c:v>0.79200000000000004</c:v>
                </c:pt>
                <c:pt idx="3">
                  <c:v>0.81899999999999995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30-44B7-8DEA-F21AD1FAC51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5"/>
        <c:axId val="688281192"/>
        <c:axId val="688286768"/>
      </c:barChart>
      <c:catAx>
        <c:axId val="688281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286768"/>
        <c:crosses val="autoZero"/>
        <c:auto val="1"/>
        <c:lblAlgn val="ctr"/>
        <c:lblOffset val="100"/>
        <c:noMultiLvlLbl val="0"/>
      </c:catAx>
      <c:valAx>
        <c:axId val="688286768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28119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'Retention Paras-Race'!$B$1</c:f>
              <c:strCache>
                <c:ptCount val="1"/>
                <c:pt idx="0">
                  <c:v>FY21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F6C1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Paras-Race'!$A$2:$A$5</c:f>
              <c:strCache>
                <c:ptCount val="4"/>
                <c:pt idx="0">
                  <c:v>White</c:v>
                </c:pt>
                <c:pt idx="1">
                  <c:v>Hispanic/Latino</c:v>
                </c:pt>
                <c:pt idx="2">
                  <c:v>African American/Black</c:v>
                </c:pt>
                <c:pt idx="3">
                  <c:v>Asian</c:v>
                </c:pt>
              </c:strCache>
            </c:strRef>
          </c:cat>
          <c:val>
            <c:numRef>
              <c:f>'Retention Paras-Race'!$B$2:$B$5</c:f>
              <c:numCache>
                <c:formatCode>0.0%</c:formatCode>
                <c:ptCount val="4"/>
                <c:pt idx="0">
                  <c:v>0.77800000000000002</c:v>
                </c:pt>
                <c:pt idx="1">
                  <c:v>0.81100000000000005</c:v>
                </c:pt>
                <c:pt idx="2">
                  <c:v>0.82899999999999996</c:v>
                </c:pt>
                <c:pt idx="3">
                  <c:v>0.82699999999999996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3-44EC-B1B0-025CFA1A087F}"/>
            </c:ext>
          </c:extLst>
        </c:ser>
        <c:ser>
          <c:idx val="1"/>
          <c:order val="1"/>
          <c:tx>
            <c:strRef>
              <c:f>'Retention Paras-Race'!$C$1</c:f>
              <c:strCache>
                <c:ptCount val="1"/>
                <c:pt idx="0">
                  <c:v>FY20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Paras-Race'!$A$2:$A$5</c:f>
              <c:strCache>
                <c:ptCount val="4"/>
                <c:pt idx="0">
                  <c:v>White</c:v>
                </c:pt>
                <c:pt idx="1">
                  <c:v>Hispanic/Latino</c:v>
                </c:pt>
                <c:pt idx="2">
                  <c:v>African American/Black</c:v>
                </c:pt>
                <c:pt idx="3">
                  <c:v>Asian</c:v>
                </c:pt>
              </c:strCache>
            </c:strRef>
          </c:cat>
          <c:val>
            <c:numRef>
              <c:f>'Retention Paras-Race'!$C$2:$C$5</c:f>
              <c:numCache>
                <c:formatCode>0.0%</c:formatCode>
                <c:ptCount val="4"/>
                <c:pt idx="0">
                  <c:v>0.79400000000000004</c:v>
                </c:pt>
                <c:pt idx="1">
                  <c:v>0.79600000000000004</c:v>
                </c:pt>
                <c:pt idx="2">
                  <c:v>0.77100000000000002</c:v>
                </c:pt>
                <c:pt idx="3">
                  <c:v>0.81399999999999995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83-44EC-B1B0-025CFA1A087F}"/>
            </c:ext>
          </c:extLst>
        </c:ser>
        <c:ser>
          <c:idx val="2"/>
          <c:order val="2"/>
          <c:tx>
            <c:strRef>
              <c:f>'Retention Paras-Race'!$D$1</c:f>
              <c:strCache>
                <c:ptCount val="1"/>
                <c:pt idx="0">
                  <c:v>FY19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'Retention Paras-Race'!$A$2:$A$5</c:f>
              <c:strCache>
                <c:ptCount val="4"/>
                <c:pt idx="0">
                  <c:v>White</c:v>
                </c:pt>
                <c:pt idx="1">
                  <c:v>Hispanic/Latino</c:v>
                </c:pt>
                <c:pt idx="2">
                  <c:v>African American/Black</c:v>
                </c:pt>
                <c:pt idx="3">
                  <c:v>Asian</c:v>
                </c:pt>
              </c:strCache>
            </c:strRef>
          </c:cat>
          <c:val>
            <c:numRef>
              <c:f>'Retention Paras-Race'!$D$2:$D$5</c:f>
              <c:numCache>
                <c:formatCode>0.0%</c:formatCode>
                <c:ptCount val="4"/>
                <c:pt idx="0">
                  <c:v>0.79800000000000004</c:v>
                </c:pt>
                <c:pt idx="1">
                  <c:v>0.83199999999999996</c:v>
                </c:pt>
                <c:pt idx="2">
                  <c:v>0.78600000000000003</c:v>
                </c:pt>
                <c:pt idx="3">
                  <c:v>0.80800000000000005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83-44EC-B1B0-025CFA1A0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5"/>
        <c:axId val="763725104"/>
        <c:axId val="763723464"/>
      </c:barChart>
      <c:catAx>
        <c:axId val="76372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723464"/>
        <c:crosses val="autoZero"/>
        <c:auto val="1"/>
        <c:lblAlgn val="ctr"/>
        <c:lblOffset val="100"/>
        <c:noMultiLvlLbl val="0"/>
      </c:catAx>
      <c:valAx>
        <c:axId val="76372346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3725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2021/12/17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26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112839-540D-412C-9E07-31357F15D0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02C6372F-8F62-4497-9058-32659618309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36F797B-F169-4FB7-9C29-F5DFC7FE7F5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712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78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Important to note where we have been and the work-to-date: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628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we look at our TDG districts, we see the avg % of hires was more than the statewide average over last three years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90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79120" y="1219200"/>
            <a:ext cx="11033760" cy="50932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6957" y="228600"/>
            <a:ext cx="113580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16957" y="6432514"/>
            <a:ext cx="9245600" cy="304800"/>
          </a:xfrm>
        </p:spPr>
        <p:txBody>
          <a:bodyPr lIns="0" tIns="0" rIns="0" bIns="0" anchor="b" anchorCtr="0"/>
          <a:lstStyle>
            <a:lvl1pPr marL="0" indent="0">
              <a:buNone/>
              <a:defRPr lang="en-US" sz="1100" b="0" smtClean="0">
                <a:effectLst/>
              </a:defRPr>
            </a:lvl1pPr>
          </a:lstStyle>
          <a:p>
            <a:endParaRPr lang="en-US" sz="1100" b="1">
              <a:solidFill>
                <a:srgbClr val="00A4C7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9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12/17/2021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csi/diverse-workforce/policy.html" TargetMode="External"/><Relationship Id="rId2" Type="http://schemas.openxmlformats.org/officeDocument/2006/relationships/hyperlink" Target="https://www.doe.mass.edu/edeffectiveness/talent-guide/default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8806" y="2719242"/>
            <a:ext cx="3816758" cy="931653"/>
          </a:xfrm>
        </p:spPr>
        <p:txBody>
          <a:bodyPr/>
          <a:lstStyle/>
          <a:p>
            <a:pPr algn="ctr"/>
            <a:r>
              <a:rPr lang="en-US" sz="1600" dirty="0"/>
              <a:t>DESE Diverse and Culturally Responsive Educator Workforce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December 17, 2021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264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1CEBB-CC78-4F4D-B315-0E8F6D53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Percent of New Racially and Ethnically Diverse Teachers Hired Statewide &amp; TDG Pilot Program Districts, FY2019-2021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940D7-0614-4A93-8CF3-2F2EBA17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/>
          </a:p>
        </p:txBody>
      </p:sp>
      <p:graphicFrame>
        <p:nvGraphicFramePr>
          <p:cNvPr id="6" name="Chart 5" descr="Statewide Overall&#10;FY19 - 12.6%&#10;FY20 -12.3%&#10;FY21 - 14.5%&#10;TDG Average&#10;FY19 -18.6%&#10;FY20 - 15.2%&#10;FY21 - 20.8%">
            <a:extLst>
              <a:ext uri="{FF2B5EF4-FFF2-40B4-BE49-F238E27FC236}">
                <a16:creationId xmlns:a16="http://schemas.microsoft.com/office/drawing/2014/main" id="{54B3C143-372D-4AC0-B1D1-372F75C37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567094"/>
              </p:ext>
            </p:extLst>
          </p:nvPr>
        </p:nvGraphicFramePr>
        <p:xfrm>
          <a:off x="1382367" y="1065116"/>
          <a:ext cx="9427266" cy="565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641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Racially and Ethnically Diverse Administrators, Teachers, and Paraprofessional Retention Rates, FY2019-2021">
            <a:extLst>
              <a:ext uri="{FF2B5EF4-FFF2-40B4-BE49-F238E27FC236}">
                <a16:creationId xmlns:a16="http://schemas.microsoft.com/office/drawing/2014/main" id="{CFDB07E7-24DB-495E-A191-0C9B02AB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Racially and Ethnically Diverse Administrators, Teachers, and Paraprofessional Retention Rates, FY2019-2021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717E6-7559-4042-8896-16D56C7C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/>
          </a:p>
        </p:txBody>
      </p:sp>
      <p:graphicFrame>
        <p:nvGraphicFramePr>
          <p:cNvPr id="6" name="Chart 5" descr="Administrators&#10;FY19 - 75.0%&#10;FY20 - 80.9%&#10;FY21 - 86.2%&#10;Paraprofessionals&#10;FY19 - 80.7%&#10;FY20 - 78.6%&#10;FY21 - 81.8%&#10;Teachers&#10;FY19- 80.0%&#10;FY20- 81.9%&#10;FY21 - 84.2%">
            <a:extLst>
              <a:ext uri="{FF2B5EF4-FFF2-40B4-BE49-F238E27FC236}">
                <a16:creationId xmlns:a16="http://schemas.microsoft.com/office/drawing/2014/main" id="{38F91166-CABE-423E-8A2C-127CD7DB6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948225"/>
              </p:ext>
            </p:extLst>
          </p:nvPr>
        </p:nvGraphicFramePr>
        <p:xfrm>
          <a:off x="1618267" y="1181827"/>
          <a:ext cx="8955465" cy="5174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684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dministrator Retention by Race and Ethnicity, FY2019-2021">
            <a:extLst>
              <a:ext uri="{FF2B5EF4-FFF2-40B4-BE49-F238E27FC236}">
                <a16:creationId xmlns:a16="http://schemas.microsoft.com/office/drawing/2014/main" id="{AF954F3D-328E-4814-9C07-DA1AD642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Administrator Retention by Race and Ethnicity, FY2019-2021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B1377-7F5F-45C5-AE85-7E078B1F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/>
          </a:p>
        </p:txBody>
      </p:sp>
      <p:graphicFrame>
        <p:nvGraphicFramePr>
          <p:cNvPr id="7" name="Chart 6" descr="Administrator Retention by Race and Ethnicity, FY2019-2021">
            <a:extLst>
              <a:ext uri="{FF2B5EF4-FFF2-40B4-BE49-F238E27FC236}">
                <a16:creationId xmlns:a16="http://schemas.microsoft.com/office/drawing/2014/main" id="{FDF174B7-CB9A-4678-A483-ECC06C20C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179476"/>
              </p:ext>
            </p:extLst>
          </p:nvPr>
        </p:nvGraphicFramePr>
        <p:xfrm>
          <a:off x="1375896" y="1181100"/>
          <a:ext cx="9440208" cy="554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563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0D33-EF2A-4D3C-B75B-60E6C155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Teacher Retention by Race and Ethnicity, FY2019-2021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77429-E1A8-4ABB-A5F9-8A220AAE8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/>
          </a:p>
        </p:txBody>
      </p:sp>
      <p:graphicFrame>
        <p:nvGraphicFramePr>
          <p:cNvPr id="5" name="Chart 4" descr="Asian&#10;FY19 - 81.9%&#10;FY20 - 83.1%&#10;FY21 - 85.8%&#10;African American/Black&#10;FY19 - 79.2%&#10;FY20 - 81.0%&#10;FY21 - 82.5%&#10;Hispanic/Latino&#10;FY19 - 79.3%&#10;FY20 - 83.2%&#10;FY21 - 84.9%&#10;White&#10;FY19 - 88.1%&#10;FY20 - 88.2%&#10;FY21 - 88.8%">
            <a:extLst>
              <a:ext uri="{FF2B5EF4-FFF2-40B4-BE49-F238E27FC236}">
                <a16:creationId xmlns:a16="http://schemas.microsoft.com/office/drawing/2014/main" id="{C9B16DD4-CDFE-4D93-ABF4-E8067F991D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905209"/>
              </p:ext>
            </p:extLst>
          </p:nvPr>
        </p:nvGraphicFramePr>
        <p:xfrm>
          <a:off x="1489193" y="1285588"/>
          <a:ext cx="9528072" cy="543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039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248A-2904-4D87-A58B-3D82820E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Paraprofessional Retention by Race and Ethnicity, FY2019-2021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6CCF9-AC6B-4A7B-9891-9F6BA8EB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/>
          </a:p>
        </p:txBody>
      </p:sp>
      <p:graphicFrame>
        <p:nvGraphicFramePr>
          <p:cNvPr id="5" name="Chart 4" descr="Paraprofessional Retention by Race and Ethnicity, FY2019-2021">
            <a:extLst>
              <a:ext uri="{FF2B5EF4-FFF2-40B4-BE49-F238E27FC236}">
                <a16:creationId xmlns:a16="http://schemas.microsoft.com/office/drawing/2014/main" id="{579555F8-ED19-4339-AAD9-B5B476F97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350303"/>
              </p:ext>
            </p:extLst>
          </p:nvPr>
        </p:nvGraphicFramePr>
        <p:xfrm>
          <a:off x="1293505" y="1257299"/>
          <a:ext cx="9604989" cy="54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787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7D7C-D31F-4AA0-A1D7-1930638C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72F56-C236-4708-9DAF-AB92318CF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Continue to identify, implement, and scale evidence-based practices to create a more diverse and culturally responsive MA educator workforce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Continue to study the efficacy of our programs, in relation to our stated goal and student outcomes (tested and non-tested areas)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Release new educator data dashboard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Scale high school education pathway programs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Disseminate DESE efforts to create a more diverse and culturally responsive educator workforce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AE381-937A-4364-A746-B40D928E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8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/>
          <p:nvPr/>
        </p:nvSpPr>
        <p:spPr>
          <a:xfrm>
            <a:off x="2" y="1604953"/>
            <a:ext cx="121919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THANK YOU</a:t>
            </a:r>
            <a:endParaRPr lang="zh-CN" altLang="en-US" sz="115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558267" y="3955135"/>
            <a:ext cx="4119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                  Shay Edmond</a:t>
            </a:r>
            <a:endParaRPr lang="zh-CN" altLang="en-US" sz="20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5473697" y="3955135"/>
            <a:ext cx="423731" cy="37468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5897427" y="3955135"/>
            <a:ext cx="602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u="sng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Sheika.A.Edmond@mass.gov</a:t>
            </a:r>
            <a:endParaRPr lang="zh-CN" altLang="en-US" sz="2000" u="sng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5B5F3-9848-48B7-AFFC-4AA2FBEA255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Thank</a:t>
            </a:r>
            <a:r>
              <a:rPr lang="en-US" baseline="0" dirty="0">
                <a:solidFill>
                  <a:schemeClr val="accent1">
                    <a:lumMod val="50000"/>
                  </a:schemeClr>
                </a:solidFill>
              </a:rPr>
              <a:t> you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43EBE4-3C98-466C-8F89-3553DC4F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Commissioner Riley’s Report: Our Way Forward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523A4-B26D-4FA5-ABFC-D23BC5FA8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6719" y="6021552"/>
            <a:ext cx="6934200" cy="304800"/>
          </a:xfrm>
        </p:spPr>
        <p:txBody>
          <a:bodyPr/>
          <a:lstStyle/>
          <a:p>
            <a:r>
              <a:rPr lang="en-US" sz="1000"/>
              <a:t>Source: Commissioner Riley’s Report to the Board: </a:t>
            </a:r>
            <a:r>
              <a:rPr lang="en-US" sz="1000" i="1"/>
              <a:t>Our Way Forward</a:t>
            </a:r>
            <a:r>
              <a:rPr lang="en-US" sz="100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4F6B00-8E75-4EFB-8D7A-BC4E69227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774917"/>
              </p:ext>
            </p:extLst>
          </p:nvPr>
        </p:nvGraphicFramePr>
        <p:xfrm>
          <a:off x="2151712" y="969787"/>
          <a:ext cx="8597602" cy="4533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2971">
                  <a:extLst>
                    <a:ext uri="{9D8B030D-6E8A-4147-A177-3AD203B41FA5}">
                      <a16:colId xmlns:a16="http://schemas.microsoft.com/office/drawing/2014/main" val="65069458"/>
                    </a:ext>
                  </a:extLst>
                </a:gridCol>
                <a:gridCol w="5424631">
                  <a:extLst>
                    <a:ext uri="{9D8B030D-6E8A-4147-A177-3AD203B41FA5}">
                      <a16:colId xmlns:a16="http://schemas.microsoft.com/office/drawing/2014/main" val="1842210540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24873"/>
                          </a:solidFill>
                          <a:latin typeface="Tw Cen MT Condensed" panose="020B0606020104020203" pitchFamily="34" charset="0"/>
                        </a:rPr>
                        <a:t>Deeper Learning for 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Ensuring that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all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 students have access to instruction that is rigorous and aligned with the demands of college and career.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8123655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24873"/>
                          </a:solidFill>
                          <a:latin typeface="Tw Cen MT Condensed" panose="020B0606020104020203" pitchFamily="34" charset="0"/>
                        </a:rPr>
                        <a:t>Holistic Support &amp; Enrichment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Through effective family and community engagement, 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nsuring that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all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 students have access to social emotional supports and enrichment activities to meet their goals.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0875332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24873"/>
                          </a:solidFill>
                          <a:latin typeface="Tw Cen MT Condensed" panose="020B0606020104020203" pitchFamily="34" charset="0"/>
                        </a:rPr>
                        <a:t>Innovation &amp; Evidence-Based Practice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Leveraging research </a:t>
                      </a:r>
                      <a:r>
                        <a:rPr lang="en-US" sz="1400" i="1" dirty="0">
                          <a:solidFill>
                            <a:schemeClr val="tx1"/>
                          </a:solidFill>
                          <a:latin typeface="+mn-lt"/>
                        </a:rPr>
                        <a:t>and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 district efforts to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+mn-lt"/>
                        </a:rPr>
                        <a:t>support innovation around teacher diversification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+mn-lt"/>
                        </a:rPr>
                        <a:t>, curricular materials and partnerships to support improved student learning.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090357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24873"/>
                          </a:solidFill>
                          <a:latin typeface="Tw Cen MT Condensed" panose="020B0606020104020203" pitchFamily="34" charset="0"/>
                        </a:rPr>
                        <a:t>State as Partner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Aligned with these priorities, exploring opportunities to increase individualized support from the state, while reducing administrative burdens.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16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92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599605"/>
            <a:ext cx="11370972" cy="3692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1200" baseline="0" dirty="0">
                <a:solidFill>
                  <a:schemeClr val="accent1">
                    <a:lumMod val="50000"/>
                  </a:schemeClr>
                </a:solidFill>
                <a:effectLst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DESE Diverse and Culturally Responsive Educator Workforce Theory of Action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0C699BFA-A8F7-44E7-9F17-53D6803A667C}"/>
              </a:ext>
            </a:extLst>
          </p:cNvPr>
          <p:cNvSpPr txBox="1">
            <a:spLocks/>
          </p:cNvSpPr>
          <p:nvPr/>
        </p:nvSpPr>
        <p:spPr>
          <a:xfrm>
            <a:off x="413657" y="202550"/>
            <a:ext cx="10011972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ind Light"/>
              <a:buNone/>
              <a:defRPr sz="2250" b="0" i="0" u="none" strike="noStrike" cap="none">
                <a:solidFill>
                  <a:schemeClr val="bg1"/>
                </a:solidFill>
                <a:latin typeface="Segoe UI Semibold" panose="020B0702040204020203" pitchFamily="34" charset="0"/>
                <a:ea typeface="Hind Light"/>
                <a:cs typeface="Segoe UI Semibold" panose="020B0702040204020203" pitchFamily="34" charset="0"/>
                <a:sym typeface="Hi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 sz="2200" dirty="0"/>
              <a:t>DESE Diverse and Culturally Responsive Educator Workforce Theory of Action</a:t>
            </a:r>
            <a:endParaRPr lang="en-US" sz="2200" dirty="0">
              <a:solidFill>
                <a:schemeClr val="accent2"/>
              </a:solidFill>
              <a:latin typeface="Hind SemiBold"/>
              <a:ea typeface="Hind SemiBold"/>
              <a:cs typeface="Hind SemiBold"/>
              <a:sym typeface="Hind SemiBold"/>
            </a:endParaRPr>
          </a:p>
        </p:txBody>
      </p:sp>
      <p:sp>
        <p:nvSpPr>
          <p:cNvPr id="8" name="Google Shape;300;p26">
            <a:extLst>
              <a:ext uri="{FF2B5EF4-FFF2-40B4-BE49-F238E27FC236}">
                <a16:creationId xmlns:a16="http://schemas.microsoft.com/office/drawing/2014/main" id="{9F00E0CC-E8B9-4C3C-8AA1-68904B7CBA81}"/>
              </a:ext>
            </a:extLst>
          </p:cNvPr>
          <p:cNvSpPr/>
          <p:nvPr/>
        </p:nvSpPr>
        <p:spPr>
          <a:xfrm>
            <a:off x="1945369" y="2390761"/>
            <a:ext cx="8172050" cy="789315"/>
          </a:xfrm>
          <a:prstGeom prst="flowChartMerge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b="1">
              <a:solidFill>
                <a:srgbClr val="000000"/>
              </a:solidFill>
              <a:latin typeface="Hind"/>
              <a:ea typeface="Hind"/>
              <a:cs typeface="Hind"/>
              <a:sym typeface="Hind"/>
            </a:endParaRPr>
          </a:p>
          <a:p>
            <a:pPr lvl="0" algn="ctr">
              <a:buSzPts val="1200"/>
            </a:pPr>
            <a:r>
              <a:rPr lang="en-US" sz="1400" b="1">
                <a:solidFill>
                  <a:srgbClr val="FFFFFF"/>
                </a:solidFill>
                <a:latin typeface="Calibri" panose="020F0502020204030204" pitchFamily="34" charset="0"/>
                <a:ea typeface="Hind"/>
                <a:cs typeface="Calibri" panose="020F0502020204030204" pitchFamily="34" charset="0"/>
                <a:sym typeface="Hind"/>
              </a:rPr>
              <a:t>IF</a:t>
            </a:r>
            <a:r>
              <a:rPr lang="en-US" sz="1400">
                <a:solidFill>
                  <a:srgbClr val="FFFFFF"/>
                </a:solidFill>
                <a:latin typeface="Calibri" panose="020F0502020204030204" pitchFamily="34" charset="0"/>
                <a:ea typeface="Hind"/>
                <a:cs typeface="Calibri" panose="020F0502020204030204" pitchFamily="34" charset="0"/>
                <a:sym typeface="Hind"/>
              </a:rPr>
              <a:t> DESE works with school districts and partners to:</a:t>
            </a:r>
          </a:p>
          <a:p>
            <a:pPr lvl="0" algn="ctr">
              <a:buSzPts val="1200"/>
            </a:pPr>
            <a:endParaRPr lang="en-US" sz="1400">
              <a:solidFill>
                <a:srgbClr val="FFFFFF"/>
              </a:solidFill>
              <a:latin typeface="Calibri" panose="020F0502020204030204" pitchFamily="34" charset="0"/>
              <a:ea typeface="Hind"/>
              <a:cs typeface="Calibri" panose="020F0502020204030204" pitchFamily="34" charset="0"/>
              <a:sym typeface="Hind"/>
            </a:endParaRPr>
          </a:p>
        </p:txBody>
      </p:sp>
      <p:sp>
        <p:nvSpPr>
          <p:cNvPr id="9" name="Google Shape;301;p26">
            <a:extLst>
              <a:ext uri="{FF2B5EF4-FFF2-40B4-BE49-F238E27FC236}">
                <a16:creationId xmlns:a16="http://schemas.microsoft.com/office/drawing/2014/main" id="{71EE6607-ABDC-47CC-8A3E-E1795FCF6CB8}"/>
              </a:ext>
            </a:extLst>
          </p:cNvPr>
          <p:cNvSpPr/>
          <p:nvPr/>
        </p:nvSpPr>
        <p:spPr>
          <a:xfrm>
            <a:off x="2002070" y="4775489"/>
            <a:ext cx="8172050" cy="780686"/>
          </a:xfrm>
          <a:prstGeom prst="flowChartMerge">
            <a:avLst/>
          </a:prstGeom>
          <a:solidFill>
            <a:srgbClr val="FF9900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sz="1100" b="1" dirty="0">
              <a:solidFill>
                <a:srgbClr val="FFFFFF"/>
              </a:solidFill>
              <a:latin typeface="Calibri" panose="020F0502020204030204" pitchFamily="34" charset="0"/>
              <a:ea typeface="Hind"/>
              <a:cs typeface="Calibri" panose="020F0502020204030204" pitchFamily="34" charset="0"/>
              <a:sym typeface="Hind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</a:pP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ea typeface="Hind"/>
                <a:cs typeface="Calibri" panose="020F0502020204030204" pitchFamily="34" charset="0"/>
                <a:sym typeface="Hind"/>
              </a:rPr>
              <a:t>THEN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ea typeface="Hind"/>
                <a:cs typeface="Calibri" panose="020F0502020204030204" pitchFamily="34" charset="0"/>
                <a:sym typeface="Hind"/>
              </a:rPr>
              <a:t>the state will be able to recruit and retain a more diverse and culturally responsive educator workforce.</a:t>
            </a:r>
            <a:endParaRPr sz="1400" dirty="0">
              <a:solidFill>
                <a:srgbClr val="FFFFFF"/>
              </a:solidFill>
              <a:latin typeface="Calibri" panose="020F0502020204030204" pitchFamily="34" charset="0"/>
              <a:ea typeface="Hind"/>
              <a:cs typeface="Calibri" panose="020F0502020204030204" pitchFamily="34" charset="0"/>
              <a:sym typeface="Hind"/>
            </a:endParaRPr>
          </a:p>
        </p:txBody>
      </p:sp>
      <p:sp>
        <p:nvSpPr>
          <p:cNvPr id="10" name="Google Shape;302;p26">
            <a:extLst>
              <a:ext uri="{FF2B5EF4-FFF2-40B4-BE49-F238E27FC236}">
                <a16:creationId xmlns:a16="http://schemas.microsoft.com/office/drawing/2014/main" id="{7D1E4776-C903-40C7-A631-BED55D0B10AC}"/>
              </a:ext>
            </a:extLst>
          </p:cNvPr>
          <p:cNvSpPr/>
          <p:nvPr/>
        </p:nvSpPr>
        <p:spPr>
          <a:xfrm>
            <a:off x="1945371" y="5717093"/>
            <a:ext cx="8172049" cy="54130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en-US" sz="1400" b="1">
                <a:solidFill>
                  <a:srgbClr val="FFFFFF"/>
                </a:solidFill>
                <a:latin typeface="Calibri" panose="020F0502020204030204" pitchFamily="34" charset="0"/>
                <a:ea typeface="Hind"/>
                <a:cs typeface="Calibri" panose="020F0502020204030204" pitchFamily="34" charset="0"/>
                <a:sym typeface="Hind"/>
              </a:rPr>
              <a:t>AS A RESULT</a:t>
            </a:r>
            <a:r>
              <a:rPr lang="en-US" sz="1400">
                <a:solidFill>
                  <a:srgbClr val="FFFFFF"/>
                </a:solidFill>
                <a:latin typeface="Calibri" panose="020F0502020204030204" pitchFamily="34" charset="0"/>
                <a:ea typeface="Hind"/>
                <a:cs typeface="Calibri" panose="020F0502020204030204" pitchFamily="34" charset="0"/>
                <a:sym typeface="Hind"/>
              </a:rPr>
              <a:t>, all students, particularly students of color, will have a more positive experience and perform at higher levels academically.</a:t>
            </a:r>
            <a:endParaRPr sz="1400" b="1">
              <a:solidFill>
                <a:srgbClr val="FFFFFF"/>
              </a:solidFill>
              <a:latin typeface="Calibri" panose="020F0502020204030204" pitchFamily="34" charset="0"/>
              <a:ea typeface="Hind"/>
              <a:cs typeface="Calibri" panose="020F0502020204030204" pitchFamily="34" charset="0"/>
              <a:sym typeface="Hind"/>
            </a:endParaRPr>
          </a:p>
        </p:txBody>
      </p:sp>
      <p:sp>
        <p:nvSpPr>
          <p:cNvPr id="11" name="Google Shape;303;p26">
            <a:extLst>
              <a:ext uri="{FF2B5EF4-FFF2-40B4-BE49-F238E27FC236}">
                <a16:creationId xmlns:a16="http://schemas.microsoft.com/office/drawing/2014/main" id="{97E3CB15-7104-4E40-BED3-34A33CCA705A}"/>
              </a:ext>
            </a:extLst>
          </p:cNvPr>
          <p:cNvSpPr/>
          <p:nvPr/>
        </p:nvSpPr>
        <p:spPr>
          <a:xfrm>
            <a:off x="1996478" y="3347019"/>
            <a:ext cx="2473464" cy="126755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7B94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600"/>
              </a:spcAft>
              <a:buSzPts val="1100"/>
            </a:pPr>
            <a:r>
              <a:rPr lang="en-US" sz="14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tangible financial support and incentives to recruit and retain teachers of color;</a:t>
            </a:r>
            <a:endParaRPr sz="140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Hind"/>
              <a:cs typeface="Calibri" panose="020F0502020204030204" pitchFamily="34" charset="0"/>
              <a:sym typeface="Hind"/>
            </a:endParaRPr>
          </a:p>
        </p:txBody>
      </p:sp>
      <p:sp>
        <p:nvSpPr>
          <p:cNvPr id="12" name="Google Shape;304;p26">
            <a:extLst>
              <a:ext uri="{FF2B5EF4-FFF2-40B4-BE49-F238E27FC236}">
                <a16:creationId xmlns:a16="http://schemas.microsoft.com/office/drawing/2014/main" id="{9670B8E6-3701-4D72-A41B-262B822A4A19}"/>
              </a:ext>
            </a:extLst>
          </p:cNvPr>
          <p:cNvSpPr/>
          <p:nvPr/>
        </p:nvSpPr>
        <p:spPr>
          <a:xfrm>
            <a:off x="875686" y="1321079"/>
            <a:ext cx="10755085" cy="902739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Belief that there are better financial rewards/opportunities in other professions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Financial and testing barriers to enter the profession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K-12 education experience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305;p26">
            <a:extLst>
              <a:ext uri="{FF2B5EF4-FFF2-40B4-BE49-F238E27FC236}">
                <a16:creationId xmlns:a16="http://schemas.microsoft.com/office/drawing/2014/main" id="{1E6EA23E-4171-4BB7-A35F-2EAB474BCC60}"/>
              </a:ext>
            </a:extLst>
          </p:cNvPr>
          <p:cNvSpPr/>
          <p:nvPr/>
        </p:nvSpPr>
        <p:spPr>
          <a:xfrm>
            <a:off x="4659086" y="3332367"/>
            <a:ext cx="2895600" cy="126755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7B94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600"/>
              </a:spcAft>
              <a:buSzPts val="1100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Proactively advertise the benefits of becoming educators (including the financial incentives) to prospective educators of color;</a:t>
            </a:r>
            <a:endParaRPr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Hind"/>
              <a:cs typeface="Calibri" panose="020F0502020204030204" pitchFamily="34" charset="0"/>
              <a:sym typeface="Hind"/>
            </a:endParaRPr>
          </a:p>
        </p:txBody>
      </p:sp>
      <p:sp>
        <p:nvSpPr>
          <p:cNvPr id="14" name="Google Shape;306;p26">
            <a:extLst>
              <a:ext uri="{FF2B5EF4-FFF2-40B4-BE49-F238E27FC236}">
                <a16:creationId xmlns:a16="http://schemas.microsoft.com/office/drawing/2014/main" id="{D9CE4E7F-3E22-41D8-B1E8-D8128D600C44}"/>
              </a:ext>
            </a:extLst>
          </p:cNvPr>
          <p:cNvSpPr/>
          <p:nvPr/>
        </p:nvSpPr>
        <p:spPr>
          <a:xfrm>
            <a:off x="7722060" y="3340995"/>
            <a:ext cx="2395361" cy="1267551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7B94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ts val="1100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the experience students and educators of color are having in our state’s K-12 schools;</a:t>
            </a:r>
            <a:endParaRPr sz="1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Hind"/>
              <a:cs typeface="Calibri" panose="020F0502020204030204" pitchFamily="34" charset="0"/>
              <a:sym typeface="Hin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9C2450-BC44-4F86-88FA-39469709C5C5}"/>
              </a:ext>
            </a:extLst>
          </p:cNvPr>
          <p:cNvSpPr/>
          <p:nvPr/>
        </p:nvSpPr>
        <p:spPr>
          <a:xfrm>
            <a:off x="567743" y="1054191"/>
            <a:ext cx="8081206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 that impede people of color from entering the educator profession</a:t>
            </a:r>
          </a:p>
        </p:txBody>
      </p:sp>
    </p:spTree>
    <p:extLst>
      <p:ext uri="{BB962C8B-B14F-4D97-AF65-F5344CB8AC3E}">
        <p14:creationId xmlns:p14="http://schemas.microsoft.com/office/powerpoint/2010/main" val="158156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567743" y="-145163"/>
            <a:ext cx="11357557" cy="36933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1200" baseline="0" dirty="0">
                <a:solidFill>
                  <a:schemeClr val="bg1"/>
                </a:solidFill>
                <a:effectLst/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DESE Diverse and Culturally Responsive Educator Workforce</a:t>
            </a:r>
            <a:endParaRPr lang="en-US" dirty="0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0C699BFA-A8F7-44E7-9F17-53D6803A667C}"/>
              </a:ext>
            </a:extLst>
          </p:cNvPr>
          <p:cNvSpPr txBox="1">
            <a:spLocks/>
          </p:cNvSpPr>
          <p:nvPr/>
        </p:nvSpPr>
        <p:spPr>
          <a:xfrm>
            <a:off x="424543" y="315350"/>
            <a:ext cx="10001086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Hind Light"/>
              <a:buNone/>
              <a:defRPr sz="2250" b="0" i="0" u="none" strike="noStrike" cap="none">
                <a:solidFill>
                  <a:schemeClr val="bg1"/>
                </a:solidFill>
                <a:latin typeface="Segoe UI Semibold" panose="020B0702040204020203" pitchFamily="34" charset="0"/>
                <a:ea typeface="Hind Light"/>
                <a:cs typeface="Segoe UI Semibold" panose="020B0702040204020203" pitchFamily="34" charset="0"/>
                <a:sym typeface="Hin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n-US" sz="2400" dirty="0"/>
              <a:t>DESE Diverse and Culturally Responsive Educator Workforce Strategy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sym typeface="Hind SemiBold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2F8A3B-8791-48EB-95A1-32BB44A4B2E1}"/>
              </a:ext>
            </a:extLst>
          </p:cNvPr>
          <p:cNvSpPr/>
          <p:nvPr/>
        </p:nvSpPr>
        <p:spPr>
          <a:xfrm>
            <a:off x="1259504" y="3445795"/>
            <a:ext cx="2478367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the legal framework (when needed), identify funding, and establish partnerships to offer candidates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2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Diversification Grant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Voucher Supports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Approved Prep Program Tuition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 Scholarships: undergraduates and paras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Loan Reimbursement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Assistance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Signing Bonuses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Relocation Allowances</a:t>
            </a:r>
          </a:p>
          <a:p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551B61-9235-46C3-A11B-8DC2DD1E4B3D}"/>
              </a:ext>
            </a:extLst>
          </p:cNvPr>
          <p:cNvSpPr/>
          <p:nvPr/>
        </p:nvSpPr>
        <p:spPr>
          <a:xfrm>
            <a:off x="7577979" y="3422527"/>
            <a:ext cx="2813463" cy="126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US" sz="13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 programming aimed at improving student and educator of color experience in K-12, including: </a:t>
            </a:r>
          </a:p>
          <a:p>
            <a:r>
              <a:rPr lang="en-US" sz="11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*Content noted on following slide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438E28-A2B2-4A1A-A1D9-F34B3F64ED67}"/>
              </a:ext>
            </a:extLst>
          </p:cNvPr>
          <p:cNvSpPr/>
          <p:nvPr/>
        </p:nvSpPr>
        <p:spPr>
          <a:xfrm>
            <a:off x="4446568" y="3421173"/>
            <a:ext cx="2786143" cy="3129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US" sz="13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en-US" sz="13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targeted, multimedia marketing to advertise benefits of becoming an educator, including:</a:t>
            </a:r>
            <a:endParaRPr lang="en-US" sz="13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 Teach Campaign: statewide radio, TV ads, digital ads, billboards, transit 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Amazing Educators Campaign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InSPIRED Fellows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College and High School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 Teacher Diversification Guidebook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Schools Partnership-Diverse Educators Workforce Collaborative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1EF17F-75A8-4ACE-89A4-EDAEA738D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4350" y="2078090"/>
            <a:ext cx="2807262" cy="127652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2585EA-630D-45BC-9BE8-23B0C2F46136}"/>
              </a:ext>
            </a:extLst>
          </p:cNvPr>
          <p:cNvSpPr/>
          <p:nvPr/>
        </p:nvSpPr>
        <p:spPr>
          <a:xfrm>
            <a:off x="1271966" y="2073610"/>
            <a:ext cx="280726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ts val="1100"/>
            </a:pP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 #1</a:t>
            </a:r>
          </a:p>
          <a:p>
            <a:pPr>
              <a:spcAft>
                <a:spcPts val="600"/>
              </a:spcAft>
              <a:buSzPts val="1100"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tangible financial support and incentives to recruit and retain teachers of color;</a:t>
            </a:r>
            <a:endParaRPr lang="en-US" sz="1400">
              <a:solidFill>
                <a:schemeClr val="bg1"/>
              </a:solidFill>
              <a:latin typeface="Calibri" panose="020F0502020204030204" pitchFamily="34" charset="0"/>
              <a:ea typeface="Hind"/>
              <a:cs typeface="Calibri" panose="020F0502020204030204" pitchFamily="34" charset="0"/>
              <a:sym typeface="Hind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86B9F7-F9C2-471C-9C0F-6CF523866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46568" y="2084104"/>
            <a:ext cx="2786143" cy="1283724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90B076-542A-49EE-8F9C-7BB55E427DA7}"/>
              </a:ext>
            </a:extLst>
          </p:cNvPr>
          <p:cNvSpPr/>
          <p:nvPr/>
        </p:nvSpPr>
        <p:spPr>
          <a:xfrm>
            <a:off x="4425040" y="2070290"/>
            <a:ext cx="280676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ts val="1100"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 #2</a:t>
            </a:r>
          </a:p>
          <a:p>
            <a:pPr>
              <a:spcAft>
                <a:spcPts val="600"/>
              </a:spcAft>
              <a:buSzPts val="1100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Proactively advertise the benefits of becoming educators (including the financial incentives) to prospective educators of color;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Hind"/>
              <a:cs typeface="Calibri" panose="020F0502020204030204" pitchFamily="34" charset="0"/>
              <a:sym typeface="Hind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D8849B2-0026-463C-96D6-6367E3C41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56452" y="2078090"/>
            <a:ext cx="2813462" cy="1323154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F22C67-0717-4456-BF5F-4B3925662D63}"/>
              </a:ext>
            </a:extLst>
          </p:cNvPr>
          <p:cNvSpPr/>
          <p:nvPr/>
        </p:nvSpPr>
        <p:spPr>
          <a:xfrm>
            <a:off x="7621578" y="2060461"/>
            <a:ext cx="272011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SzPts val="1100"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 #3</a:t>
            </a:r>
          </a:p>
          <a:p>
            <a:pPr>
              <a:spcAft>
                <a:spcPts val="600"/>
              </a:spcAft>
              <a:buSzPts val="1100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Hind"/>
                <a:cs typeface="Calibri" panose="020F0502020204030204" pitchFamily="34" charset="0"/>
                <a:sym typeface="Hind"/>
              </a:rPr>
              <a:t>Improve the experience students and educators of color are having in our state’s K-12 schools.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6A61B9-4B55-4B62-BDE5-A9E633FD97E8}"/>
              </a:ext>
            </a:extLst>
          </p:cNvPr>
          <p:cNvSpPr txBox="1"/>
          <p:nvPr/>
        </p:nvSpPr>
        <p:spPr>
          <a:xfrm>
            <a:off x="567743" y="1360654"/>
            <a:ext cx="985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order to reach our goal of 26% educators of color by 2030, we must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4583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F8B6B3-8486-4B06-B41D-553B4D148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3"/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Acceleration Road Map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Biggest Winner Math Challenge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Classroom Instruction Videos and Culturally Responsive Teaching Rubric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Classroom Teacher and School Level Administrator Rubrics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Collaborative for Academic Social Emotional Learning: Collaborating States Initiatives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Culturally Responsive Look Fors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Culturally Responsive Teaching Video Library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Deeper Learning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 Cultural Proficiency Training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Leaders Network for School Climate, Student Support, and Family Engagement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 College and Innovation Pathways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 Stability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Educator Effectiveness Rubrics and Talent Guide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Emergency License Webinars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School Education Pathways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Influence 100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Inspired Initiatives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Kaleidoscope Collective for Learning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School Visit Protocols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Tiered System of Supports: Culturally Responsive Instruction and Leadership Academies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 Platform for Teaching and Informed Calibration (OPTIC) Content Fellows Culturally Responsive Teaching Collection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Partnerships to support educator retention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Principals for Effective Practice for Integrating Student Services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 and Teacher Advisory Councils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Reimagining Secondary Schools Partnership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Rethinking Discipline Initiative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 and Supportive Schools Framework Guide and Reflection Tool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 and Supportive Schools Grants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 for Student Success Initiatives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Teacher Diversification Professional Learning Community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1800" kern="120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Century Community Learning Centers (CCLC) Grant Programs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4BDFF1-480F-451F-A8F8-5DEACD7FE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AF5719-3A8F-45BD-A496-AA18B52B98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A13BAF-273A-4847-BF5A-4D07C487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228600"/>
            <a:ext cx="11356975" cy="838200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Objective 3: Improve the experience of students and educators of color</a:t>
            </a:r>
          </a:p>
        </p:txBody>
      </p:sp>
    </p:spTree>
    <p:extLst>
      <p:ext uri="{BB962C8B-B14F-4D97-AF65-F5344CB8AC3E}">
        <p14:creationId xmlns:p14="http://schemas.microsoft.com/office/powerpoint/2010/main" val="3935907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95DDB-F7E5-4DFA-B153-6DC2726A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5" y="234772"/>
            <a:ext cx="11462060" cy="821418"/>
          </a:xfrm>
        </p:spPr>
        <p:txBody>
          <a:bodyPr/>
          <a:lstStyle/>
          <a:p>
            <a:r>
              <a:rPr lang="en-US" sz="1800" dirty="0"/>
              <a:t>Timeline of select DESE-lead efforts to create a more diverse and culturally responsive educator 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EA27A-448F-4D6C-AB85-550483D02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·"/>
            </a:pPr>
            <a:r>
              <a:rPr lang="en-US" sz="1800" b="1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Since</a:t>
            </a:r>
            <a:r>
              <a:rPr lang="en-US" sz="18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FY2019</a:t>
            </a:r>
            <a:r>
              <a:rPr lang="en-US" sz="18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, </a:t>
            </a:r>
            <a:r>
              <a:rPr lang="en-US" sz="1800" b="1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DESE has awarded approximately $6 million </a:t>
            </a:r>
            <a:r>
              <a:rPr lang="en-US" sz="18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to school districts to support local efforts to enhance and strengthen diverse teacher recruitment and retention programs. 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 Courier New "/>
              <a:buChar char="o"/>
            </a:pPr>
            <a:r>
              <a:rPr lang="en-US" sz="18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Grant funds provide financial incentives and support such as: signing bonuses, relocation assistance, loan repayment reimbursement, MTEL preparation and examination vouchers.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 Courier New "/>
              <a:buChar char="o"/>
            </a:pPr>
            <a:r>
              <a:rPr lang="en-US" sz="18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Grant provides direct support for the development of education pathways for high schools and curriculum reviews.</a:t>
            </a: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 Courier New "/>
              <a:buChar char="o"/>
            </a:pPr>
            <a:r>
              <a:rPr lang="en-US" sz="1800" b="1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In FY2022</a:t>
            </a:r>
            <a:r>
              <a:rPr lang="en-US" sz="18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, DESE will award up to $3 million additional dollars to support school and district recruitment and retention efforts.</a:t>
            </a:r>
          </a:p>
          <a:p>
            <a:r>
              <a:rPr lang="en-US" sz="1800" b="1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September 2020 DESE released, “Promising Recruitment, Selection, and Retention Strategies for a Diverse Massachusetts Teacher Workforce.” </a:t>
            </a:r>
            <a:r>
              <a:rPr lang="en-US" sz="1800" dirty="0"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Developed in partnership with TNTP, the Guidebook supports school and district leaders to design and implement comprehensive teacher diversification strategies. 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4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F9E8-8AD8-4C45-80E0-781C6EFB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Timeline of select DESE-lead efforts to create a more diverse and culturally responsive workforce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2C8EF-DD84-4E1E-B8B6-E3E93A4F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October 2020, BESE approved the implementation of an alternative assessment pilot to the state’s Massachusetts Test for Educator Licensure (MTEL). 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Spring 2020, DESE approved the use of emergency licenses to address the impact of the pandemic on prospective educators’ ability to enter the teacher workforce</a:t>
            </a:r>
            <a:r>
              <a:rPr lang="en-US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Teachers with an emergency license are more likely to be Black/African American or Latinx.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Plans developed to support the retention of these teachers in the profession.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Spring 2021, </a:t>
            </a:r>
            <a:r>
              <a:rPr lang="en-US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developed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Educator Effectiveness Talent Guide</a:t>
            </a:r>
            <a:r>
              <a:rPr lang="en-US" sz="1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address hiring, student teachers, new educator supports, retention strategies, and high-quality supervision and evaluation.</a:t>
            </a:r>
            <a:endParaRPr lang="en-US" sz="18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US" sz="18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Summer 2021,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developed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DESE policy for identifying home mortgage assistance programs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support the collection and dissemination of mortgage assistance programs.</a:t>
            </a:r>
          </a:p>
          <a:p>
            <a:endParaRPr lang="en-US" sz="18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6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7695E-E2A1-4882-95BB-7A022F8C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Timeline of select DESE-lead efforts to create a more diverse and culturally responsive workforce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54839-B8CD-4A62-9487-CC9554CD9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Fall 2021, DESE will continue to implement the Teacher Diversification PLC and support approximately 100 LEAs </a:t>
            </a:r>
            <a:r>
              <a:rPr lang="en-US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(traditional school districts, charter schools, career/vocational technical education schools, approved special education schools, and collaboratives) </a:t>
            </a:r>
            <a:r>
              <a:rPr lang="en-US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and 500 school and district personnel.</a:t>
            </a: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Fall 2021, </a:t>
            </a:r>
            <a:r>
              <a:rPr lang="en-US" sz="20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DESE will </a:t>
            </a:r>
            <a:r>
              <a:rPr lang="en-US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implement 2</a:t>
            </a:r>
            <a:r>
              <a:rPr lang="en-US" sz="2000" b="1" baseline="30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nd</a:t>
            </a:r>
            <a:r>
              <a:rPr lang="en-US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year of its culturally responsive teaching and culturally responsive leadership academies. </a:t>
            </a:r>
            <a:r>
              <a:rPr lang="en-US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academies provide intensive professional development to both school and district leaders.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Fall 2021, DESE welcomed the 3</a:t>
            </a:r>
            <a:r>
              <a:rPr lang="en-US" sz="2000" b="1" baseline="30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rd</a:t>
            </a:r>
            <a:r>
              <a:rPr lang="en-US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cohort of the Inspired Fellowship program</a:t>
            </a:r>
            <a:r>
              <a:rPr lang="en-US" sz="2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 This fall we welcomed a new cohort of 20 Fellows – all current in-service teachers.</a:t>
            </a:r>
          </a:p>
          <a:p>
            <a:pPr marL="0" indent="0">
              <a:buNone/>
            </a:pPr>
            <a:endParaRPr lang="en-US" sz="20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Fall 2021, DESE welcomed the 3</a:t>
            </a:r>
            <a:r>
              <a:rPr lang="en-US" sz="2000" b="1" baseline="30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rd</a:t>
            </a:r>
            <a:r>
              <a:rPr lang="en-US" sz="2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cohort of Influence 100 fellows into the fellowship program. </a:t>
            </a:r>
          </a:p>
          <a:p>
            <a:pPr lvl="1"/>
            <a:r>
              <a:rPr lang="en-US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 date,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DESE has engaged 63 aspiring superintendents from across 26 districts in the signature 2-year fellowship program.</a:t>
            </a:r>
            <a:endParaRPr lang="en-US" sz="1400" dirty="0"/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3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7E55-1555-42AD-92AB-60D781B7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Racially and Ethnically Diverse Educators, Teachers, &amp; Superintendents Statewide FY2019-2021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821D9-E594-46F7-AB21-A35580F9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/>
          </a:p>
        </p:txBody>
      </p:sp>
      <p:graphicFrame>
        <p:nvGraphicFramePr>
          <p:cNvPr id="7" name="Chart 6" descr="Graph of Racially and Ethnically Diverse Educators. Teachers, and Superintendents Statewide FY2019-2021">
            <a:extLst>
              <a:ext uri="{FF2B5EF4-FFF2-40B4-BE49-F238E27FC236}">
                <a16:creationId xmlns:a16="http://schemas.microsoft.com/office/drawing/2014/main" id="{E1169F59-56C9-407F-8EA1-AC77C64B36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811237"/>
              </p:ext>
            </p:extLst>
          </p:nvPr>
        </p:nvGraphicFramePr>
        <p:xfrm>
          <a:off x="1226901" y="968830"/>
          <a:ext cx="9815284" cy="5889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9505844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DESE-231-75556</_dlc_DocId>
    <_dlc_DocIdUrl xmlns="733efe1c-5bbe-4968-87dc-d400e65c879f">
      <Url>https://sharepoint.doemass.org/ese/webteam/cps/_layouts/DocIdRedir.aspx?ID=DESE-231-75556</Url>
      <Description>DESE-231-75556</Description>
    </_dlc_DocIdUrl>
  </documentManagement>
</p:properties>
</file>

<file path=customXml/itemProps1.xml><?xml version="1.0" encoding="utf-8"?>
<ds:datastoreItem xmlns:ds="http://schemas.openxmlformats.org/officeDocument/2006/customXml" ds:itemID="{DC960BC8-016F-4B53-AB02-55CE6FCC6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5654CD-F1F6-49B5-BFF0-33259C43545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CEA9575-EED3-4A18-B6C2-825ACB7C978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141DDD1-F9BD-4549-BACC-EFE9057721D1}">
  <ds:schemaRefs>
    <ds:schemaRef ds:uri="http://purl.org/dc/terms/"/>
    <ds:schemaRef ds:uri="0a4e05da-b9bc-4326-ad73-01ef31b95567"/>
    <ds:schemaRef ds:uri="http://purl.org/dc/dcmitype/"/>
    <ds:schemaRef ds:uri="http://schemas.microsoft.com/office/2006/documentManagement/types"/>
    <ds:schemaRef ds:uri="733efe1c-5bbe-4968-87dc-d400e65c879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3756</TotalTime>
  <Words>1362</Words>
  <Application>Microsoft Office PowerPoint</Application>
  <PresentationFormat>Widescreen</PresentationFormat>
  <Paragraphs>154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等线</vt:lpstr>
      <vt:lpstr> Courier New </vt:lpstr>
      <vt:lpstr>Arial</vt:lpstr>
      <vt:lpstr>Calibri</vt:lpstr>
      <vt:lpstr>Courier New</vt:lpstr>
      <vt:lpstr>Hind</vt:lpstr>
      <vt:lpstr>Hind Light</vt:lpstr>
      <vt:lpstr>Hind SemiBold</vt:lpstr>
      <vt:lpstr>Segoe</vt:lpstr>
      <vt:lpstr>Segoe SemiBold</vt:lpstr>
      <vt:lpstr>Segoe UI</vt:lpstr>
      <vt:lpstr>Segoe UI Semibold</vt:lpstr>
      <vt:lpstr>Symbol</vt:lpstr>
      <vt:lpstr>Times New Roman</vt:lpstr>
      <vt:lpstr>Tw Cen MT Condensed</vt:lpstr>
      <vt:lpstr>Verdana</vt:lpstr>
      <vt:lpstr>Wingdings</vt:lpstr>
      <vt:lpstr>ESE​​</vt:lpstr>
      <vt:lpstr>DESE Diverse and Culturally Responsive Educator Workforce Updates</vt:lpstr>
      <vt:lpstr>Commissioner Riley’s Report: Our Way Forward</vt:lpstr>
      <vt:lpstr>DESE Diverse and Culturally Responsive Educator Workforce Theory of Action </vt:lpstr>
      <vt:lpstr>DESE Diverse and Culturally Responsive Educator Workforce</vt:lpstr>
      <vt:lpstr>Objective 3: Improve the experience of students and educators of color</vt:lpstr>
      <vt:lpstr>Timeline of select DESE-lead efforts to create a more diverse and culturally responsive educator workforce</vt:lpstr>
      <vt:lpstr>Timeline of select DESE-lead efforts to create a more diverse and culturally responsive workforce (cont.)</vt:lpstr>
      <vt:lpstr>Timeline of select DESE-lead efforts to create a more diverse and culturally responsive workforce (cont.)</vt:lpstr>
      <vt:lpstr>Racially and Ethnically Diverse Educators, Teachers, &amp; Superintendents Statewide FY2019-2021</vt:lpstr>
      <vt:lpstr>Percent of New Racially and Ethnically Diverse Teachers Hired Statewide &amp; TDG Pilot Program Districts, FY2019-2021</vt:lpstr>
      <vt:lpstr>Racially and Ethnically Diverse Administrators, Teachers, and Paraprofessional Retention Rates, FY2019-2021</vt:lpstr>
      <vt:lpstr>Administrator Retention by Race and Ethnicity, FY2019-2021</vt:lpstr>
      <vt:lpstr>Teacher Retention by Race and Ethnicity, FY2019-2021</vt:lpstr>
      <vt:lpstr>Paraprofessional Retention by Race and Ethnicity, FY2019-2021</vt:lpstr>
      <vt:lpstr>Looking forward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December 17, 2021 Item 5 PowerPoint: DESE Diverse and Culturally Responsive Educator Workforce Updates</dc:title>
  <dc:creator>DESE</dc:creator>
  <cp:lastModifiedBy>Zou, Dong (EOE)</cp:lastModifiedBy>
  <cp:revision>12</cp:revision>
  <dcterms:created xsi:type="dcterms:W3CDTF">2019-11-22T18:38:27Z</dcterms:created>
  <dcterms:modified xsi:type="dcterms:W3CDTF">2021-12-17T20:48:38Z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Dec 17 2021</vt:lpwstr>
  </property>
</Properties>
</file>