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Forum"/>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5" roundtripDataSignature="AMtx7mjXyNJOMRwXqG54s6/EuZi60eFz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CCE26B-523E-4C54-85D8-9296BB741801}">
  <a:tblStyle styleId="{BDCCE26B-523E-4C54-85D8-9296BB74180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Forum-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mins</a:t>
            </a:r>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min</a:t>
            </a:r>
            <a:endParaRPr/>
          </a:p>
        </p:txBody>
      </p:sp>
      <p:sp>
        <p:nvSpPr>
          <p:cNvPr id="188" name="Google Shape;1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min</a:t>
            </a:r>
            <a:endParaRPr/>
          </a:p>
        </p:txBody>
      </p:sp>
      <p:sp>
        <p:nvSpPr>
          <p:cNvPr id="199" name="Google Shape;1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min</a:t>
            </a:r>
            <a:endParaRPr/>
          </a:p>
        </p:txBody>
      </p:sp>
      <p:sp>
        <p:nvSpPr>
          <p:cNvPr id="210" name="Google Shape;21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Think about one of the dimensions of self-care, and reflect about what you are currently doing to care for yourself in that dimension- anyone want to share out?  </a:t>
            </a:r>
            <a:endParaRPr/>
          </a:p>
          <a:p>
            <a:pPr indent="0" lvl="0" marL="0" rtl="0" algn="l">
              <a:spcBef>
                <a:spcPts val="0"/>
              </a:spcBef>
              <a:spcAft>
                <a:spcPts val="0"/>
              </a:spcAft>
              <a:buNone/>
            </a:pPr>
            <a:r>
              <a:rPr lang="en-US"/>
              <a:t>Anyone have a hard time coming up with something you’re doing for self-care?  (perhaps this is an area for a smart goal!)  5 mins</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p:txBody>
      </p:sp>
      <p:sp>
        <p:nvSpPr>
          <p:cNvPr id="228" name="Google Shape;2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Last 5 mins- please take a few minutes to scan the QR code and complete the feedback survey.  </a:t>
            </a:r>
            <a:endParaRPr/>
          </a:p>
        </p:txBody>
      </p:sp>
      <p:sp>
        <p:nvSpPr>
          <p:cNvPr id="239" name="Google Shape;23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Get a sense for the group:  Ask how many of you are new to your role- first 5 years?  How many have served 10-20 years?  More than 20?  (3 mins)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Review Today’s Agenda- 1 min  My goal that you’ll leave here with a draft goal you can use and commit to at least 1 self-care goal for yourself.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During our short time together -  I want you to be comfortable with each other- this is your session.  These are a few norms.  We can change or add to them.  Is there anything else you feel you need to get the most out of our time together? (2-3 mins)</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mins </a:t>
            </a:r>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say you are getting ready to retire, and you’ve been asked to select your replacement.  What are the top 5 skills your replacement must be able to perform?  What strengths would you be looking for?  (3 mins to think and write individually. Then 5 mins to share at tables.  Each table will write the strengths on the chart paper and narrow them down to the top 5)  Share out.  (think about one of these skills that is a strength for you). 15 mins total!  </a:t>
            </a:r>
            <a:endParaRPr/>
          </a:p>
        </p:txBody>
      </p:sp>
      <p:sp>
        <p:nvSpPr>
          <p:cNvPr id="145" name="Google Shape;1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 just identified some of your strengths- now we are going to talk a little bit about your goals and how to develop goals that build upon and utilize your strengths.  You’ve heard of SMART goals, right?  Review SMART goals.  (3mins)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 going to share an example and then you’ll have some time to start to think of a goal for the remainder of this year (or one for next year etc.) related to your role and that uses your strength you identified.</a:t>
            </a:r>
            <a:endParaRPr/>
          </a:p>
          <a:p>
            <a:pPr indent="0" lvl="0" marL="0" rtl="0" algn="l">
              <a:spcBef>
                <a:spcPts val="0"/>
              </a:spcBef>
              <a:spcAft>
                <a:spcPts val="0"/>
              </a:spcAft>
              <a:buNone/>
            </a:pPr>
            <a:r>
              <a:rPr lang="en-US"/>
              <a:t>Let’s say my identified strengths were written communication skills and/or organization skills.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I’m going to share an example, and then you’ll have some time to think of a goal for the remainder of this year (or one for next year etc.) related to your role and that uses the strength you identified to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 mins total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Take a look at the SMART GOAL template at your tables- let’s see if my goal is SMART.  What does it need to be SMART?  (3 mins).  </a:t>
            </a:r>
            <a:endParaRPr/>
          </a:p>
          <a:p>
            <a:pPr indent="0" lvl="0" marL="0" rtl="0" algn="l">
              <a:spcBef>
                <a:spcPts val="0"/>
              </a:spcBef>
              <a:spcAft>
                <a:spcPts val="0"/>
              </a:spcAft>
              <a:buNone/>
            </a:pPr>
            <a:r>
              <a:rPr lang="en-US"/>
              <a:t>Give them 10 mins to work on goals.</a:t>
            </a:r>
            <a:endParaRPr/>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2.png"/><Relationship Id="rId5" Type="http://schemas.openxmlformats.org/officeDocument/2006/relationships/hyperlink" Target="https://docs.google.com/document/d/1r1ddFNBXndHCHkAnWeIJ4DyVonTzytGQ/edit?usp=sharing&amp;ouid=114307433435104323813&amp;rtpof=true&amp;sd=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87" name="Shape 87"/>
        <p:cNvGrpSpPr/>
        <p:nvPr/>
      </p:nvGrpSpPr>
      <p:grpSpPr>
        <a:xfrm>
          <a:off x="0" y="0"/>
          <a:ext cx="0" cy="0"/>
          <a:chOff x="0" y="0"/>
          <a:chExt cx="0" cy="0"/>
        </a:xfrm>
      </p:grpSpPr>
      <p:sp>
        <p:nvSpPr>
          <p:cNvPr id="88" name="Google Shape;88;p1"/>
          <p:cNvSpPr/>
          <p:nvPr/>
        </p:nvSpPr>
        <p:spPr>
          <a:xfrm rot="-8687688">
            <a:off x="10282257" y="5034286"/>
            <a:ext cx="8922358" cy="9404330"/>
          </a:xfrm>
          <a:custGeom>
            <a:rect b="b" l="l" r="r" t="t"/>
            <a:pathLst>
              <a:path extrusionOk="0" h="9404330" w="8922358">
                <a:moveTo>
                  <a:pt x="0" y="0"/>
                </a:moveTo>
                <a:lnTo>
                  <a:pt x="8922358" y="0"/>
                </a:lnTo>
                <a:lnTo>
                  <a:pt x="8922358" y="9404330"/>
                </a:lnTo>
                <a:lnTo>
                  <a:pt x="0" y="940433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rot="-10013544">
            <a:off x="-1719909" y="-2523853"/>
            <a:ext cx="7606313" cy="7357924"/>
          </a:xfrm>
          <a:custGeom>
            <a:rect b="b" l="l" r="r" t="t"/>
            <a:pathLst>
              <a:path extrusionOk="0" h="8229600" w="8825308">
                <a:moveTo>
                  <a:pt x="0" y="0"/>
                </a:moveTo>
                <a:lnTo>
                  <a:pt x="8825308" y="0"/>
                </a:lnTo>
                <a:lnTo>
                  <a:pt x="8825308" y="8229600"/>
                </a:lnTo>
                <a:lnTo>
                  <a:pt x="0" y="82296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nvSpPr>
        <p:spPr>
          <a:xfrm>
            <a:off x="6773324" y="7510356"/>
            <a:ext cx="5132272" cy="78930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lang="en-US" sz="2299">
                <a:solidFill>
                  <a:srgbClr val="FFFFFF"/>
                </a:solidFill>
                <a:latin typeface="Arial"/>
                <a:ea typeface="Arial"/>
                <a:cs typeface="Arial"/>
                <a:sym typeface="Arial"/>
              </a:rPr>
              <a:t>November, 9, 2023</a:t>
            </a:r>
            <a:endParaRPr/>
          </a:p>
          <a:p>
            <a:pPr indent="0" lvl="0" marL="0" marR="0" rtl="0" algn="ctr">
              <a:lnSpc>
                <a:spcPct val="140017"/>
              </a:lnSpc>
              <a:spcBef>
                <a:spcPts val="0"/>
              </a:spcBef>
              <a:spcAft>
                <a:spcPts val="0"/>
              </a:spcAft>
              <a:buNone/>
            </a:pPr>
            <a:r>
              <a:rPr lang="en-US" sz="2299">
                <a:solidFill>
                  <a:srgbClr val="FFFFFF"/>
                </a:solidFill>
                <a:latin typeface="Arial"/>
                <a:ea typeface="Arial"/>
                <a:cs typeface="Arial"/>
                <a:sym typeface="Arial"/>
              </a:rPr>
              <a:t>MASC Conference </a:t>
            </a:r>
            <a:endParaRPr/>
          </a:p>
        </p:txBody>
      </p:sp>
      <p:grpSp>
        <p:nvGrpSpPr>
          <p:cNvPr id="91" name="Google Shape;91;p1"/>
          <p:cNvGrpSpPr/>
          <p:nvPr/>
        </p:nvGrpSpPr>
        <p:grpSpPr>
          <a:xfrm>
            <a:off x="7128010" y="4834529"/>
            <a:ext cx="4240313" cy="1723106"/>
            <a:chOff x="0" y="0"/>
            <a:chExt cx="5653750" cy="2297475"/>
          </a:xfrm>
        </p:grpSpPr>
        <p:sp>
          <p:nvSpPr>
            <p:cNvPr id="92" name="Google Shape;92;p1"/>
            <p:cNvSpPr txBox="1"/>
            <p:nvPr/>
          </p:nvSpPr>
          <p:spPr>
            <a:xfrm>
              <a:off x="0" y="1021249"/>
              <a:ext cx="5653750" cy="1276226"/>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lang="en-US" sz="2773">
                  <a:solidFill>
                    <a:srgbClr val="FFFFFF"/>
                  </a:solidFill>
                  <a:latin typeface="Arial"/>
                  <a:ea typeface="Arial"/>
                  <a:cs typeface="Arial"/>
                  <a:sym typeface="Arial"/>
                </a:rPr>
                <a:t>PRESENTED BY </a:t>
              </a:r>
              <a:endParaRPr/>
            </a:p>
            <a:p>
              <a:pPr indent="0" lvl="0" marL="0" marR="0" rtl="0" algn="ctr">
                <a:lnSpc>
                  <a:spcPct val="140028"/>
                </a:lnSpc>
                <a:spcBef>
                  <a:spcPts val="0"/>
                </a:spcBef>
                <a:spcAft>
                  <a:spcPts val="0"/>
                </a:spcAft>
                <a:buNone/>
              </a:pPr>
              <a:r>
                <a:rPr lang="en-US" sz="2773">
                  <a:solidFill>
                    <a:srgbClr val="FFFFFF"/>
                  </a:solidFill>
                  <a:latin typeface="Arial"/>
                  <a:ea typeface="Arial"/>
                  <a:cs typeface="Arial"/>
                  <a:sym typeface="Arial"/>
                </a:rPr>
                <a:t>VALERIE JC ANNEAR</a:t>
              </a:r>
              <a:endParaRPr/>
            </a:p>
          </p:txBody>
        </p:sp>
        <p:sp>
          <p:nvSpPr>
            <p:cNvPr id="93" name="Google Shape;93;p1"/>
            <p:cNvSpPr/>
            <p:nvPr/>
          </p:nvSpPr>
          <p:spPr>
            <a:xfrm>
              <a:off x="2301247" y="0"/>
              <a:ext cx="788369" cy="788369"/>
            </a:xfrm>
            <a:custGeom>
              <a:rect b="b" l="l" r="r" t="t"/>
              <a:pathLst>
                <a:path extrusionOk="0" h="788369" w="788369">
                  <a:moveTo>
                    <a:pt x="0" y="0"/>
                  </a:moveTo>
                  <a:lnTo>
                    <a:pt x="788369" y="0"/>
                  </a:lnTo>
                  <a:lnTo>
                    <a:pt x="788369" y="788369"/>
                  </a:lnTo>
                  <a:lnTo>
                    <a:pt x="0" y="78836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4" name="Google Shape;94;p1"/>
          <p:cNvSpPr/>
          <p:nvPr/>
        </p:nvSpPr>
        <p:spPr>
          <a:xfrm>
            <a:off x="6357068" y="9090978"/>
            <a:ext cx="334645" cy="334645"/>
          </a:xfrm>
          <a:custGeom>
            <a:rect b="b" l="l" r="r" t="t"/>
            <a:pathLst>
              <a:path extrusionOk="0" h="334645" w="334645">
                <a:moveTo>
                  <a:pt x="0" y="0"/>
                </a:moveTo>
                <a:lnTo>
                  <a:pt x="334645" y="0"/>
                </a:lnTo>
                <a:lnTo>
                  <a:pt x="334645" y="334644"/>
                </a:lnTo>
                <a:lnTo>
                  <a:pt x="0" y="3346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txBox="1"/>
          <p:nvPr/>
        </p:nvSpPr>
        <p:spPr>
          <a:xfrm>
            <a:off x="3352800" y="2741011"/>
            <a:ext cx="12454111" cy="151208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9200">
                <a:solidFill>
                  <a:srgbClr val="FFFFFF"/>
                </a:solidFill>
                <a:latin typeface="Arial"/>
                <a:ea typeface="Arial"/>
                <a:cs typeface="Arial"/>
                <a:sym typeface="Arial"/>
              </a:rPr>
              <a:t>It’s a Balancing Act!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171" name="Shape 171"/>
        <p:cNvGrpSpPr/>
        <p:nvPr/>
      </p:nvGrpSpPr>
      <p:grpSpPr>
        <a:xfrm>
          <a:off x="0" y="0"/>
          <a:ext cx="0" cy="0"/>
          <a:chOff x="0" y="0"/>
          <a:chExt cx="0" cy="0"/>
        </a:xfrm>
      </p:grpSpPr>
      <p:sp>
        <p:nvSpPr>
          <p:cNvPr id="172" name="Google Shape;172;p10"/>
          <p:cNvSpPr/>
          <p:nvPr/>
        </p:nvSpPr>
        <p:spPr>
          <a:xfrm>
            <a:off x="9876333" y="2687375"/>
            <a:ext cx="7382967" cy="5026551"/>
          </a:xfrm>
          <a:custGeom>
            <a:rect b="b" l="l" r="r" t="t"/>
            <a:pathLst>
              <a:path extrusionOk="0" h="5026551" w="7382967">
                <a:moveTo>
                  <a:pt x="0" y="0"/>
                </a:moveTo>
                <a:lnTo>
                  <a:pt x="7382967" y="0"/>
                </a:lnTo>
                <a:lnTo>
                  <a:pt x="7382967" y="5026550"/>
                </a:lnTo>
                <a:lnTo>
                  <a:pt x="0" y="5026550"/>
                </a:lnTo>
                <a:lnTo>
                  <a:pt x="0" y="0"/>
                </a:lnTo>
                <a:close/>
              </a:path>
            </a:pathLst>
          </a:custGeom>
          <a:blipFill rotWithShape="1">
            <a:blip r:embed="rId3">
              <a:alphaModFix/>
            </a:blip>
            <a:stretch>
              <a:fillRect b="0" l="-21090" r="-48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0"/>
          <p:cNvSpPr txBox="1"/>
          <p:nvPr/>
        </p:nvSpPr>
        <p:spPr>
          <a:xfrm>
            <a:off x="1028700" y="3443288"/>
            <a:ext cx="6557542" cy="340042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7499">
                <a:solidFill>
                  <a:srgbClr val="FCFDF7"/>
                </a:solidFill>
                <a:latin typeface="Forum"/>
                <a:ea typeface="Forum"/>
                <a:cs typeface="Forum"/>
                <a:sym typeface="Forum"/>
              </a:rPr>
              <a:t>4 KEY DIMENSIONS OF SELF-CARE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178" name="Shape 178"/>
        <p:cNvGrpSpPr/>
        <p:nvPr/>
      </p:nvGrpSpPr>
      <p:grpSpPr>
        <a:xfrm>
          <a:off x="0" y="0"/>
          <a:ext cx="0" cy="0"/>
          <a:chOff x="0" y="0"/>
          <a:chExt cx="0" cy="0"/>
        </a:xfrm>
      </p:grpSpPr>
      <p:grpSp>
        <p:nvGrpSpPr>
          <p:cNvPr id="179" name="Google Shape;179;p11"/>
          <p:cNvGrpSpPr/>
          <p:nvPr/>
        </p:nvGrpSpPr>
        <p:grpSpPr>
          <a:xfrm>
            <a:off x="2440934" y="1214479"/>
            <a:ext cx="13406133" cy="2193795"/>
            <a:chOff x="0" y="-9525"/>
            <a:chExt cx="17874844" cy="2925060"/>
          </a:xfrm>
        </p:grpSpPr>
        <p:sp>
          <p:nvSpPr>
            <p:cNvPr id="180" name="Google Shape;180;p11"/>
            <p:cNvSpPr txBox="1"/>
            <p:nvPr/>
          </p:nvSpPr>
          <p:spPr>
            <a:xfrm>
              <a:off x="0" y="-9525"/>
              <a:ext cx="17874844" cy="19526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9599">
                  <a:solidFill>
                    <a:srgbClr val="FFFFFF"/>
                  </a:solidFill>
                  <a:latin typeface="Forum"/>
                  <a:ea typeface="Forum"/>
                  <a:cs typeface="Forum"/>
                  <a:sym typeface="Forum"/>
                </a:rPr>
                <a:t>PHYSICAL</a:t>
              </a:r>
              <a:endParaRPr/>
            </a:p>
          </p:txBody>
        </p:sp>
        <p:sp>
          <p:nvSpPr>
            <p:cNvPr id="181" name="Google Shape;181;p11"/>
            <p:cNvSpPr txBox="1"/>
            <p:nvPr/>
          </p:nvSpPr>
          <p:spPr>
            <a:xfrm>
              <a:off x="0" y="2106756"/>
              <a:ext cx="17874844" cy="808779"/>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3799">
                  <a:solidFill>
                    <a:srgbClr val="FCFDF7"/>
                  </a:solidFill>
                  <a:latin typeface="Arial"/>
                  <a:ea typeface="Arial"/>
                  <a:cs typeface="Arial"/>
                  <a:sym typeface="Arial"/>
                </a:rPr>
                <a:t>(the body)- to live, move, &amp; breath</a:t>
              </a:r>
              <a:endParaRPr/>
            </a:p>
          </p:txBody>
        </p:sp>
      </p:grpSp>
      <p:sp>
        <p:nvSpPr>
          <p:cNvPr id="182" name="Google Shape;182;p11"/>
          <p:cNvSpPr txBox="1"/>
          <p:nvPr/>
        </p:nvSpPr>
        <p:spPr>
          <a:xfrm>
            <a:off x="1033193" y="3821700"/>
            <a:ext cx="9097200" cy="5778900"/>
          </a:xfrm>
          <a:prstGeom prst="rect">
            <a:avLst/>
          </a:prstGeom>
          <a:noFill/>
          <a:ln>
            <a:noFill/>
          </a:ln>
        </p:spPr>
        <p:txBody>
          <a:bodyPr anchorCtr="0" anchor="t" bIns="0" lIns="0" spcFirstLastPara="1" rIns="0" wrap="square" tIns="0">
            <a:spAutoFit/>
          </a:bodyPr>
          <a:lstStyle/>
          <a:p>
            <a:pPr indent="-506612" lvl="1" marL="1013223" marR="0" rtl="0" algn="l">
              <a:lnSpc>
                <a:spcPct val="139995"/>
              </a:lnSpc>
              <a:spcBef>
                <a:spcPts val="0"/>
              </a:spcBef>
              <a:spcAft>
                <a:spcPts val="0"/>
              </a:spcAft>
              <a:buClr>
                <a:srgbClr val="FCFDF7"/>
              </a:buClr>
              <a:buSzPts val="4693"/>
              <a:buFont typeface="Arial"/>
              <a:buChar char="•"/>
            </a:pPr>
            <a:r>
              <a:rPr b="0" i="0" lang="en-US" sz="4693" u="none" cap="none" strike="noStrike">
                <a:solidFill>
                  <a:srgbClr val="FCFDF7"/>
                </a:solidFill>
                <a:latin typeface="Arial"/>
                <a:ea typeface="Arial"/>
                <a:cs typeface="Arial"/>
                <a:sym typeface="Arial"/>
              </a:rPr>
              <a:t>Eating healthy</a:t>
            </a:r>
            <a:endParaRPr/>
          </a:p>
          <a:p>
            <a:pPr indent="-506612" lvl="1" marL="1013223" marR="0" rtl="0" algn="l">
              <a:lnSpc>
                <a:spcPct val="139995"/>
              </a:lnSpc>
              <a:spcBef>
                <a:spcPts val="0"/>
              </a:spcBef>
              <a:spcAft>
                <a:spcPts val="0"/>
              </a:spcAft>
              <a:buClr>
                <a:srgbClr val="FCFDF7"/>
              </a:buClr>
              <a:buSzPts val="4693"/>
              <a:buFont typeface="Arial"/>
              <a:buChar char="•"/>
            </a:pPr>
            <a:r>
              <a:rPr b="0" i="0" lang="en-US" sz="4693" u="none" cap="none" strike="noStrike">
                <a:solidFill>
                  <a:srgbClr val="FCFDF7"/>
                </a:solidFill>
                <a:latin typeface="Arial"/>
                <a:ea typeface="Arial"/>
                <a:cs typeface="Arial"/>
                <a:sym typeface="Arial"/>
              </a:rPr>
              <a:t>Hydration</a:t>
            </a:r>
            <a:endParaRPr/>
          </a:p>
          <a:p>
            <a:pPr indent="-506612" lvl="1" marL="1013223" marR="0" rtl="0" algn="l">
              <a:lnSpc>
                <a:spcPct val="139995"/>
              </a:lnSpc>
              <a:spcBef>
                <a:spcPts val="0"/>
              </a:spcBef>
              <a:spcAft>
                <a:spcPts val="0"/>
              </a:spcAft>
              <a:buClr>
                <a:srgbClr val="FCFDF7"/>
              </a:buClr>
              <a:buSzPts val="4693"/>
              <a:buFont typeface="Arial"/>
              <a:buChar char="•"/>
            </a:pPr>
            <a:r>
              <a:rPr b="0" i="0" lang="en-US" sz="4693" u="none" cap="none" strike="noStrike">
                <a:solidFill>
                  <a:srgbClr val="FCFDF7"/>
                </a:solidFill>
                <a:latin typeface="Arial"/>
                <a:ea typeface="Arial"/>
                <a:cs typeface="Arial"/>
                <a:sym typeface="Arial"/>
              </a:rPr>
              <a:t>Exercise</a:t>
            </a:r>
            <a:endParaRPr/>
          </a:p>
          <a:p>
            <a:pPr indent="-506612" lvl="1" marL="1013223" marR="0" rtl="0" algn="l">
              <a:lnSpc>
                <a:spcPct val="139995"/>
              </a:lnSpc>
              <a:spcBef>
                <a:spcPts val="0"/>
              </a:spcBef>
              <a:spcAft>
                <a:spcPts val="0"/>
              </a:spcAft>
              <a:buClr>
                <a:srgbClr val="FCFDF7"/>
              </a:buClr>
              <a:buSzPts val="4693"/>
              <a:buFont typeface="Arial"/>
              <a:buChar char="•"/>
            </a:pPr>
            <a:r>
              <a:rPr b="0" i="0" lang="en-US" sz="4693" u="none" cap="none" strike="noStrike">
                <a:solidFill>
                  <a:srgbClr val="FCFDF7"/>
                </a:solidFill>
                <a:latin typeface="Arial"/>
                <a:ea typeface="Arial"/>
                <a:cs typeface="Arial"/>
                <a:sym typeface="Arial"/>
              </a:rPr>
              <a:t>Time away from computers, TV, cellphone</a:t>
            </a:r>
            <a:endParaRPr/>
          </a:p>
          <a:p>
            <a:pPr indent="-506612" lvl="1" marL="1013223" marR="0" rtl="0" algn="l">
              <a:lnSpc>
                <a:spcPct val="139995"/>
              </a:lnSpc>
              <a:spcBef>
                <a:spcPts val="0"/>
              </a:spcBef>
              <a:spcAft>
                <a:spcPts val="0"/>
              </a:spcAft>
              <a:buClr>
                <a:srgbClr val="FCFDF7"/>
              </a:buClr>
              <a:buSzPts val="4693"/>
              <a:buFont typeface="Arial"/>
              <a:buChar char="•"/>
            </a:pPr>
            <a:r>
              <a:rPr b="0" i="0" lang="en-US" sz="4693" u="none" cap="none" strike="noStrike">
                <a:solidFill>
                  <a:srgbClr val="FCFDF7"/>
                </a:solidFill>
                <a:latin typeface="Arial"/>
                <a:ea typeface="Arial"/>
                <a:cs typeface="Arial"/>
                <a:sym typeface="Arial"/>
              </a:rPr>
              <a:t>Enjoying moments of rest</a:t>
            </a:r>
            <a:endParaRPr/>
          </a:p>
        </p:txBody>
      </p:sp>
      <p:sp>
        <p:nvSpPr>
          <p:cNvPr id="183" name="Google Shape;183;p11"/>
          <p:cNvSpPr/>
          <p:nvPr/>
        </p:nvSpPr>
        <p:spPr>
          <a:xfrm>
            <a:off x="-1137734" y="-2893177"/>
            <a:ext cx="5214122" cy="6975415"/>
          </a:xfrm>
          <a:custGeom>
            <a:rect b="b" l="l" r="r" t="t"/>
            <a:pathLst>
              <a:path extrusionOk="0" h="6975415" w="5214122">
                <a:moveTo>
                  <a:pt x="0" y="0"/>
                </a:moveTo>
                <a:lnTo>
                  <a:pt x="5214122" y="0"/>
                </a:lnTo>
                <a:lnTo>
                  <a:pt x="5214122" y="6975414"/>
                </a:lnTo>
                <a:lnTo>
                  <a:pt x="0" y="69754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1"/>
          <p:cNvSpPr/>
          <p:nvPr/>
        </p:nvSpPr>
        <p:spPr>
          <a:xfrm>
            <a:off x="11123630" y="5190084"/>
            <a:ext cx="6135670" cy="4068216"/>
          </a:xfrm>
          <a:custGeom>
            <a:rect b="b" l="l" r="r" t="t"/>
            <a:pathLst>
              <a:path extrusionOk="0" h="4068216" w="6135670">
                <a:moveTo>
                  <a:pt x="0" y="0"/>
                </a:moveTo>
                <a:lnTo>
                  <a:pt x="6135670" y="0"/>
                </a:lnTo>
                <a:lnTo>
                  <a:pt x="6135670" y="4068216"/>
                </a:lnTo>
                <a:lnTo>
                  <a:pt x="0" y="406821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189" name="Shape 189"/>
        <p:cNvGrpSpPr/>
        <p:nvPr/>
      </p:nvGrpSpPr>
      <p:grpSpPr>
        <a:xfrm>
          <a:off x="0" y="0"/>
          <a:ext cx="0" cy="0"/>
          <a:chOff x="0" y="0"/>
          <a:chExt cx="0" cy="0"/>
        </a:xfrm>
      </p:grpSpPr>
      <p:sp>
        <p:nvSpPr>
          <p:cNvPr id="190" name="Google Shape;190;p12"/>
          <p:cNvSpPr/>
          <p:nvPr/>
        </p:nvSpPr>
        <p:spPr>
          <a:xfrm>
            <a:off x="11010908" y="4833838"/>
            <a:ext cx="6885045" cy="4114800"/>
          </a:xfrm>
          <a:custGeom>
            <a:rect b="b" l="l" r="r" t="t"/>
            <a:pathLst>
              <a:path extrusionOk="0" h="4114800" w="6885045">
                <a:moveTo>
                  <a:pt x="0" y="0"/>
                </a:moveTo>
                <a:lnTo>
                  <a:pt x="6885045" y="0"/>
                </a:lnTo>
                <a:lnTo>
                  <a:pt x="6885045" y="4114800"/>
                </a:lnTo>
                <a:lnTo>
                  <a:pt x="0" y="4114800"/>
                </a:lnTo>
                <a:lnTo>
                  <a:pt x="0" y="0"/>
                </a:lnTo>
                <a:close/>
              </a:path>
            </a:pathLst>
          </a:custGeom>
          <a:blipFill rotWithShape="1">
            <a:blip r:embed="rId3">
              <a:alphaModFix/>
            </a:blip>
            <a:stretch>
              <a:fillRect b="0" l="-3359" r="-335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1" name="Google Shape;191;p12"/>
          <p:cNvGrpSpPr/>
          <p:nvPr/>
        </p:nvGrpSpPr>
        <p:grpSpPr>
          <a:xfrm>
            <a:off x="2440934" y="563082"/>
            <a:ext cx="13406133" cy="2193795"/>
            <a:chOff x="0" y="-9525"/>
            <a:chExt cx="17874844" cy="2925060"/>
          </a:xfrm>
        </p:grpSpPr>
        <p:sp>
          <p:nvSpPr>
            <p:cNvPr id="192" name="Google Shape;192;p12"/>
            <p:cNvSpPr txBox="1"/>
            <p:nvPr/>
          </p:nvSpPr>
          <p:spPr>
            <a:xfrm>
              <a:off x="0" y="-9525"/>
              <a:ext cx="17874844" cy="19526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9599">
                  <a:solidFill>
                    <a:srgbClr val="FFFFFF"/>
                  </a:solidFill>
                  <a:latin typeface="Forum"/>
                  <a:ea typeface="Forum"/>
                  <a:cs typeface="Forum"/>
                  <a:sym typeface="Forum"/>
                </a:rPr>
                <a:t>EMOTIONAL</a:t>
              </a:r>
              <a:endParaRPr/>
            </a:p>
          </p:txBody>
        </p:sp>
        <p:sp>
          <p:nvSpPr>
            <p:cNvPr id="193" name="Google Shape;193;p12"/>
            <p:cNvSpPr txBox="1"/>
            <p:nvPr/>
          </p:nvSpPr>
          <p:spPr>
            <a:xfrm>
              <a:off x="0" y="2106756"/>
              <a:ext cx="17874844" cy="808779"/>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3799">
                  <a:solidFill>
                    <a:srgbClr val="FCFDF7"/>
                  </a:solidFill>
                  <a:latin typeface="Arial"/>
                  <a:ea typeface="Arial"/>
                  <a:cs typeface="Arial"/>
                  <a:sym typeface="Arial"/>
                </a:rPr>
                <a:t>(Heart) to love, care, relationship w/ self and others</a:t>
              </a:r>
              <a:endParaRPr/>
            </a:p>
          </p:txBody>
        </p:sp>
      </p:grpSp>
      <p:sp>
        <p:nvSpPr>
          <p:cNvPr id="194" name="Google Shape;194;p12"/>
          <p:cNvSpPr txBox="1"/>
          <p:nvPr/>
        </p:nvSpPr>
        <p:spPr>
          <a:xfrm>
            <a:off x="0" y="4513985"/>
            <a:ext cx="11010908" cy="4762760"/>
          </a:xfrm>
          <a:prstGeom prst="rect">
            <a:avLst/>
          </a:prstGeom>
          <a:noFill/>
          <a:ln>
            <a:noFill/>
          </a:ln>
        </p:spPr>
        <p:txBody>
          <a:bodyPr anchorCtr="0" anchor="t" bIns="0" lIns="0" spcFirstLastPara="1" rIns="0" wrap="square" tIns="0">
            <a:spAutoFit/>
          </a:bodyPr>
          <a:lstStyle/>
          <a:p>
            <a:pPr indent="-485776" lvl="1" marL="971552" marR="0" rtl="0" algn="l">
              <a:lnSpc>
                <a:spcPct val="140000"/>
              </a:lnSpc>
              <a:spcBef>
                <a:spcPts val="0"/>
              </a:spcBef>
              <a:spcAft>
                <a:spcPts val="0"/>
              </a:spcAft>
              <a:buClr>
                <a:srgbClr val="FCFDF7"/>
              </a:buClr>
              <a:buSzPts val="4500"/>
              <a:buFont typeface="Arial"/>
              <a:buChar char="•"/>
            </a:pPr>
            <a:r>
              <a:rPr b="0" i="0" lang="en-US" sz="4500" u="none" cap="none" strike="noStrike">
                <a:solidFill>
                  <a:srgbClr val="FCFDF7"/>
                </a:solidFill>
                <a:latin typeface="Arial"/>
                <a:ea typeface="Arial"/>
                <a:cs typeface="Arial"/>
                <a:sym typeface="Arial"/>
              </a:rPr>
              <a:t>Set clear boundaries for your time</a:t>
            </a:r>
            <a:endParaRPr/>
          </a:p>
          <a:p>
            <a:pPr indent="-485776" lvl="1" marL="971552" marR="0" rtl="0" algn="l">
              <a:lnSpc>
                <a:spcPct val="140000"/>
              </a:lnSpc>
              <a:spcBef>
                <a:spcPts val="0"/>
              </a:spcBef>
              <a:spcAft>
                <a:spcPts val="0"/>
              </a:spcAft>
              <a:buClr>
                <a:srgbClr val="FCFDF7"/>
              </a:buClr>
              <a:buSzPts val="4500"/>
              <a:buFont typeface="Arial"/>
              <a:buChar char="•"/>
            </a:pPr>
            <a:r>
              <a:rPr b="0" i="0" lang="en-US" sz="4500" u="none" cap="none" strike="noStrike">
                <a:solidFill>
                  <a:srgbClr val="FCFDF7"/>
                </a:solidFill>
                <a:latin typeface="Arial"/>
                <a:ea typeface="Arial"/>
                <a:cs typeface="Arial"/>
                <a:sym typeface="Arial"/>
              </a:rPr>
              <a:t>Have clear emotional boundaries </a:t>
            </a:r>
            <a:endParaRPr/>
          </a:p>
          <a:p>
            <a:pPr indent="-485776" lvl="1" marL="971552" marR="0" rtl="0" algn="l">
              <a:lnSpc>
                <a:spcPct val="140000"/>
              </a:lnSpc>
              <a:spcBef>
                <a:spcPts val="0"/>
              </a:spcBef>
              <a:spcAft>
                <a:spcPts val="0"/>
              </a:spcAft>
              <a:buClr>
                <a:srgbClr val="FCFDF7"/>
              </a:buClr>
              <a:buSzPts val="4500"/>
              <a:buFont typeface="Arial"/>
              <a:buChar char="•"/>
            </a:pPr>
            <a:r>
              <a:rPr b="0" i="0" lang="en-US" sz="4500" u="none" cap="none" strike="noStrike">
                <a:solidFill>
                  <a:srgbClr val="FCFDF7"/>
                </a:solidFill>
                <a:latin typeface="Arial"/>
                <a:ea typeface="Arial"/>
                <a:cs typeface="Arial"/>
                <a:sym typeface="Arial"/>
              </a:rPr>
              <a:t>Surround yourself with positive people</a:t>
            </a:r>
            <a:endParaRPr/>
          </a:p>
          <a:p>
            <a:pPr indent="-485776" lvl="1" marL="971552" marR="0" rtl="0" algn="l">
              <a:lnSpc>
                <a:spcPct val="140000"/>
              </a:lnSpc>
              <a:spcBef>
                <a:spcPts val="0"/>
              </a:spcBef>
              <a:spcAft>
                <a:spcPts val="0"/>
              </a:spcAft>
              <a:buClr>
                <a:srgbClr val="FCFDF7"/>
              </a:buClr>
              <a:buSzPts val="4500"/>
              <a:buFont typeface="Arial"/>
              <a:buChar char="•"/>
            </a:pPr>
            <a:r>
              <a:rPr b="0" i="0" lang="en-US" sz="4500" u="none" cap="none" strike="noStrike">
                <a:solidFill>
                  <a:srgbClr val="FCFDF7"/>
                </a:solidFill>
                <a:latin typeface="Arial"/>
                <a:ea typeface="Arial"/>
                <a:cs typeface="Arial"/>
                <a:sym typeface="Arial"/>
              </a:rPr>
              <a:t>Don’t let problems build up</a:t>
            </a:r>
            <a:endParaRPr/>
          </a:p>
          <a:p>
            <a:pPr indent="0" lvl="0" marL="0" marR="0" rtl="0" algn="l">
              <a:lnSpc>
                <a:spcPct val="139355"/>
              </a:lnSpc>
              <a:spcBef>
                <a:spcPts val="0"/>
              </a:spcBef>
              <a:spcAft>
                <a:spcPts val="0"/>
              </a:spcAft>
              <a:buNone/>
            </a:pPr>
            <a:r>
              <a:t/>
            </a:r>
            <a:endParaRPr sz="4500">
              <a:solidFill>
                <a:srgbClr val="FCFDF7"/>
              </a:solidFill>
              <a:latin typeface="Arial"/>
              <a:ea typeface="Arial"/>
              <a:cs typeface="Arial"/>
              <a:sym typeface="Arial"/>
            </a:endParaRPr>
          </a:p>
        </p:txBody>
      </p:sp>
      <p:sp>
        <p:nvSpPr>
          <p:cNvPr id="195" name="Google Shape;195;p12"/>
          <p:cNvSpPr/>
          <p:nvPr/>
        </p:nvSpPr>
        <p:spPr>
          <a:xfrm>
            <a:off x="-1137734" y="-2893177"/>
            <a:ext cx="5214122" cy="6975415"/>
          </a:xfrm>
          <a:custGeom>
            <a:rect b="b" l="l" r="r" t="t"/>
            <a:pathLst>
              <a:path extrusionOk="0" h="6975415" w="5214122">
                <a:moveTo>
                  <a:pt x="0" y="0"/>
                </a:moveTo>
                <a:lnTo>
                  <a:pt x="5214122" y="0"/>
                </a:lnTo>
                <a:lnTo>
                  <a:pt x="5214122" y="6975414"/>
                </a:lnTo>
                <a:lnTo>
                  <a:pt x="0" y="697541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200" name="Shape 200"/>
        <p:cNvGrpSpPr/>
        <p:nvPr/>
      </p:nvGrpSpPr>
      <p:grpSpPr>
        <a:xfrm>
          <a:off x="0" y="0"/>
          <a:ext cx="0" cy="0"/>
          <a:chOff x="0" y="0"/>
          <a:chExt cx="0" cy="0"/>
        </a:xfrm>
      </p:grpSpPr>
      <p:grpSp>
        <p:nvGrpSpPr>
          <p:cNvPr id="201" name="Google Shape;201;p13"/>
          <p:cNvGrpSpPr/>
          <p:nvPr/>
        </p:nvGrpSpPr>
        <p:grpSpPr>
          <a:xfrm>
            <a:off x="2558076" y="587386"/>
            <a:ext cx="13406133" cy="2193795"/>
            <a:chOff x="0" y="-9525"/>
            <a:chExt cx="17874844" cy="2925060"/>
          </a:xfrm>
        </p:grpSpPr>
        <p:sp>
          <p:nvSpPr>
            <p:cNvPr id="202" name="Google Shape;202;p13"/>
            <p:cNvSpPr txBox="1"/>
            <p:nvPr/>
          </p:nvSpPr>
          <p:spPr>
            <a:xfrm>
              <a:off x="0" y="-9525"/>
              <a:ext cx="17874844" cy="19526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9599">
                  <a:solidFill>
                    <a:srgbClr val="FFFFFF"/>
                  </a:solidFill>
                  <a:latin typeface="Forum"/>
                  <a:ea typeface="Forum"/>
                  <a:cs typeface="Forum"/>
                  <a:sym typeface="Forum"/>
                </a:rPr>
                <a:t>PSYCHOLOGICAL</a:t>
              </a:r>
              <a:endParaRPr/>
            </a:p>
          </p:txBody>
        </p:sp>
        <p:sp>
          <p:nvSpPr>
            <p:cNvPr id="203" name="Google Shape;203;p13"/>
            <p:cNvSpPr txBox="1"/>
            <p:nvPr/>
          </p:nvSpPr>
          <p:spPr>
            <a:xfrm>
              <a:off x="0" y="2106756"/>
              <a:ext cx="17874844" cy="808779"/>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3799">
                  <a:solidFill>
                    <a:srgbClr val="FCFDF7"/>
                  </a:solidFill>
                  <a:latin typeface="Arial"/>
                  <a:ea typeface="Arial"/>
                  <a:cs typeface="Arial"/>
                  <a:sym typeface="Arial"/>
                </a:rPr>
                <a:t>(the mind)- to learn, think, &amp; grow</a:t>
              </a:r>
              <a:endParaRPr/>
            </a:p>
          </p:txBody>
        </p:sp>
      </p:grpSp>
      <p:sp>
        <p:nvSpPr>
          <p:cNvPr id="204" name="Google Shape;204;p13"/>
          <p:cNvSpPr txBox="1"/>
          <p:nvPr/>
        </p:nvSpPr>
        <p:spPr>
          <a:xfrm>
            <a:off x="1028700" y="3996512"/>
            <a:ext cx="11109506" cy="4915712"/>
          </a:xfrm>
          <a:prstGeom prst="rect">
            <a:avLst/>
          </a:prstGeom>
          <a:noFill/>
          <a:ln>
            <a:noFill/>
          </a:ln>
        </p:spPr>
        <p:txBody>
          <a:bodyPr anchorCtr="0" anchor="t" bIns="0" lIns="0" spcFirstLastPara="1" rIns="0" wrap="square" tIns="0">
            <a:spAutoFit/>
          </a:bodyPr>
          <a:lstStyle/>
          <a:p>
            <a:pPr indent="-495817" lvl="1" marL="991634" marR="0" rtl="0" algn="l">
              <a:lnSpc>
                <a:spcPct val="139995"/>
              </a:lnSpc>
              <a:spcBef>
                <a:spcPts val="0"/>
              </a:spcBef>
              <a:spcAft>
                <a:spcPts val="0"/>
              </a:spcAft>
              <a:buClr>
                <a:srgbClr val="FCFDF7"/>
              </a:buClr>
              <a:buSzPts val="4593"/>
              <a:buFont typeface="Arial"/>
              <a:buChar char="•"/>
            </a:pPr>
            <a:r>
              <a:rPr b="0" i="0" lang="en-US" sz="4593" u="none" cap="none" strike="noStrike">
                <a:solidFill>
                  <a:srgbClr val="FCFDF7"/>
                </a:solidFill>
                <a:latin typeface="Arial"/>
                <a:ea typeface="Arial"/>
                <a:cs typeface="Arial"/>
                <a:sym typeface="Arial"/>
              </a:rPr>
              <a:t>Activities may include personal or professional development.</a:t>
            </a:r>
            <a:endParaRPr/>
          </a:p>
          <a:p>
            <a:pPr indent="-495817" lvl="1" marL="991634" marR="0" rtl="0" algn="l">
              <a:lnSpc>
                <a:spcPct val="139995"/>
              </a:lnSpc>
              <a:spcBef>
                <a:spcPts val="0"/>
              </a:spcBef>
              <a:spcAft>
                <a:spcPts val="0"/>
              </a:spcAft>
              <a:buClr>
                <a:srgbClr val="FCFDF7"/>
              </a:buClr>
              <a:buSzPts val="4593"/>
              <a:buFont typeface="Arial"/>
              <a:buChar char="•"/>
            </a:pPr>
            <a:r>
              <a:rPr b="0" i="0" lang="en-US" sz="4593" u="none" cap="none" strike="noStrike">
                <a:solidFill>
                  <a:srgbClr val="FCFDF7"/>
                </a:solidFill>
                <a:latin typeface="Arial"/>
                <a:ea typeface="Arial"/>
                <a:cs typeface="Arial"/>
                <a:sym typeface="Arial"/>
              </a:rPr>
              <a:t>Attend to the things in your control (what’s your sphere of influence?)</a:t>
            </a:r>
            <a:endParaRPr/>
          </a:p>
          <a:p>
            <a:pPr indent="-495817" lvl="1" marL="991634" marR="0" rtl="0" algn="l">
              <a:lnSpc>
                <a:spcPct val="139995"/>
              </a:lnSpc>
              <a:spcBef>
                <a:spcPts val="0"/>
              </a:spcBef>
              <a:spcAft>
                <a:spcPts val="0"/>
              </a:spcAft>
              <a:buClr>
                <a:srgbClr val="FCFDF7"/>
              </a:buClr>
              <a:buSzPts val="4593"/>
              <a:buFont typeface="Arial"/>
              <a:buChar char="•"/>
            </a:pPr>
            <a:r>
              <a:rPr b="0" i="0" lang="en-US" sz="4593" u="none" cap="none" strike="noStrike">
                <a:solidFill>
                  <a:srgbClr val="FCFDF7"/>
                </a:solidFill>
                <a:latin typeface="Arial"/>
                <a:ea typeface="Arial"/>
                <a:cs typeface="Arial"/>
                <a:sym typeface="Arial"/>
              </a:rPr>
              <a:t>Cultivate self-awareness</a:t>
            </a:r>
            <a:endParaRPr/>
          </a:p>
          <a:p>
            <a:pPr indent="0" lvl="0" marL="0" marR="0" rtl="0" algn="l">
              <a:lnSpc>
                <a:spcPct val="155236"/>
              </a:lnSpc>
              <a:spcBef>
                <a:spcPts val="0"/>
              </a:spcBef>
              <a:spcAft>
                <a:spcPts val="0"/>
              </a:spcAft>
              <a:buNone/>
            </a:pPr>
            <a:r>
              <a:t/>
            </a:r>
            <a:endParaRPr sz="4593">
              <a:solidFill>
                <a:srgbClr val="FCFDF7"/>
              </a:solidFill>
              <a:latin typeface="Arial"/>
              <a:ea typeface="Arial"/>
              <a:cs typeface="Arial"/>
              <a:sym typeface="Arial"/>
            </a:endParaRPr>
          </a:p>
        </p:txBody>
      </p:sp>
      <p:sp>
        <p:nvSpPr>
          <p:cNvPr id="205" name="Google Shape;205;p13"/>
          <p:cNvSpPr/>
          <p:nvPr/>
        </p:nvSpPr>
        <p:spPr>
          <a:xfrm>
            <a:off x="-1137734" y="-2893177"/>
            <a:ext cx="5214122" cy="6975415"/>
          </a:xfrm>
          <a:custGeom>
            <a:rect b="b" l="l" r="r" t="t"/>
            <a:pathLst>
              <a:path extrusionOk="0" h="6975415" w="5214122">
                <a:moveTo>
                  <a:pt x="0" y="0"/>
                </a:moveTo>
                <a:lnTo>
                  <a:pt x="5214122" y="0"/>
                </a:lnTo>
                <a:lnTo>
                  <a:pt x="5214122" y="6975414"/>
                </a:lnTo>
                <a:lnTo>
                  <a:pt x="0" y="697541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3"/>
          <p:cNvSpPr/>
          <p:nvPr/>
        </p:nvSpPr>
        <p:spPr>
          <a:xfrm>
            <a:off x="13236799" y="3888054"/>
            <a:ext cx="4022501" cy="5370246"/>
          </a:xfrm>
          <a:custGeom>
            <a:rect b="b" l="l" r="r" t="t"/>
            <a:pathLst>
              <a:path extrusionOk="0" h="5370246" w="4022501">
                <a:moveTo>
                  <a:pt x="0" y="0"/>
                </a:moveTo>
                <a:lnTo>
                  <a:pt x="4022501" y="0"/>
                </a:lnTo>
                <a:lnTo>
                  <a:pt x="4022501" y="5370246"/>
                </a:lnTo>
                <a:lnTo>
                  <a:pt x="0" y="53702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211" name="Shape 211"/>
        <p:cNvGrpSpPr/>
        <p:nvPr/>
      </p:nvGrpSpPr>
      <p:grpSpPr>
        <a:xfrm>
          <a:off x="0" y="0"/>
          <a:ext cx="0" cy="0"/>
          <a:chOff x="0" y="0"/>
          <a:chExt cx="0" cy="0"/>
        </a:xfrm>
      </p:grpSpPr>
      <p:sp>
        <p:nvSpPr>
          <p:cNvPr id="212" name="Google Shape;212;p14"/>
          <p:cNvSpPr/>
          <p:nvPr/>
        </p:nvSpPr>
        <p:spPr>
          <a:xfrm>
            <a:off x="9989890" y="4341915"/>
            <a:ext cx="7269410" cy="4407900"/>
          </a:xfrm>
          <a:custGeom>
            <a:rect b="b" l="l" r="r" t="t"/>
            <a:pathLst>
              <a:path extrusionOk="0" h="4407900" w="7269410">
                <a:moveTo>
                  <a:pt x="0" y="0"/>
                </a:moveTo>
                <a:lnTo>
                  <a:pt x="7269410" y="0"/>
                </a:lnTo>
                <a:lnTo>
                  <a:pt x="7269410" y="4407899"/>
                </a:lnTo>
                <a:lnTo>
                  <a:pt x="0" y="4407899"/>
                </a:lnTo>
                <a:lnTo>
                  <a:pt x="0" y="0"/>
                </a:lnTo>
                <a:close/>
              </a:path>
            </a:pathLst>
          </a:custGeom>
          <a:blipFill rotWithShape="1">
            <a:blip r:embed="rId3">
              <a:alphaModFix/>
            </a:blip>
            <a:stretch>
              <a:fillRect b="-4871" l="0" r="0" t="-487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3" name="Google Shape;213;p14"/>
          <p:cNvGrpSpPr/>
          <p:nvPr/>
        </p:nvGrpSpPr>
        <p:grpSpPr>
          <a:xfrm>
            <a:off x="2440934" y="552239"/>
            <a:ext cx="13406133" cy="2812920"/>
            <a:chOff x="0" y="-9525"/>
            <a:chExt cx="17874844" cy="3750560"/>
          </a:xfrm>
        </p:grpSpPr>
        <p:sp>
          <p:nvSpPr>
            <p:cNvPr id="214" name="Google Shape;214;p14"/>
            <p:cNvSpPr txBox="1"/>
            <p:nvPr/>
          </p:nvSpPr>
          <p:spPr>
            <a:xfrm>
              <a:off x="0" y="-9525"/>
              <a:ext cx="17874844" cy="19526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9599">
                  <a:solidFill>
                    <a:srgbClr val="FFFFFF"/>
                  </a:solidFill>
                  <a:latin typeface="Forum"/>
                  <a:ea typeface="Forum"/>
                  <a:cs typeface="Forum"/>
                  <a:sym typeface="Forum"/>
                </a:rPr>
                <a:t>SPIRITUAL</a:t>
              </a:r>
              <a:endParaRPr/>
            </a:p>
          </p:txBody>
        </p:sp>
        <p:sp>
          <p:nvSpPr>
            <p:cNvPr id="215" name="Google Shape;215;p14"/>
            <p:cNvSpPr txBox="1"/>
            <p:nvPr/>
          </p:nvSpPr>
          <p:spPr>
            <a:xfrm>
              <a:off x="0" y="2106756"/>
              <a:ext cx="17874844" cy="1634279"/>
            </a:xfrm>
            <a:prstGeom prst="rect">
              <a:avLst/>
            </a:prstGeom>
            <a:noFill/>
            <a:ln>
              <a:noFill/>
            </a:ln>
          </p:spPr>
          <p:txBody>
            <a:bodyPr anchorCtr="0" anchor="t" bIns="0" lIns="0" spcFirstLastPara="1" rIns="0" wrap="square" tIns="0">
              <a:spAutoFit/>
            </a:bodyPr>
            <a:lstStyle/>
            <a:p>
              <a:pPr indent="0" lvl="0" marL="0" marR="0" rtl="0" algn="ctr">
                <a:lnSpc>
                  <a:spcPct val="130007"/>
                </a:lnSpc>
                <a:spcBef>
                  <a:spcPts val="0"/>
                </a:spcBef>
                <a:spcAft>
                  <a:spcPts val="0"/>
                </a:spcAft>
                <a:buNone/>
              </a:pPr>
              <a:r>
                <a:rPr lang="en-US" sz="3799">
                  <a:solidFill>
                    <a:srgbClr val="FCFDF7"/>
                  </a:solidFill>
                  <a:latin typeface="Arial"/>
                  <a:ea typeface="Arial"/>
                  <a:cs typeface="Arial"/>
                  <a:sym typeface="Arial"/>
                </a:rPr>
                <a:t>(the spirit) connect to your purpose, meaning, gratitude</a:t>
              </a:r>
              <a:endParaRPr/>
            </a:p>
          </p:txBody>
        </p:sp>
      </p:grpSp>
      <p:sp>
        <p:nvSpPr>
          <p:cNvPr id="216" name="Google Shape;216;p14"/>
          <p:cNvSpPr txBox="1"/>
          <p:nvPr/>
        </p:nvSpPr>
        <p:spPr>
          <a:xfrm>
            <a:off x="0" y="4696021"/>
            <a:ext cx="9747885" cy="3594913"/>
          </a:xfrm>
          <a:prstGeom prst="rect">
            <a:avLst/>
          </a:prstGeom>
          <a:noFill/>
          <a:ln>
            <a:noFill/>
          </a:ln>
        </p:spPr>
        <p:txBody>
          <a:bodyPr anchorCtr="0" anchor="t" bIns="0" lIns="0" spcFirstLastPara="1" rIns="0" wrap="square" tIns="0">
            <a:spAutoFit/>
          </a:bodyPr>
          <a:lstStyle/>
          <a:p>
            <a:pPr indent="-549790" lvl="1" marL="1099581" marR="0" rtl="0" algn="l">
              <a:lnSpc>
                <a:spcPct val="139996"/>
              </a:lnSpc>
              <a:spcBef>
                <a:spcPts val="0"/>
              </a:spcBef>
              <a:spcAft>
                <a:spcPts val="0"/>
              </a:spcAft>
              <a:buClr>
                <a:srgbClr val="FCFDF7"/>
              </a:buClr>
              <a:buSzPts val="5093"/>
              <a:buFont typeface="Arial"/>
              <a:buChar char="•"/>
            </a:pPr>
            <a:r>
              <a:rPr b="0" i="0" lang="en-US" sz="5093" u="none" cap="none" strike="noStrike">
                <a:solidFill>
                  <a:srgbClr val="FCFDF7"/>
                </a:solidFill>
                <a:latin typeface="Arial"/>
                <a:ea typeface="Arial"/>
                <a:cs typeface="Arial"/>
                <a:sym typeface="Arial"/>
              </a:rPr>
              <a:t>Meditation or prayer</a:t>
            </a:r>
            <a:endParaRPr/>
          </a:p>
          <a:p>
            <a:pPr indent="-549790" lvl="1" marL="1099581" marR="0" rtl="0" algn="l">
              <a:lnSpc>
                <a:spcPct val="139996"/>
              </a:lnSpc>
              <a:spcBef>
                <a:spcPts val="0"/>
              </a:spcBef>
              <a:spcAft>
                <a:spcPts val="0"/>
              </a:spcAft>
              <a:buClr>
                <a:srgbClr val="FCFDF7"/>
              </a:buClr>
              <a:buSzPts val="5093"/>
              <a:buFont typeface="Arial"/>
              <a:buChar char="•"/>
            </a:pPr>
            <a:r>
              <a:rPr b="0" i="0" lang="en-US" sz="5093" u="none" cap="none" strike="noStrike">
                <a:solidFill>
                  <a:srgbClr val="FCFDF7"/>
                </a:solidFill>
                <a:latin typeface="Arial"/>
                <a:ea typeface="Arial"/>
                <a:cs typeface="Arial"/>
                <a:sym typeface="Arial"/>
              </a:rPr>
              <a:t>Practicing gratitude</a:t>
            </a:r>
            <a:endParaRPr/>
          </a:p>
          <a:p>
            <a:pPr indent="-549790" lvl="1" marL="1099581" marR="0" rtl="0" algn="l">
              <a:lnSpc>
                <a:spcPct val="139996"/>
              </a:lnSpc>
              <a:spcBef>
                <a:spcPts val="0"/>
              </a:spcBef>
              <a:spcAft>
                <a:spcPts val="0"/>
              </a:spcAft>
              <a:buClr>
                <a:srgbClr val="FCFDF7"/>
              </a:buClr>
              <a:buSzPts val="5093"/>
              <a:buFont typeface="Arial"/>
              <a:buChar char="•"/>
            </a:pPr>
            <a:r>
              <a:rPr b="0" i="0" lang="en-US" sz="5093" u="none" cap="none" strike="noStrike">
                <a:solidFill>
                  <a:srgbClr val="FCFDF7"/>
                </a:solidFill>
                <a:latin typeface="Arial"/>
                <a:ea typeface="Arial"/>
                <a:cs typeface="Arial"/>
                <a:sym typeface="Arial"/>
              </a:rPr>
              <a:t>Spending time in nature </a:t>
            </a:r>
            <a:endParaRPr/>
          </a:p>
          <a:p>
            <a:pPr indent="-549790" lvl="1" marL="1099581" marR="0" rtl="0" algn="l">
              <a:lnSpc>
                <a:spcPct val="139996"/>
              </a:lnSpc>
              <a:spcBef>
                <a:spcPts val="0"/>
              </a:spcBef>
              <a:spcAft>
                <a:spcPts val="0"/>
              </a:spcAft>
              <a:buClr>
                <a:srgbClr val="FCFDF7"/>
              </a:buClr>
              <a:buSzPts val="5093"/>
              <a:buFont typeface="Arial"/>
              <a:buChar char="•"/>
            </a:pPr>
            <a:r>
              <a:rPr b="0" i="0" lang="en-US" sz="5093" u="none" cap="none" strike="noStrike">
                <a:solidFill>
                  <a:srgbClr val="FCFDF7"/>
                </a:solidFill>
                <a:latin typeface="Arial"/>
                <a:ea typeface="Arial"/>
                <a:cs typeface="Arial"/>
                <a:sym typeface="Arial"/>
              </a:rPr>
              <a:t>Mindfulness-being present </a:t>
            </a:r>
            <a:endParaRPr/>
          </a:p>
        </p:txBody>
      </p:sp>
      <p:sp>
        <p:nvSpPr>
          <p:cNvPr id="217" name="Google Shape;217;p14"/>
          <p:cNvSpPr/>
          <p:nvPr/>
        </p:nvSpPr>
        <p:spPr>
          <a:xfrm>
            <a:off x="-1901857" y="-2160536"/>
            <a:ext cx="5641139" cy="7546675"/>
          </a:xfrm>
          <a:custGeom>
            <a:rect b="b" l="l" r="r" t="t"/>
            <a:pathLst>
              <a:path extrusionOk="0" h="7546675" w="5641139">
                <a:moveTo>
                  <a:pt x="0" y="0"/>
                </a:moveTo>
                <a:lnTo>
                  <a:pt x="5641140" y="0"/>
                </a:lnTo>
                <a:lnTo>
                  <a:pt x="5641140" y="7546674"/>
                </a:lnTo>
                <a:lnTo>
                  <a:pt x="0" y="754667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222" name="Shape 222"/>
        <p:cNvGrpSpPr/>
        <p:nvPr/>
      </p:nvGrpSpPr>
      <p:grpSpPr>
        <a:xfrm>
          <a:off x="0" y="0"/>
          <a:ext cx="0" cy="0"/>
          <a:chOff x="0" y="0"/>
          <a:chExt cx="0" cy="0"/>
        </a:xfrm>
      </p:grpSpPr>
      <p:sp>
        <p:nvSpPr>
          <p:cNvPr id="223" name="Google Shape;223;p15"/>
          <p:cNvSpPr/>
          <p:nvPr/>
        </p:nvSpPr>
        <p:spPr>
          <a:xfrm>
            <a:off x="2057400" y="3086100"/>
            <a:ext cx="7086600" cy="340995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6184" l="0" r="0" t="-1168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5"/>
          <p:cNvSpPr txBox="1"/>
          <p:nvPr/>
        </p:nvSpPr>
        <p:spPr>
          <a:xfrm>
            <a:off x="9525000" y="3390900"/>
            <a:ext cx="708660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2"/>
                </a:solidFill>
                <a:latin typeface="Forum"/>
                <a:ea typeface="Forum"/>
                <a:cs typeface="Forum"/>
                <a:sym typeface="Forum"/>
              </a:rPr>
              <a:t>WHAT ARE YOU CURRENTLY </a:t>
            </a:r>
            <a:endParaRPr/>
          </a:p>
          <a:p>
            <a:pPr indent="0" lvl="0" marL="0" marR="0" rtl="0" algn="l">
              <a:spcBef>
                <a:spcPts val="0"/>
              </a:spcBef>
              <a:spcAft>
                <a:spcPts val="0"/>
              </a:spcAft>
              <a:buNone/>
            </a:pPr>
            <a:r>
              <a:rPr b="1" lang="en-US" sz="5400">
                <a:solidFill>
                  <a:schemeClr val="lt2"/>
                </a:solidFill>
                <a:latin typeface="Forum"/>
                <a:ea typeface="Forum"/>
                <a:cs typeface="Forum"/>
                <a:sym typeface="Forum"/>
              </a:rPr>
              <a:t>DOING FOR SELF-CARE? </a:t>
            </a:r>
            <a:endParaRPr b="1" sz="5400">
              <a:solidFill>
                <a:schemeClr val="l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229" name="Shape 229"/>
        <p:cNvGrpSpPr/>
        <p:nvPr/>
      </p:nvGrpSpPr>
      <p:grpSpPr>
        <a:xfrm>
          <a:off x="0" y="0"/>
          <a:ext cx="0" cy="0"/>
          <a:chOff x="0" y="0"/>
          <a:chExt cx="0" cy="0"/>
        </a:xfrm>
      </p:grpSpPr>
      <p:sp>
        <p:nvSpPr>
          <p:cNvPr id="230" name="Google Shape;230;p16"/>
          <p:cNvSpPr/>
          <p:nvPr/>
        </p:nvSpPr>
        <p:spPr>
          <a:xfrm rot="2483111">
            <a:off x="15641047" y="5600640"/>
            <a:ext cx="8139439" cy="7315321"/>
          </a:xfrm>
          <a:custGeom>
            <a:rect b="b" l="l" r="r" t="t"/>
            <a:pathLst>
              <a:path extrusionOk="0" h="7315321" w="8139439">
                <a:moveTo>
                  <a:pt x="0" y="0"/>
                </a:moveTo>
                <a:lnTo>
                  <a:pt x="8139439" y="0"/>
                </a:lnTo>
                <a:lnTo>
                  <a:pt x="8139439" y="7315320"/>
                </a:lnTo>
                <a:lnTo>
                  <a:pt x="0" y="731532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6"/>
          <p:cNvSpPr/>
          <p:nvPr/>
        </p:nvSpPr>
        <p:spPr>
          <a:xfrm>
            <a:off x="11286812" y="7041878"/>
            <a:ext cx="6260685" cy="6284251"/>
          </a:xfrm>
          <a:custGeom>
            <a:rect b="b" l="l" r="r" t="t"/>
            <a:pathLst>
              <a:path extrusionOk="0" h="6284251" w="6260685">
                <a:moveTo>
                  <a:pt x="0" y="0"/>
                </a:moveTo>
                <a:lnTo>
                  <a:pt x="6260685" y="0"/>
                </a:lnTo>
                <a:lnTo>
                  <a:pt x="6260685" y="6284252"/>
                </a:lnTo>
                <a:lnTo>
                  <a:pt x="0" y="62842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2" name="Google Shape;232;p16"/>
          <p:cNvGrpSpPr/>
          <p:nvPr/>
        </p:nvGrpSpPr>
        <p:grpSpPr>
          <a:xfrm>
            <a:off x="2963287" y="342900"/>
            <a:ext cx="12743191" cy="3481800"/>
            <a:chOff x="-343958" y="-334100"/>
            <a:chExt cx="10101633" cy="6153876"/>
          </a:xfrm>
        </p:grpSpPr>
        <p:sp>
          <p:nvSpPr>
            <p:cNvPr id="233" name="Google Shape;233;p16"/>
            <p:cNvSpPr txBox="1"/>
            <p:nvPr/>
          </p:nvSpPr>
          <p:spPr>
            <a:xfrm>
              <a:off x="-41330" y="-334100"/>
              <a:ext cx="9799005" cy="266526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9799">
                  <a:solidFill>
                    <a:schemeClr val="lt2"/>
                  </a:solidFill>
                  <a:latin typeface="Forum"/>
                  <a:ea typeface="Forum"/>
                  <a:cs typeface="Forum"/>
                  <a:sym typeface="Forum"/>
                </a:rPr>
                <a:t>What’s Next?!</a:t>
              </a:r>
              <a:endParaRPr/>
            </a:p>
          </p:txBody>
        </p:sp>
        <p:sp>
          <p:nvSpPr>
            <p:cNvPr id="234" name="Google Shape;234;p16"/>
            <p:cNvSpPr txBox="1"/>
            <p:nvPr/>
          </p:nvSpPr>
          <p:spPr>
            <a:xfrm>
              <a:off x="-343958" y="2963897"/>
              <a:ext cx="9799005" cy="2855879"/>
            </a:xfrm>
            <a:prstGeom prst="rect">
              <a:avLst/>
            </a:prstGeom>
            <a:noFill/>
            <a:ln>
              <a:noFill/>
            </a:ln>
          </p:spPr>
          <p:txBody>
            <a:bodyPr anchorCtr="0" anchor="t" bIns="0" lIns="0" spcFirstLastPara="1" rIns="0" wrap="square" tIns="0">
              <a:spAutoFit/>
            </a:bodyPr>
            <a:lstStyle/>
            <a:p>
              <a:pPr indent="0" lvl="0" marL="0" marR="0" rtl="0" algn="ctr">
                <a:lnSpc>
                  <a:spcPct val="94545"/>
                </a:lnSpc>
                <a:spcBef>
                  <a:spcPts val="0"/>
                </a:spcBef>
                <a:spcAft>
                  <a:spcPts val="0"/>
                </a:spcAft>
                <a:buNone/>
              </a:pPr>
              <a:r>
                <a:rPr lang="en-US" sz="4400">
                  <a:solidFill>
                    <a:schemeClr val="lt2"/>
                  </a:solidFill>
                  <a:latin typeface="Arial"/>
                  <a:ea typeface="Arial"/>
                  <a:cs typeface="Arial"/>
                  <a:sym typeface="Arial"/>
                </a:rPr>
                <a:t>Lunch &amp; Learn</a:t>
              </a:r>
              <a:endParaRPr/>
            </a:p>
            <a:p>
              <a:pPr indent="0" lvl="0" marL="0" marR="0" rtl="0" algn="ctr">
                <a:lnSpc>
                  <a:spcPct val="94545"/>
                </a:lnSpc>
                <a:spcBef>
                  <a:spcPts val="0"/>
                </a:spcBef>
                <a:spcAft>
                  <a:spcPts val="0"/>
                </a:spcAft>
                <a:buNone/>
              </a:pPr>
              <a:r>
                <a:rPr lang="en-US" sz="4400">
                  <a:solidFill>
                    <a:schemeClr val="lt2"/>
                  </a:solidFill>
                  <a:latin typeface="Arial"/>
                  <a:ea typeface="Arial"/>
                  <a:cs typeface="Arial"/>
                  <a:sym typeface="Arial"/>
                </a:rPr>
                <a:t>Quarterly Collaboration Sessions</a:t>
              </a:r>
              <a:endParaRPr/>
            </a:p>
            <a:p>
              <a:pPr indent="0" lvl="0" marL="0" marR="0" rtl="0" algn="ctr">
                <a:lnSpc>
                  <a:spcPct val="94545"/>
                </a:lnSpc>
                <a:spcBef>
                  <a:spcPts val="0"/>
                </a:spcBef>
                <a:spcAft>
                  <a:spcPts val="0"/>
                </a:spcAft>
                <a:buNone/>
              </a:pPr>
              <a:r>
                <a:rPr lang="en-US" sz="4400">
                  <a:solidFill>
                    <a:schemeClr val="lt2"/>
                  </a:solidFill>
                  <a:latin typeface="Arial"/>
                  <a:ea typeface="Arial"/>
                  <a:cs typeface="Arial"/>
                  <a:sym typeface="Arial"/>
                </a:rPr>
                <a:t>Focused on...</a:t>
              </a:r>
              <a:endParaRPr/>
            </a:p>
          </p:txBody>
        </p:sp>
      </p:grpSp>
      <p:sp>
        <p:nvSpPr>
          <p:cNvPr id="235" name="Google Shape;235;p16"/>
          <p:cNvSpPr txBox="1"/>
          <p:nvPr/>
        </p:nvSpPr>
        <p:spPr>
          <a:xfrm>
            <a:off x="3341041" y="4394976"/>
            <a:ext cx="12836366" cy="2950844"/>
          </a:xfrm>
          <a:prstGeom prst="rect">
            <a:avLst/>
          </a:prstGeom>
          <a:noFill/>
          <a:ln>
            <a:noFill/>
          </a:ln>
        </p:spPr>
        <p:txBody>
          <a:bodyPr anchorCtr="0" anchor="t" bIns="0" lIns="0" spcFirstLastPara="1" rIns="0" wrap="square" tIns="0">
            <a:spAutoFit/>
          </a:bodyPr>
          <a:lstStyle/>
          <a:p>
            <a:pPr indent="-453391" lvl="1" marL="906784" marR="0" rtl="0" algn="l">
              <a:lnSpc>
                <a:spcPct val="147000"/>
              </a:lnSpc>
              <a:spcBef>
                <a:spcPts val="0"/>
              </a:spcBef>
              <a:spcAft>
                <a:spcPts val="0"/>
              </a:spcAft>
              <a:buClr>
                <a:schemeClr val="lt2"/>
              </a:buClr>
              <a:buSzPts val="4000"/>
              <a:buFont typeface="Arial"/>
              <a:buChar char="•"/>
            </a:pPr>
            <a:r>
              <a:rPr b="0" i="0" lang="en-US" sz="4000" u="none" cap="none" strike="noStrike">
                <a:solidFill>
                  <a:schemeClr val="lt2"/>
                </a:solidFill>
                <a:latin typeface="Arial"/>
                <a:ea typeface="Arial"/>
                <a:cs typeface="Arial"/>
                <a:sym typeface="Arial"/>
              </a:rPr>
              <a:t>Prioritization when everything is important! </a:t>
            </a:r>
            <a:endParaRPr/>
          </a:p>
          <a:p>
            <a:pPr indent="-453391" lvl="1" marL="906784" marR="0" rtl="0" algn="l">
              <a:lnSpc>
                <a:spcPct val="147000"/>
              </a:lnSpc>
              <a:spcBef>
                <a:spcPts val="0"/>
              </a:spcBef>
              <a:spcAft>
                <a:spcPts val="0"/>
              </a:spcAft>
              <a:buClr>
                <a:schemeClr val="lt2"/>
              </a:buClr>
              <a:buSzPts val="4000"/>
              <a:buFont typeface="Arial"/>
              <a:buChar char="•"/>
            </a:pPr>
            <a:r>
              <a:rPr b="0" i="0" lang="en-US" sz="4000" u="none" cap="none" strike="noStrike">
                <a:solidFill>
                  <a:schemeClr val="lt2"/>
                </a:solidFill>
                <a:latin typeface="Arial"/>
                <a:ea typeface="Arial"/>
                <a:cs typeface="Arial"/>
                <a:sym typeface="Arial"/>
              </a:rPr>
              <a:t>Follow up discussions on goals</a:t>
            </a:r>
            <a:endParaRPr/>
          </a:p>
          <a:p>
            <a:pPr indent="-453391" lvl="1" marL="906784" marR="0" rtl="0" algn="l">
              <a:lnSpc>
                <a:spcPct val="147000"/>
              </a:lnSpc>
              <a:spcBef>
                <a:spcPts val="0"/>
              </a:spcBef>
              <a:spcAft>
                <a:spcPts val="0"/>
              </a:spcAft>
              <a:buClr>
                <a:schemeClr val="lt2"/>
              </a:buClr>
              <a:buSzPts val="4000"/>
              <a:buFont typeface="Arial"/>
              <a:buChar char="•"/>
            </a:pPr>
            <a:r>
              <a:rPr b="0" i="0" lang="en-US" sz="4000" u="none" cap="none" strike="noStrike">
                <a:solidFill>
                  <a:schemeClr val="lt2"/>
                </a:solidFill>
                <a:latin typeface="Arial"/>
                <a:ea typeface="Arial"/>
                <a:cs typeface="Arial"/>
                <a:sym typeface="Arial"/>
              </a:rPr>
              <a:t>Problems of Practice: Group Problem Solving</a:t>
            </a:r>
            <a:endParaRPr/>
          </a:p>
          <a:p>
            <a:pPr indent="-453391" lvl="1" marL="906784" marR="0" rtl="0" algn="l">
              <a:lnSpc>
                <a:spcPct val="147000"/>
              </a:lnSpc>
              <a:spcBef>
                <a:spcPts val="0"/>
              </a:spcBef>
              <a:spcAft>
                <a:spcPts val="0"/>
              </a:spcAft>
              <a:buClr>
                <a:schemeClr val="lt2"/>
              </a:buClr>
              <a:buSzPts val="4000"/>
              <a:buFont typeface="Arial"/>
              <a:buChar char="•"/>
            </a:pPr>
            <a:r>
              <a:rPr b="0" i="0" lang="en-US" sz="4000" u="none" cap="none" strike="noStrike">
                <a:solidFill>
                  <a:schemeClr val="lt2"/>
                </a:solidFill>
                <a:latin typeface="Arial"/>
                <a:ea typeface="Arial"/>
                <a:cs typeface="Arial"/>
                <a:sym typeface="Arial"/>
              </a:rPr>
              <a:t>Additional topics from the group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240" name="Shape 240"/>
        <p:cNvGrpSpPr/>
        <p:nvPr/>
      </p:nvGrpSpPr>
      <p:grpSpPr>
        <a:xfrm>
          <a:off x="0" y="0"/>
          <a:ext cx="0" cy="0"/>
          <a:chOff x="0" y="0"/>
          <a:chExt cx="0" cy="0"/>
        </a:xfrm>
      </p:grpSpPr>
      <p:sp>
        <p:nvSpPr>
          <p:cNvPr id="241" name="Google Shape;241;p17"/>
          <p:cNvSpPr/>
          <p:nvPr/>
        </p:nvSpPr>
        <p:spPr>
          <a:xfrm>
            <a:off x="376244" y="1028700"/>
            <a:ext cx="6552697" cy="8514604"/>
          </a:xfrm>
          <a:custGeom>
            <a:rect b="b" l="l" r="r" t="t"/>
            <a:pathLst>
              <a:path extrusionOk="0" h="8514604" w="6552697">
                <a:moveTo>
                  <a:pt x="0" y="0"/>
                </a:moveTo>
                <a:lnTo>
                  <a:pt x="6552697" y="0"/>
                </a:lnTo>
                <a:lnTo>
                  <a:pt x="6552697" y="8514604"/>
                </a:lnTo>
                <a:lnTo>
                  <a:pt x="0" y="851460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2" name="Google Shape;242;p17"/>
          <p:cNvGrpSpPr/>
          <p:nvPr/>
        </p:nvGrpSpPr>
        <p:grpSpPr>
          <a:xfrm>
            <a:off x="6928941" y="2813629"/>
            <a:ext cx="11359059" cy="6729675"/>
            <a:chOff x="0" y="-9525"/>
            <a:chExt cx="15145412" cy="8972900"/>
          </a:xfrm>
        </p:grpSpPr>
        <p:sp>
          <p:nvSpPr>
            <p:cNvPr id="243" name="Google Shape;243;p17"/>
            <p:cNvSpPr txBox="1"/>
            <p:nvPr/>
          </p:nvSpPr>
          <p:spPr>
            <a:xfrm>
              <a:off x="0" y="-9525"/>
              <a:ext cx="14702915" cy="19526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lang="en-US" sz="9599">
                  <a:solidFill>
                    <a:srgbClr val="FFFFFF"/>
                  </a:solidFill>
                  <a:latin typeface="Forum"/>
                  <a:ea typeface="Forum"/>
                  <a:cs typeface="Forum"/>
                  <a:sym typeface="Forum"/>
                </a:rPr>
                <a:t>THANK YOU!</a:t>
              </a:r>
              <a:endParaRPr/>
            </a:p>
          </p:txBody>
        </p:sp>
        <p:sp>
          <p:nvSpPr>
            <p:cNvPr id="244" name="Google Shape;244;p17"/>
            <p:cNvSpPr txBox="1"/>
            <p:nvPr/>
          </p:nvSpPr>
          <p:spPr>
            <a:xfrm>
              <a:off x="442497" y="8248650"/>
              <a:ext cx="14702915" cy="714725"/>
            </a:xfrm>
            <a:prstGeom prst="rect">
              <a:avLst/>
            </a:prstGeom>
            <a:noFill/>
            <a:ln>
              <a:noFill/>
            </a:ln>
          </p:spPr>
          <p:txBody>
            <a:bodyPr anchorCtr="0" anchor="t" bIns="0" lIns="0" spcFirstLastPara="1" rIns="0" wrap="square" tIns="0">
              <a:spAutoFit/>
            </a:bodyPr>
            <a:lstStyle/>
            <a:p>
              <a:pPr indent="0" lvl="0" marL="0" marR="0" rtl="0" algn="ctr">
                <a:lnSpc>
                  <a:spcPct val="130008"/>
                </a:lnSpc>
                <a:spcBef>
                  <a:spcPts val="0"/>
                </a:spcBef>
                <a:spcAft>
                  <a:spcPts val="0"/>
                </a:spcAft>
                <a:buNone/>
              </a:pPr>
              <a:r>
                <a:rPr lang="en-US" sz="3499">
                  <a:solidFill>
                    <a:srgbClr val="FFFFFF"/>
                  </a:solidFill>
                  <a:latin typeface="Arial"/>
                  <a:ea typeface="Arial"/>
                  <a:cs typeface="Arial"/>
                  <a:sym typeface="Arial"/>
                </a:rPr>
                <a:t>valerieannear@gmail.com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100" name="Shape 100"/>
        <p:cNvGrpSpPr/>
        <p:nvPr/>
      </p:nvGrpSpPr>
      <p:grpSpPr>
        <a:xfrm>
          <a:off x="0" y="0"/>
          <a:ext cx="0" cy="0"/>
          <a:chOff x="0" y="0"/>
          <a:chExt cx="0" cy="0"/>
        </a:xfrm>
      </p:grpSpPr>
      <p:grpSp>
        <p:nvGrpSpPr>
          <p:cNvPr id="101" name="Google Shape;101;p2"/>
          <p:cNvGrpSpPr/>
          <p:nvPr/>
        </p:nvGrpSpPr>
        <p:grpSpPr>
          <a:xfrm>
            <a:off x="1028700" y="1014412"/>
            <a:ext cx="8402807" cy="1679346"/>
            <a:chOff x="0" y="-19050"/>
            <a:chExt cx="11203743" cy="2239127"/>
          </a:xfrm>
        </p:grpSpPr>
        <p:sp>
          <p:nvSpPr>
            <p:cNvPr id="102" name="Google Shape;102;p2"/>
            <p:cNvSpPr txBox="1"/>
            <p:nvPr/>
          </p:nvSpPr>
          <p:spPr>
            <a:xfrm>
              <a:off x="0" y="-19050"/>
              <a:ext cx="11203743" cy="14795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200">
                  <a:solidFill>
                    <a:srgbClr val="FCFDF7"/>
                  </a:solidFill>
                  <a:latin typeface="Forum"/>
                  <a:ea typeface="Forum"/>
                  <a:cs typeface="Forum"/>
                  <a:sym typeface="Forum"/>
                </a:rPr>
                <a:t>WHO’S IN THE ROOM </a:t>
              </a:r>
              <a:endParaRPr/>
            </a:p>
          </p:txBody>
        </p:sp>
        <p:sp>
          <p:nvSpPr>
            <p:cNvPr id="103" name="Google Shape;103;p2"/>
            <p:cNvSpPr txBox="1"/>
            <p:nvPr/>
          </p:nvSpPr>
          <p:spPr>
            <a:xfrm>
              <a:off x="0" y="1629316"/>
              <a:ext cx="11203743" cy="590761"/>
            </a:xfrm>
            <a:prstGeom prst="rect">
              <a:avLst/>
            </a:prstGeom>
            <a:noFill/>
            <a:ln>
              <a:noFill/>
            </a:ln>
          </p:spPr>
          <p:txBody>
            <a:bodyPr anchorCtr="0" anchor="t" bIns="0" lIns="0" spcFirstLastPara="1" rIns="0" wrap="square" tIns="0">
              <a:spAutoFit/>
            </a:bodyPr>
            <a:lstStyle/>
            <a:p>
              <a:pPr indent="0" lvl="0" marL="0" marR="0" rtl="0" algn="l">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104" name="Google Shape;104;p2"/>
          <p:cNvGraphicFramePr/>
          <p:nvPr/>
        </p:nvGraphicFramePr>
        <p:xfrm>
          <a:off x="9144000" y="4564753"/>
          <a:ext cx="3000000" cy="3000000"/>
        </p:xfrm>
        <a:graphic>
          <a:graphicData uri="http://schemas.openxmlformats.org/drawingml/2006/table">
            <a:tbl>
              <a:tblPr>
                <a:noFill/>
                <a:tableStyleId>{BDCCE26B-523E-4C54-85D8-9296BB741801}</a:tableStyleId>
              </a:tblPr>
              <a:tblGrid>
                <a:gridCol w="1271425"/>
                <a:gridCol w="6965875"/>
              </a:tblGrid>
              <a:tr h="1564525">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01</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0F2A37"/>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12"/>
                        </a:lnSpc>
                        <a:spcBef>
                          <a:spcPts val="0"/>
                        </a:spcBef>
                        <a:spcAft>
                          <a:spcPts val="0"/>
                        </a:spcAft>
                        <a:buNone/>
                      </a:pPr>
                      <a:r>
                        <a:rPr lang="en-US" sz="3099" u="none" cap="none" strike="noStrike">
                          <a:solidFill>
                            <a:srgbClr val="FCFDF7"/>
                          </a:solidFill>
                          <a:latin typeface="Arial"/>
                          <a:ea typeface="Arial"/>
                          <a:cs typeface="Arial"/>
                          <a:sym typeface="Arial"/>
                        </a:rPr>
                        <a:t>Share a little about yourselves.</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0F2A37"/>
                      </a:solidFill>
                      <a:prstDash val="solid"/>
                      <a:round/>
                      <a:headEnd len="sm" w="sm" type="none"/>
                      <a:tailEnd len="sm" w="sm" type="none"/>
                    </a:lnT>
                    <a:lnB cap="flat" cmpd="sng" w="9525">
                      <a:solidFill>
                        <a:srgbClr val="DBDCDD"/>
                      </a:solidFill>
                      <a:prstDash val="solid"/>
                      <a:round/>
                      <a:headEnd len="sm" w="sm" type="none"/>
                      <a:tailEnd len="sm" w="sm" type="none"/>
                    </a:lnB>
                  </a:tcPr>
                </a:tc>
              </a:tr>
              <a:tr h="1564525">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02</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12"/>
                        </a:lnSpc>
                        <a:spcBef>
                          <a:spcPts val="0"/>
                        </a:spcBef>
                        <a:spcAft>
                          <a:spcPts val="0"/>
                        </a:spcAft>
                        <a:buNone/>
                      </a:pPr>
                      <a:r>
                        <a:rPr lang="en-US" sz="3099" u="none" cap="none" strike="noStrike">
                          <a:solidFill>
                            <a:srgbClr val="FCFDF7"/>
                          </a:solidFill>
                          <a:latin typeface="Arial"/>
                          <a:ea typeface="Arial"/>
                          <a:cs typeface="Arial"/>
                          <a:sym typeface="Arial"/>
                        </a:rPr>
                        <a:t>Share a little about myself.</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r>
              <a:tr h="1564525">
                <a:tc>
                  <a:txBody>
                    <a:bodyPr/>
                    <a:lstStyle/>
                    <a:p>
                      <a:pPr indent="0" lvl="0" marL="0" marR="0" rtl="0" algn="l">
                        <a:lnSpc>
                          <a:spcPct val="140000"/>
                        </a:lnSpc>
                        <a:spcBef>
                          <a:spcPts val="0"/>
                        </a:spcBef>
                        <a:spcAft>
                          <a:spcPts val="0"/>
                        </a:spcAft>
                        <a:buNone/>
                      </a:pPr>
                      <a:r>
                        <a:rPr lang="en-US" sz="3500" u="none" cap="none" strike="noStrike">
                          <a:solidFill>
                            <a:srgbClr val="FFFFFF"/>
                          </a:solidFill>
                          <a:latin typeface="Arial"/>
                          <a:ea typeface="Arial"/>
                          <a:cs typeface="Arial"/>
                          <a:sym typeface="Arial"/>
                        </a:rPr>
                        <a:t>03</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12"/>
                        </a:lnSpc>
                        <a:spcBef>
                          <a:spcPts val="0"/>
                        </a:spcBef>
                        <a:spcAft>
                          <a:spcPts val="0"/>
                        </a:spcAft>
                        <a:buNone/>
                      </a:pPr>
                      <a:r>
                        <a:rPr lang="en-US" sz="3099" u="none" cap="none" strike="noStrike">
                          <a:solidFill>
                            <a:srgbClr val="FCFDF7"/>
                          </a:solidFill>
                          <a:latin typeface="Arial"/>
                          <a:ea typeface="Arial"/>
                          <a:cs typeface="Arial"/>
                          <a:sym typeface="Arial"/>
                        </a:rPr>
                        <a:t>Agree on some group norms for our time together</a:t>
                      </a:r>
                      <a:endParaRPr sz="1100" u="none" cap="none" strike="noStrike"/>
                    </a:p>
                  </a:txBody>
                  <a:tcPr marT="190500" marB="190500" marR="190500" marL="190500" anchor="ctr">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109" name="Shape 109"/>
        <p:cNvGrpSpPr/>
        <p:nvPr/>
      </p:nvGrpSpPr>
      <p:grpSpPr>
        <a:xfrm>
          <a:off x="0" y="0"/>
          <a:ext cx="0" cy="0"/>
          <a:chOff x="0" y="0"/>
          <a:chExt cx="0" cy="0"/>
        </a:xfrm>
      </p:grpSpPr>
      <p:sp>
        <p:nvSpPr>
          <p:cNvPr id="110" name="Google Shape;110;p3"/>
          <p:cNvSpPr/>
          <p:nvPr/>
        </p:nvSpPr>
        <p:spPr>
          <a:xfrm flipH="1" rot="8100000">
            <a:off x="-1401240" y="5766256"/>
            <a:ext cx="7804324" cy="8225902"/>
          </a:xfrm>
          <a:custGeom>
            <a:rect b="b" l="l" r="r" t="t"/>
            <a:pathLst>
              <a:path extrusionOk="0" h="8225902" w="7804324">
                <a:moveTo>
                  <a:pt x="7804325" y="0"/>
                </a:moveTo>
                <a:lnTo>
                  <a:pt x="0" y="0"/>
                </a:lnTo>
                <a:lnTo>
                  <a:pt x="0" y="8225902"/>
                </a:lnTo>
                <a:lnTo>
                  <a:pt x="7804325" y="8225902"/>
                </a:lnTo>
                <a:lnTo>
                  <a:pt x="7804325"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p:nvPr/>
        </p:nvSpPr>
        <p:spPr>
          <a:xfrm rot="-7914474">
            <a:off x="12428141" y="-1311467"/>
            <a:ext cx="7518607" cy="4680333"/>
          </a:xfrm>
          <a:custGeom>
            <a:rect b="b" l="l" r="r" t="t"/>
            <a:pathLst>
              <a:path extrusionOk="0" h="4680333" w="7518607">
                <a:moveTo>
                  <a:pt x="0" y="0"/>
                </a:moveTo>
                <a:lnTo>
                  <a:pt x="7518607" y="0"/>
                </a:lnTo>
                <a:lnTo>
                  <a:pt x="7518607" y="4680334"/>
                </a:lnTo>
                <a:lnTo>
                  <a:pt x="0" y="468033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12" name="Google Shape;112;p3"/>
          <p:cNvGraphicFramePr/>
          <p:nvPr/>
        </p:nvGraphicFramePr>
        <p:xfrm>
          <a:off x="609600" y="3209231"/>
          <a:ext cx="3000000" cy="3000000"/>
        </p:xfrm>
        <a:graphic>
          <a:graphicData uri="http://schemas.openxmlformats.org/drawingml/2006/table">
            <a:tbl>
              <a:tblPr>
                <a:noFill/>
                <a:tableStyleId>{BDCCE26B-523E-4C54-85D8-9296BB741801}</a:tableStyleId>
              </a:tblPr>
              <a:tblGrid>
                <a:gridCol w="3413750"/>
                <a:gridCol w="3413750"/>
                <a:gridCol w="3413750"/>
                <a:gridCol w="3413750"/>
                <a:gridCol w="3413750"/>
              </a:tblGrid>
              <a:tr h="1079175">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01</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02</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03</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04</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500" u="none" cap="none" strike="noStrike">
                          <a:solidFill>
                            <a:srgbClr val="FCFDF7"/>
                          </a:solidFill>
                          <a:latin typeface="Arial"/>
                          <a:ea typeface="Arial"/>
                          <a:cs typeface="Arial"/>
                          <a:sym typeface="Arial"/>
                        </a:rPr>
                        <a:t>05</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r>
              <a:tr h="2513500">
                <a:tc>
                  <a:txBody>
                    <a:bodyPr/>
                    <a:lstStyle/>
                    <a:p>
                      <a:pPr indent="0" lvl="0" marL="0" marR="0" rtl="0" algn="l">
                        <a:lnSpc>
                          <a:spcPct val="140000"/>
                        </a:lnSpc>
                        <a:spcBef>
                          <a:spcPts val="0"/>
                        </a:spcBef>
                        <a:spcAft>
                          <a:spcPts val="0"/>
                        </a:spcAft>
                        <a:buNone/>
                      </a:pPr>
                      <a:r>
                        <a:rPr lang="en-US" sz="3100" u="none" cap="none" strike="noStrike">
                          <a:solidFill>
                            <a:srgbClr val="FCFDF7"/>
                          </a:solidFill>
                          <a:latin typeface="Arial"/>
                          <a:ea typeface="Arial"/>
                          <a:cs typeface="Arial"/>
                          <a:sym typeface="Arial"/>
                        </a:rPr>
                        <a:t>Know your strengths.</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100" u="none" cap="none" strike="noStrike">
                          <a:solidFill>
                            <a:srgbClr val="FCFDF7"/>
                          </a:solidFill>
                          <a:latin typeface="Arial"/>
                          <a:ea typeface="Arial"/>
                          <a:cs typeface="Arial"/>
                          <a:sym typeface="Arial"/>
                        </a:rPr>
                        <a:t>Goal Setting</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100" u="none" cap="none" strike="noStrike">
                          <a:solidFill>
                            <a:srgbClr val="FCFDF7"/>
                          </a:solidFill>
                          <a:latin typeface="Arial"/>
                          <a:ea typeface="Arial"/>
                          <a:cs typeface="Arial"/>
                          <a:sym typeface="Arial"/>
                        </a:rPr>
                        <a:t>The 4-Dimensions of Self-Care</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100" u="none" cap="none" strike="noStrike">
                          <a:solidFill>
                            <a:srgbClr val="FCFDF7"/>
                          </a:solidFill>
                          <a:latin typeface="Arial"/>
                          <a:ea typeface="Arial"/>
                          <a:cs typeface="Arial"/>
                          <a:sym typeface="Arial"/>
                        </a:rPr>
                        <a:t>What’s Next?</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3100" u="none" cap="none" strike="noStrike">
                          <a:solidFill>
                            <a:srgbClr val="FCFDF7"/>
                          </a:solidFill>
                          <a:latin typeface="Arial"/>
                          <a:ea typeface="Arial"/>
                          <a:cs typeface="Arial"/>
                          <a:sym typeface="Arial"/>
                        </a:rPr>
                        <a:t>Ticket to Leave</a:t>
                      </a:r>
                      <a:endParaRPr sz="1100" u="none" cap="none" strike="noStrike"/>
                    </a:p>
                  </a:txBody>
                  <a:tcPr marT="190500" marB="190500" marR="190500" marL="190500">
                    <a:lnL cap="flat" cmpd="sng" w="9525">
                      <a:solidFill>
                        <a:srgbClr val="0F2A37"/>
                      </a:solidFill>
                      <a:prstDash val="solid"/>
                      <a:round/>
                      <a:headEnd len="sm" w="sm" type="none"/>
                      <a:tailEnd len="sm" w="sm" type="none"/>
                    </a:lnL>
                    <a:lnR cap="flat" cmpd="sng" w="9525">
                      <a:solidFill>
                        <a:srgbClr val="0F2A37"/>
                      </a:solidFill>
                      <a:prstDash val="solid"/>
                      <a:round/>
                      <a:headEnd len="sm" w="sm" type="none"/>
                      <a:tailEnd len="sm" w="sm" type="none"/>
                    </a:lnR>
                    <a:lnT cap="flat" cmpd="sng" w="9525">
                      <a:solidFill>
                        <a:srgbClr val="DBDCDD"/>
                      </a:solidFill>
                      <a:prstDash val="solid"/>
                      <a:round/>
                      <a:headEnd len="sm" w="sm" type="none"/>
                      <a:tailEnd len="sm" w="sm" type="none"/>
                    </a:lnT>
                    <a:lnB cap="flat" cmpd="sng" w="9525">
                      <a:solidFill>
                        <a:srgbClr val="DBDCDD"/>
                      </a:solidFill>
                      <a:prstDash val="solid"/>
                      <a:round/>
                      <a:headEnd len="sm" w="sm" type="none"/>
                      <a:tailEnd len="sm" w="sm" type="none"/>
                    </a:lnB>
                  </a:tcPr>
                </a:tc>
              </a:tr>
            </a:tbl>
          </a:graphicData>
        </a:graphic>
      </p:graphicFrame>
      <p:grpSp>
        <p:nvGrpSpPr>
          <p:cNvPr id="113" name="Google Shape;113;p3"/>
          <p:cNvGrpSpPr/>
          <p:nvPr/>
        </p:nvGrpSpPr>
        <p:grpSpPr>
          <a:xfrm>
            <a:off x="1028700" y="1021556"/>
            <a:ext cx="11557710" cy="2187675"/>
            <a:chOff x="0" y="-9525"/>
            <a:chExt cx="15410280" cy="2916901"/>
          </a:xfrm>
        </p:grpSpPr>
        <p:sp>
          <p:nvSpPr>
            <p:cNvPr id="114" name="Google Shape;114;p3"/>
            <p:cNvSpPr txBox="1"/>
            <p:nvPr/>
          </p:nvSpPr>
          <p:spPr>
            <a:xfrm>
              <a:off x="0" y="-9525"/>
              <a:ext cx="15410280" cy="1960166"/>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9599">
                  <a:solidFill>
                    <a:srgbClr val="FCFDF7"/>
                  </a:solidFill>
                  <a:latin typeface="Forum"/>
                  <a:ea typeface="Forum"/>
                  <a:cs typeface="Forum"/>
                  <a:sym typeface="Forum"/>
                </a:rPr>
                <a:t>TODAY'S AGENDA</a:t>
              </a:r>
              <a:endParaRPr/>
            </a:p>
          </p:txBody>
        </p:sp>
        <p:sp>
          <p:nvSpPr>
            <p:cNvPr id="115" name="Google Shape;115;p3"/>
            <p:cNvSpPr txBox="1"/>
            <p:nvPr/>
          </p:nvSpPr>
          <p:spPr>
            <a:xfrm>
              <a:off x="0" y="2166542"/>
              <a:ext cx="11203743" cy="740834"/>
            </a:xfrm>
            <a:prstGeom prst="rect">
              <a:avLst/>
            </a:prstGeom>
            <a:noFill/>
            <a:ln>
              <a:noFill/>
            </a:ln>
          </p:spPr>
          <p:txBody>
            <a:bodyPr anchorCtr="0" anchor="t" bIns="0" lIns="0" spcFirstLastPara="1" rIns="0" wrap="square" tIns="0">
              <a:spAutoFit/>
            </a:bodyPr>
            <a:lstStyle/>
            <a:p>
              <a:pPr indent="0" lvl="0" marL="0" marR="0" rtl="0" algn="l">
                <a:lnSpc>
                  <a:spcPct val="252722"/>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120" name="Shape 120"/>
        <p:cNvGrpSpPr/>
        <p:nvPr/>
      </p:nvGrpSpPr>
      <p:grpSpPr>
        <a:xfrm>
          <a:off x="0" y="0"/>
          <a:ext cx="0" cy="0"/>
          <a:chOff x="0" y="0"/>
          <a:chExt cx="0" cy="0"/>
        </a:xfrm>
      </p:grpSpPr>
      <p:sp>
        <p:nvSpPr>
          <p:cNvPr id="121" name="Google Shape;121;p4"/>
          <p:cNvSpPr txBox="1"/>
          <p:nvPr/>
        </p:nvSpPr>
        <p:spPr>
          <a:xfrm>
            <a:off x="6877109" y="505201"/>
            <a:ext cx="4533781" cy="1750701"/>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lang="en-US" sz="10199">
                <a:solidFill>
                  <a:srgbClr val="FCFDF7"/>
                </a:solidFill>
                <a:latin typeface="Arial"/>
                <a:ea typeface="Arial"/>
                <a:cs typeface="Arial"/>
                <a:sym typeface="Arial"/>
              </a:rPr>
              <a:t>Norms</a:t>
            </a:r>
            <a:r>
              <a:rPr lang="en-US" sz="10199">
                <a:solidFill>
                  <a:srgbClr val="000000"/>
                </a:solidFill>
                <a:latin typeface="Arial"/>
                <a:ea typeface="Arial"/>
                <a:cs typeface="Arial"/>
                <a:sym typeface="Arial"/>
              </a:rPr>
              <a:t> </a:t>
            </a:r>
            <a:endParaRPr/>
          </a:p>
        </p:txBody>
      </p:sp>
      <p:sp>
        <p:nvSpPr>
          <p:cNvPr id="122" name="Google Shape;122;p4"/>
          <p:cNvSpPr txBox="1"/>
          <p:nvPr/>
        </p:nvSpPr>
        <p:spPr>
          <a:xfrm>
            <a:off x="4038600" y="2476500"/>
            <a:ext cx="11429999" cy="6275116"/>
          </a:xfrm>
          <a:prstGeom prst="rect">
            <a:avLst/>
          </a:prstGeom>
          <a:noFill/>
          <a:ln>
            <a:noFill/>
          </a:ln>
        </p:spPr>
        <p:txBody>
          <a:bodyPr anchorCtr="0" anchor="t" bIns="0" lIns="0" spcFirstLastPara="1" rIns="0" wrap="square" tIns="0">
            <a:spAutoFit/>
          </a:bodyPr>
          <a:lstStyle/>
          <a:p>
            <a:pPr indent="-965793" lvl="1" marL="1931587" marR="0" rtl="0" algn="just">
              <a:lnSpc>
                <a:spcPct val="189772"/>
              </a:lnSpc>
              <a:spcBef>
                <a:spcPts val="0"/>
              </a:spcBef>
              <a:spcAft>
                <a:spcPts val="0"/>
              </a:spcAft>
              <a:buClr>
                <a:srgbClr val="FCFDF7"/>
              </a:buClr>
              <a:buSzPts val="6600"/>
              <a:buFont typeface="Arial"/>
              <a:buChar char="•"/>
            </a:pPr>
            <a:r>
              <a:rPr b="0" i="0" lang="en-US" sz="6600" u="none" cap="none" strike="noStrike">
                <a:solidFill>
                  <a:srgbClr val="FCFDF7"/>
                </a:solidFill>
                <a:latin typeface="Arial"/>
                <a:ea typeface="Arial"/>
                <a:cs typeface="Arial"/>
                <a:sym typeface="Arial"/>
              </a:rPr>
              <a:t>Equity of voice</a:t>
            </a:r>
            <a:endParaRPr/>
          </a:p>
          <a:p>
            <a:pPr indent="-965793" lvl="1" marL="1931587" marR="0" rtl="0" algn="just">
              <a:lnSpc>
                <a:spcPct val="189772"/>
              </a:lnSpc>
              <a:spcBef>
                <a:spcPts val="0"/>
              </a:spcBef>
              <a:spcAft>
                <a:spcPts val="0"/>
              </a:spcAft>
              <a:buClr>
                <a:srgbClr val="FCFDF7"/>
              </a:buClr>
              <a:buSzPts val="6600"/>
              <a:buFont typeface="Arial"/>
              <a:buChar char="•"/>
            </a:pPr>
            <a:r>
              <a:rPr b="0" i="0" lang="en-US" sz="6600" u="none" cap="none" strike="noStrike">
                <a:solidFill>
                  <a:srgbClr val="FCFDF7"/>
                </a:solidFill>
                <a:latin typeface="Arial"/>
                <a:ea typeface="Arial"/>
                <a:cs typeface="Arial"/>
                <a:sym typeface="Arial"/>
              </a:rPr>
              <a:t>Be Open</a:t>
            </a:r>
            <a:endParaRPr/>
          </a:p>
          <a:p>
            <a:pPr indent="-965793" lvl="1" marL="1931587" marR="0" rtl="0" algn="just">
              <a:lnSpc>
                <a:spcPct val="189772"/>
              </a:lnSpc>
              <a:spcBef>
                <a:spcPts val="0"/>
              </a:spcBef>
              <a:spcAft>
                <a:spcPts val="0"/>
              </a:spcAft>
              <a:buClr>
                <a:srgbClr val="FCFDF7"/>
              </a:buClr>
              <a:buSzPts val="6600"/>
              <a:buFont typeface="Arial"/>
              <a:buChar char="•"/>
            </a:pPr>
            <a:r>
              <a:rPr b="0" i="0" lang="en-US" sz="6600" u="none" cap="none" strike="noStrike">
                <a:solidFill>
                  <a:srgbClr val="FCFDF7"/>
                </a:solidFill>
                <a:latin typeface="Arial"/>
                <a:ea typeface="Arial"/>
                <a:cs typeface="Arial"/>
                <a:sym typeface="Arial"/>
              </a:rPr>
              <a:t>Vegas Baby</a:t>
            </a:r>
            <a:endParaRPr/>
          </a:p>
          <a:p>
            <a:pPr indent="-965793" lvl="1" marL="1931587" marR="0" rtl="0" algn="just">
              <a:lnSpc>
                <a:spcPct val="189772"/>
              </a:lnSpc>
              <a:spcBef>
                <a:spcPts val="0"/>
              </a:spcBef>
              <a:spcAft>
                <a:spcPts val="0"/>
              </a:spcAft>
              <a:buClr>
                <a:srgbClr val="FCFDF7"/>
              </a:buClr>
              <a:buSzPts val="6600"/>
              <a:buFont typeface="Arial"/>
              <a:buChar char="•"/>
            </a:pPr>
            <a:r>
              <a:rPr b="0" i="0" lang="en-US" sz="6600" u="none" cap="none" strike="noStrike">
                <a:solidFill>
                  <a:srgbClr val="FCFDF7"/>
                </a:solidFill>
                <a:latin typeface="Arial"/>
                <a:ea typeface="Arial"/>
                <a:cs typeface="Arial"/>
                <a:sym typeface="Arial"/>
              </a:rPr>
              <a:t>Have Fun!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p:nvPr/>
        </p:nvSpPr>
        <p:spPr>
          <a:xfrm>
            <a:off x="2678624" y="876300"/>
            <a:ext cx="14228845" cy="6916621"/>
          </a:xfrm>
          <a:custGeom>
            <a:rect b="b" l="l" r="r" t="t"/>
            <a:pathLst>
              <a:path extrusionOk="0" h="6916621" w="14228845">
                <a:moveTo>
                  <a:pt x="0" y="0"/>
                </a:moveTo>
                <a:lnTo>
                  <a:pt x="14228845" y="0"/>
                </a:lnTo>
                <a:lnTo>
                  <a:pt x="14228845" y="6916621"/>
                </a:lnTo>
                <a:lnTo>
                  <a:pt x="0" y="6916621"/>
                </a:lnTo>
                <a:lnTo>
                  <a:pt x="0" y="0"/>
                </a:lnTo>
                <a:close/>
              </a:path>
            </a:pathLst>
          </a:custGeom>
          <a:blipFill rotWithShape="1">
            <a:blip r:embed="rId3">
              <a:alphaModFix/>
            </a:blip>
            <a:stretch>
              <a:fillRect b="-1500" l="-2634" r="-318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5"/>
          <p:cNvSpPr txBox="1"/>
          <p:nvPr/>
        </p:nvSpPr>
        <p:spPr>
          <a:xfrm>
            <a:off x="1978983" y="2313266"/>
            <a:ext cx="9555496" cy="380578"/>
          </a:xfrm>
          <a:prstGeom prst="rect">
            <a:avLst/>
          </a:prstGeom>
          <a:noFill/>
          <a:ln>
            <a:noFill/>
          </a:ln>
        </p:spPr>
        <p:txBody>
          <a:bodyPr anchorCtr="0" anchor="t" bIns="0" lIns="0" spcFirstLastPara="1" rIns="0" wrap="square" tIns="0">
            <a:spAutoFit/>
          </a:bodyPr>
          <a:lstStyle/>
          <a:p>
            <a:pPr indent="0" lvl="0" marL="0" marR="0" rtl="0" algn="l">
              <a:lnSpc>
                <a:spcPct val="169444"/>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5"/>
          <p:cNvSpPr/>
          <p:nvPr/>
        </p:nvSpPr>
        <p:spPr>
          <a:xfrm>
            <a:off x="6552023" y="499302"/>
            <a:ext cx="6482048" cy="8284002"/>
          </a:xfrm>
          <a:custGeom>
            <a:rect b="b" l="l" r="r" t="t"/>
            <a:pathLst>
              <a:path extrusionOk="0" h="6334760" w="4956810">
                <a:moveTo>
                  <a:pt x="762000" y="824230"/>
                </a:moveTo>
                <a:cubicBezTo>
                  <a:pt x="1517650" y="146050"/>
                  <a:pt x="2913380" y="0"/>
                  <a:pt x="3416300" y="1047750"/>
                </a:cubicBezTo>
                <a:cubicBezTo>
                  <a:pt x="3614420" y="1484630"/>
                  <a:pt x="3507740" y="1979930"/>
                  <a:pt x="3566160" y="2440940"/>
                </a:cubicBezTo>
                <a:cubicBezTo>
                  <a:pt x="3647440" y="3079750"/>
                  <a:pt x="4140200" y="3562350"/>
                  <a:pt x="4362450" y="4147820"/>
                </a:cubicBezTo>
                <a:cubicBezTo>
                  <a:pt x="4956810" y="5591810"/>
                  <a:pt x="3315970" y="6334760"/>
                  <a:pt x="2122170" y="6216650"/>
                </a:cubicBezTo>
                <a:cubicBezTo>
                  <a:pt x="1496060" y="6215380"/>
                  <a:pt x="762000" y="6047740"/>
                  <a:pt x="467360" y="5431790"/>
                </a:cubicBezTo>
                <a:cubicBezTo>
                  <a:pt x="166370" y="4765040"/>
                  <a:pt x="539750" y="4028440"/>
                  <a:pt x="553720" y="3336290"/>
                </a:cubicBezTo>
                <a:cubicBezTo>
                  <a:pt x="571500" y="2500630"/>
                  <a:pt x="0" y="1489710"/>
                  <a:pt x="762000" y="824230"/>
                </a:cubicBezTo>
                <a:close/>
              </a:path>
            </a:pathLst>
          </a:custGeom>
          <a:blipFill rotWithShape="1">
            <a:blip r:embed="rId4">
              <a:alphaModFix/>
            </a:blip>
            <a:stretch>
              <a:fillRect b="0" l="-3023" r="-302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135" name="Shape 135"/>
        <p:cNvGrpSpPr/>
        <p:nvPr/>
      </p:nvGrpSpPr>
      <p:grpSpPr>
        <a:xfrm>
          <a:off x="0" y="0"/>
          <a:ext cx="0" cy="0"/>
          <a:chOff x="0" y="0"/>
          <a:chExt cx="0" cy="0"/>
        </a:xfrm>
      </p:grpSpPr>
      <p:sp>
        <p:nvSpPr>
          <p:cNvPr id="136" name="Google Shape;136;p6"/>
          <p:cNvSpPr/>
          <p:nvPr/>
        </p:nvSpPr>
        <p:spPr>
          <a:xfrm>
            <a:off x="-1336792" y="3248361"/>
            <a:ext cx="8825308" cy="8229600"/>
          </a:xfrm>
          <a:custGeom>
            <a:rect b="b" l="l" r="r" t="t"/>
            <a:pathLst>
              <a:path extrusionOk="0" h="8229600" w="8825308">
                <a:moveTo>
                  <a:pt x="0" y="0"/>
                </a:moveTo>
                <a:lnTo>
                  <a:pt x="8825308" y="0"/>
                </a:lnTo>
                <a:lnTo>
                  <a:pt x="8825308" y="8229600"/>
                </a:lnTo>
                <a:lnTo>
                  <a:pt x="0" y="82296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6"/>
          <p:cNvSpPr/>
          <p:nvPr/>
        </p:nvSpPr>
        <p:spPr>
          <a:xfrm rot="-2903874">
            <a:off x="-1262775" y="-2893697"/>
            <a:ext cx="10898092" cy="9522208"/>
          </a:xfrm>
          <a:custGeom>
            <a:rect b="b" l="l" r="r" t="t"/>
            <a:pathLst>
              <a:path extrusionOk="0" h="9522208" w="10898092">
                <a:moveTo>
                  <a:pt x="0" y="0"/>
                </a:moveTo>
                <a:lnTo>
                  <a:pt x="10898093" y="0"/>
                </a:lnTo>
                <a:lnTo>
                  <a:pt x="10898093" y="9522208"/>
                </a:lnTo>
                <a:lnTo>
                  <a:pt x="0" y="952220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6"/>
          <p:cNvSpPr/>
          <p:nvPr/>
        </p:nvSpPr>
        <p:spPr>
          <a:xfrm>
            <a:off x="7181801" y="4540590"/>
            <a:ext cx="6741277" cy="9125247"/>
          </a:xfrm>
          <a:custGeom>
            <a:rect b="b" l="l" r="r" t="t"/>
            <a:pathLst>
              <a:path extrusionOk="0" h="9125247" w="6741277">
                <a:moveTo>
                  <a:pt x="0" y="0"/>
                </a:moveTo>
                <a:lnTo>
                  <a:pt x="6741277" y="0"/>
                </a:lnTo>
                <a:lnTo>
                  <a:pt x="6741277" y="9125247"/>
                </a:lnTo>
                <a:lnTo>
                  <a:pt x="0" y="912524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9" name="Google Shape;139;p6"/>
          <p:cNvGrpSpPr/>
          <p:nvPr/>
        </p:nvGrpSpPr>
        <p:grpSpPr>
          <a:xfrm>
            <a:off x="9373232" y="1860263"/>
            <a:ext cx="7886068" cy="6425523"/>
            <a:chOff x="0" y="-9525"/>
            <a:chExt cx="10514757" cy="8567364"/>
          </a:xfrm>
        </p:grpSpPr>
        <p:sp>
          <p:nvSpPr>
            <p:cNvPr id="140" name="Google Shape;140;p6"/>
            <p:cNvSpPr txBox="1"/>
            <p:nvPr/>
          </p:nvSpPr>
          <p:spPr>
            <a:xfrm>
              <a:off x="0" y="-9525"/>
              <a:ext cx="10514757" cy="7407401"/>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lang="en-US" sz="12183">
                  <a:solidFill>
                    <a:srgbClr val="FFFFFF"/>
                  </a:solidFill>
                  <a:latin typeface="Forum"/>
                  <a:ea typeface="Forum"/>
                  <a:cs typeface="Forum"/>
                  <a:sym typeface="Forum"/>
                </a:rPr>
                <a:t>KNOW YOUR </a:t>
              </a:r>
              <a:endParaRPr/>
            </a:p>
            <a:p>
              <a:pPr indent="0" lvl="0" marL="0" marR="0" rtl="0" algn="l">
                <a:lnSpc>
                  <a:spcPct val="119995"/>
                </a:lnSpc>
                <a:spcBef>
                  <a:spcPts val="0"/>
                </a:spcBef>
                <a:spcAft>
                  <a:spcPts val="0"/>
                </a:spcAft>
                <a:buNone/>
              </a:pPr>
              <a:r>
                <a:rPr lang="en-US" sz="12183">
                  <a:solidFill>
                    <a:srgbClr val="FFFFFF"/>
                  </a:solidFill>
                  <a:latin typeface="Forum"/>
                  <a:ea typeface="Forum"/>
                  <a:cs typeface="Forum"/>
                  <a:sym typeface="Forum"/>
                </a:rPr>
                <a:t>STRENGTHS</a:t>
              </a:r>
              <a:endParaRPr/>
            </a:p>
          </p:txBody>
        </p:sp>
        <p:sp>
          <p:nvSpPr>
            <p:cNvPr id="141" name="Google Shape;141;p6"/>
            <p:cNvSpPr txBox="1"/>
            <p:nvPr/>
          </p:nvSpPr>
          <p:spPr>
            <a:xfrm>
              <a:off x="0" y="7627910"/>
              <a:ext cx="10514757" cy="929929"/>
            </a:xfrm>
            <a:prstGeom prst="rect">
              <a:avLst/>
            </a:prstGeom>
            <a:noFill/>
            <a:ln>
              <a:noFill/>
            </a:ln>
          </p:spPr>
          <p:txBody>
            <a:bodyPr anchorCtr="0" anchor="t" bIns="0" lIns="0" spcFirstLastPara="1" rIns="0" wrap="square" tIns="0">
              <a:spAutoFit/>
            </a:bodyPr>
            <a:lstStyle/>
            <a:p>
              <a:pPr indent="0" lvl="0" marL="0" marR="0" rtl="0" algn="l">
                <a:lnSpc>
                  <a:spcPct val="320777"/>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A786"/>
        </a:solidFill>
      </p:bgPr>
    </p:bg>
    <p:spTree>
      <p:nvGrpSpPr>
        <p:cNvPr id="146" name="Shape 146"/>
        <p:cNvGrpSpPr/>
        <p:nvPr/>
      </p:nvGrpSpPr>
      <p:grpSpPr>
        <a:xfrm>
          <a:off x="0" y="0"/>
          <a:ext cx="0" cy="0"/>
          <a:chOff x="0" y="0"/>
          <a:chExt cx="0" cy="0"/>
        </a:xfrm>
      </p:grpSpPr>
      <p:sp>
        <p:nvSpPr>
          <p:cNvPr id="147" name="Google Shape;147;p7"/>
          <p:cNvSpPr/>
          <p:nvPr/>
        </p:nvSpPr>
        <p:spPr>
          <a:xfrm>
            <a:off x="169860" y="423129"/>
            <a:ext cx="5837473" cy="5422714"/>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3">
              <a:alphaModFix/>
            </a:blip>
            <a:stretch>
              <a:fillRect b="0" l="-18021" r="-1802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7"/>
          <p:cNvSpPr/>
          <p:nvPr/>
        </p:nvSpPr>
        <p:spPr>
          <a:xfrm>
            <a:off x="8611065" y="4258116"/>
            <a:ext cx="9676935" cy="6028884"/>
          </a:xfrm>
          <a:custGeom>
            <a:rect b="b" l="l" r="r" t="t"/>
            <a:pathLst>
              <a:path extrusionOk="0" h="6028884" w="9676935">
                <a:moveTo>
                  <a:pt x="0" y="0"/>
                </a:moveTo>
                <a:lnTo>
                  <a:pt x="9676935" y="0"/>
                </a:lnTo>
                <a:lnTo>
                  <a:pt x="9676935" y="6028884"/>
                </a:lnTo>
                <a:lnTo>
                  <a:pt x="0" y="602888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7"/>
          <p:cNvSpPr txBox="1"/>
          <p:nvPr/>
        </p:nvSpPr>
        <p:spPr>
          <a:xfrm>
            <a:off x="6646159" y="1019175"/>
            <a:ext cx="11034215" cy="1104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200">
                <a:solidFill>
                  <a:srgbClr val="0F2A37"/>
                </a:solidFill>
                <a:latin typeface="Arial"/>
                <a:ea typeface="Arial"/>
                <a:cs typeface="Arial"/>
                <a:sym typeface="Arial"/>
              </a:rPr>
              <a:t>TOPS 5 SKILLS NEEDED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154" name="Shape 154"/>
        <p:cNvGrpSpPr/>
        <p:nvPr/>
      </p:nvGrpSpPr>
      <p:grpSpPr>
        <a:xfrm>
          <a:off x="0" y="0"/>
          <a:ext cx="0" cy="0"/>
          <a:chOff x="0" y="0"/>
          <a:chExt cx="0" cy="0"/>
        </a:xfrm>
      </p:grpSpPr>
      <p:sp>
        <p:nvSpPr>
          <p:cNvPr id="155" name="Google Shape;155;p8"/>
          <p:cNvSpPr/>
          <p:nvPr/>
        </p:nvSpPr>
        <p:spPr>
          <a:xfrm rot="-2571200">
            <a:off x="6481955" y="-649127"/>
            <a:ext cx="14343539" cy="13070550"/>
          </a:xfrm>
          <a:custGeom>
            <a:rect b="b" l="l" r="r" t="t"/>
            <a:pathLst>
              <a:path extrusionOk="0" h="13070550" w="14343539">
                <a:moveTo>
                  <a:pt x="0" y="0"/>
                </a:moveTo>
                <a:lnTo>
                  <a:pt x="14343538" y="0"/>
                </a:lnTo>
                <a:lnTo>
                  <a:pt x="14343538" y="13070550"/>
                </a:lnTo>
                <a:lnTo>
                  <a:pt x="0" y="1307055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8"/>
          <p:cNvSpPr/>
          <p:nvPr/>
        </p:nvSpPr>
        <p:spPr>
          <a:xfrm>
            <a:off x="8572962" y="3143129"/>
            <a:ext cx="9715038" cy="7143871"/>
          </a:xfrm>
          <a:custGeom>
            <a:rect b="b" l="l" r="r" t="t"/>
            <a:pathLst>
              <a:path extrusionOk="0" h="7143871" w="9715038">
                <a:moveTo>
                  <a:pt x="0" y="0"/>
                </a:moveTo>
                <a:lnTo>
                  <a:pt x="9715038" y="0"/>
                </a:lnTo>
                <a:lnTo>
                  <a:pt x="9715038" y="7143871"/>
                </a:lnTo>
                <a:lnTo>
                  <a:pt x="0" y="714387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7" name="Google Shape;157;p8"/>
          <p:cNvGrpSpPr/>
          <p:nvPr/>
        </p:nvGrpSpPr>
        <p:grpSpPr>
          <a:xfrm>
            <a:off x="734960" y="4016116"/>
            <a:ext cx="8047587" cy="2247623"/>
            <a:chOff x="0" y="-9525"/>
            <a:chExt cx="10730116" cy="2996830"/>
          </a:xfrm>
        </p:grpSpPr>
        <p:sp>
          <p:nvSpPr>
            <p:cNvPr id="158" name="Google Shape;158;p8"/>
            <p:cNvSpPr txBox="1"/>
            <p:nvPr/>
          </p:nvSpPr>
          <p:spPr>
            <a:xfrm>
              <a:off x="0" y="-9525"/>
              <a:ext cx="10730116" cy="195262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lang="en-US" sz="9599" u="sng">
                  <a:solidFill>
                    <a:schemeClr val="lt1"/>
                  </a:solidFill>
                  <a:latin typeface="Forum"/>
                  <a:ea typeface="Forum"/>
                  <a:cs typeface="Forum"/>
                  <a:sym typeface="Forum"/>
                  <a:hlinkClick r:id="rId5">
                    <a:extLst>
                      <a:ext uri="{A12FA001-AC4F-418D-AE19-62706E023703}">
                        <ahyp:hlinkClr val="tx"/>
                      </a:ext>
                    </a:extLst>
                  </a:hlinkClick>
                </a:rPr>
                <a:t>GOAL SETTING</a:t>
              </a:r>
              <a:endParaRPr sz="9599">
                <a:solidFill>
                  <a:schemeClr val="lt1"/>
                </a:solidFill>
                <a:latin typeface="Forum"/>
                <a:ea typeface="Forum"/>
                <a:cs typeface="Forum"/>
                <a:sym typeface="Forum"/>
              </a:endParaRPr>
            </a:p>
          </p:txBody>
        </p:sp>
        <p:sp>
          <p:nvSpPr>
            <p:cNvPr id="159" name="Google Shape;159;p8"/>
            <p:cNvSpPr txBox="1"/>
            <p:nvPr/>
          </p:nvSpPr>
          <p:spPr>
            <a:xfrm>
              <a:off x="0" y="2246472"/>
              <a:ext cx="10730116" cy="740833"/>
            </a:xfrm>
            <a:prstGeom prst="rect">
              <a:avLst/>
            </a:prstGeom>
            <a:noFill/>
            <a:ln>
              <a:noFill/>
            </a:ln>
          </p:spPr>
          <p:txBody>
            <a:bodyPr anchorCtr="0" anchor="t" bIns="0" lIns="0" spcFirstLastPara="1" rIns="0" wrap="square" tIns="0">
              <a:spAutoFit/>
            </a:bodyPr>
            <a:lstStyle/>
            <a:p>
              <a:pPr indent="0" lvl="0" marL="0" marR="0" rtl="0" algn="l">
                <a:lnSpc>
                  <a:spcPct val="130008"/>
                </a:lnSpc>
                <a:spcBef>
                  <a:spcPts val="0"/>
                </a:spcBef>
                <a:spcAft>
                  <a:spcPts val="0"/>
                </a:spcAft>
                <a:buNone/>
              </a:pPr>
              <a:r>
                <a:rPr lang="en-US" sz="3499">
                  <a:solidFill>
                    <a:srgbClr val="FFFFFF"/>
                  </a:solidFill>
                  <a:latin typeface="Arial"/>
                  <a:ea typeface="Arial"/>
                  <a:cs typeface="Arial"/>
                  <a:sym typeface="Arial"/>
                </a:rPr>
                <a:t>Lead with your Strengths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7692"/>
        </a:solidFill>
      </p:bgPr>
    </p:bg>
    <p:spTree>
      <p:nvGrpSpPr>
        <p:cNvPr id="164" name="Shape 164"/>
        <p:cNvGrpSpPr/>
        <p:nvPr/>
      </p:nvGrpSpPr>
      <p:grpSpPr>
        <a:xfrm>
          <a:off x="0" y="0"/>
          <a:ext cx="0" cy="0"/>
          <a:chOff x="0" y="0"/>
          <a:chExt cx="0" cy="0"/>
        </a:xfrm>
      </p:grpSpPr>
      <p:sp>
        <p:nvSpPr>
          <p:cNvPr id="165" name="Google Shape;165;p9"/>
          <p:cNvSpPr txBox="1"/>
          <p:nvPr/>
        </p:nvSpPr>
        <p:spPr>
          <a:xfrm>
            <a:off x="1028700" y="1589159"/>
            <a:ext cx="16230600" cy="84505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4980">
                <a:solidFill>
                  <a:srgbClr val="FCFDF7"/>
                </a:solidFill>
                <a:latin typeface="Arial"/>
                <a:ea typeface="Arial"/>
                <a:cs typeface="Arial"/>
                <a:sym typeface="Arial"/>
              </a:rPr>
              <a:t>Increase stakeholder responses to Panaroma Survey.</a:t>
            </a:r>
            <a:endParaRPr/>
          </a:p>
        </p:txBody>
      </p:sp>
      <p:sp>
        <p:nvSpPr>
          <p:cNvPr id="166" name="Google Shape;166;p9"/>
          <p:cNvSpPr txBox="1"/>
          <p:nvPr/>
        </p:nvSpPr>
        <p:spPr>
          <a:xfrm>
            <a:off x="1111100" y="2968262"/>
            <a:ext cx="16546200" cy="65352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lang="en-US" sz="5307">
                <a:solidFill>
                  <a:srgbClr val="FCFDF7"/>
                </a:solidFill>
                <a:latin typeface="Arial"/>
                <a:ea typeface="Arial"/>
                <a:cs typeface="Arial"/>
                <a:sym typeface="Arial"/>
              </a:rPr>
              <a:t>Increase family/guardian responses by 15% on the Panorama Survey by: </a:t>
            </a:r>
            <a:endParaRPr/>
          </a:p>
          <a:p>
            <a:pPr indent="-685800" lvl="0" marL="685800" marR="0" rtl="0" algn="l">
              <a:lnSpc>
                <a:spcPct val="140003"/>
              </a:lnSpc>
              <a:spcBef>
                <a:spcPts val="0"/>
              </a:spcBef>
              <a:spcAft>
                <a:spcPts val="0"/>
              </a:spcAft>
              <a:buClr>
                <a:srgbClr val="FCFDF7"/>
              </a:buClr>
              <a:buSzPts val="5307"/>
              <a:buFont typeface="Arial"/>
              <a:buChar char="•"/>
            </a:pPr>
            <a:r>
              <a:rPr lang="en-US" sz="5307">
                <a:solidFill>
                  <a:srgbClr val="FCFDF7"/>
                </a:solidFill>
                <a:latin typeface="Arial"/>
                <a:ea typeface="Arial"/>
                <a:cs typeface="Arial"/>
                <a:sym typeface="Arial"/>
              </a:rPr>
              <a:t>sending monthly emails, </a:t>
            </a:r>
            <a:endParaRPr/>
          </a:p>
          <a:p>
            <a:pPr indent="-685800" lvl="0" marL="685800" marR="0" rtl="0" algn="l">
              <a:lnSpc>
                <a:spcPct val="140003"/>
              </a:lnSpc>
              <a:spcBef>
                <a:spcPts val="0"/>
              </a:spcBef>
              <a:spcAft>
                <a:spcPts val="0"/>
              </a:spcAft>
              <a:buClr>
                <a:srgbClr val="FCFDF7"/>
              </a:buClr>
              <a:buSzPts val="5307"/>
              <a:buFont typeface="Arial"/>
              <a:buChar char="•"/>
            </a:pPr>
            <a:r>
              <a:rPr lang="en-US" sz="5307">
                <a:solidFill>
                  <a:srgbClr val="FCFDF7"/>
                </a:solidFill>
                <a:latin typeface="Arial"/>
                <a:ea typeface="Arial"/>
                <a:cs typeface="Arial"/>
                <a:sym typeface="Arial"/>
              </a:rPr>
              <a:t>posting reminders 1 x month on social media</a:t>
            </a:r>
            <a:endParaRPr/>
          </a:p>
          <a:p>
            <a:pPr indent="-685800" lvl="0" marL="685800" marR="0" rtl="0" algn="l">
              <a:lnSpc>
                <a:spcPct val="140003"/>
              </a:lnSpc>
              <a:spcBef>
                <a:spcPts val="0"/>
              </a:spcBef>
              <a:spcAft>
                <a:spcPts val="0"/>
              </a:spcAft>
              <a:buClr>
                <a:srgbClr val="FCFDF7"/>
              </a:buClr>
              <a:buSzPts val="5307"/>
              <a:buFont typeface="Arial"/>
              <a:buChar char="•"/>
            </a:pPr>
            <a:r>
              <a:rPr lang="en-US" sz="5307">
                <a:solidFill>
                  <a:srgbClr val="FCFDF7"/>
                </a:solidFill>
                <a:latin typeface="Arial"/>
                <a:ea typeface="Arial"/>
                <a:cs typeface="Arial"/>
                <a:sym typeface="Arial"/>
              </a:rPr>
              <a:t>scheduling a robocall the week before and the day before the survey deadline.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