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2" r:id="rId6"/>
    <p:sldId id="263" r:id="rId7"/>
    <p:sldId id="3953" r:id="rId8"/>
    <p:sldId id="3950" r:id="rId9"/>
    <p:sldId id="3947" r:id="rId10"/>
    <p:sldId id="3951" r:id="rId11"/>
    <p:sldId id="1169" r:id="rId12"/>
    <p:sldId id="332" r:id="rId13"/>
    <p:sldId id="334" r:id="rId14"/>
    <p:sldId id="327" r:id="rId15"/>
    <p:sldId id="329" r:id="rId16"/>
    <p:sldId id="330" r:id="rId17"/>
    <p:sldId id="395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647B6"/>
    <a:srgbClr val="8397E7"/>
    <a:srgbClr val="AFCBFD"/>
    <a:srgbClr val="93A9FF"/>
    <a:srgbClr val="86A9E2"/>
    <a:srgbClr val="494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644" y="-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n, Robert (DESE)" userId="9284700e-ed31-4409-9ea9-d5bf75419e76" providerId="ADAL" clId="{F3C9814E-B9D8-4248-A160-765316B95B00}"/>
    <pc:docChg chg="custSel modSld">
      <pc:chgData name="Curtin, Robert (DESE)" userId="9284700e-ed31-4409-9ea9-d5bf75419e76" providerId="ADAL" clId="{F3C9814E-B9D8-4248-A160-765316B95B00}" dt="2023-11-08T15:52:06.400" v="23" actId="255"/>
      <pc:docMkLst>
        <pc:docMk/>
      </pc:docMkLst>
      <pc:sldChg chg="modSp mod">
        <pc:chgData name="Curtin, Robert (DESE)" userId="9284700e-ed31-4409-9ea9-d5bf75419e76" providerId="ADAL" clId="{F3C9814E-B9D8-4248-A160-765316B95B00}" dt="2023-11-08T15:51:20.876" v="2" actId="403"/>
        <pc:sldMkLst>
          <pc:docMk/>
          <pc:sldMk cId="4072223035" sldId="262"/>
        </pc:sldMkLst>
        <pc:spChg chg="mod">
          <ac:chgData name="Curtin, Robert (DESE)" userId="9284700e-ed31-4409-9ea9-d5bf75419e76" providerId="ADAL" clId="{F3C9814E-B9D8-4248-A160-765316B95B00}" dt="2023-11-08T15:51:20.876" v="2" actId="403"/>
          <ac:spMkLst>
            <pc:docMk/>
            <pc:sldMk cId="4072223035" sldId="262"/>
            <ac:spMk id="6" creationId="{63172B47-86F5-433C-B42A-A36EC9AA5288}"/>
          </ac:spMkLst>
        </pc:spChg>
      </pc:sldChg>
      <pc:sldChg chg="modSp mod">
        <pc:chgData name="Curtin, Robert (DESE)" userId="9284700e-ed31-4409-9ea9-d5bf75419e76" providerId="ADAL" clId="{F3C9814E-B9D8-4248-A160-765316B95B00}" dt="2023-11-08T15:50:37.560" v="1" actId="403"/>
        <pc:sldMkLst>
          <pc:docMk/>
          <pc:sldMk cId="2755385117" sldId="3952"/>
        </pc:sldMkLst>
        <pc:spChg chg="mod">
          <ac:chgData name="Curtin, Robert (DESE)" userId="9284700e-ed31-4409-9ea9-d5bf75419e76" providerId="ADAL" clId="{F3C9814E-B9D8-4248-A160-765316B95B00}" dt="2023-11-08T15:50:37.560" v="1" actId="403"/>
          <ac:spMkLst>
            <pc:docMk/>
            <pc:sldMk cId="2755385117" sldId="3952"/>
            <ac:spMk id="2" creationId="{CBA3C0CD-66E8-4D6C-9421-9DC67A1A9145}"/>
          </ac:spMkLst>
        </pc:spChg>
      </pc:sldChg>
      <pc:sldChg chg="modSp mod">
        <pc:chgData name="Curtin, Robert (DESE)" userId="9284700e-ed31-4409-9ea9-d5bf75419e76" providerId="ADAL" clId="{F3C9814E-B9D8-4248-A160-765316B95B00}" dt="2023-11-08T15:52:06.400" v="23" actId="255"/>
        <pc:sldMkLst>
          <pc:docMk/>
          <pc:sldMk cId="3336382903" sldId="3953"/>
        </pc:sldMkLst>
        <pc:spChg chg="mod">
          <ac:chgData name="Curtin, Robert (DESE)" userId="9284700e-ed31-4409-9ea9-d5bf75419e76" providerId="ADAL" clId="{F3C9814E-B9D8-4248-A160-765316B95B00}" dt="2023-11-08T15:52:06.400" v="23" actId="255"/>
          <ac:spMkLst>
            <pc:docMk/>
            <pc:sldMk cId="3336382903" sldId="3953"/>
            <ac:spMk id="2" creationId="{ABF67AA7-407F-4EB3-A767-78CF305A44B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6316-F9D1-4E48-9F14-CA9257E0D0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6316-F9D1-4E48-9F14-CA9257E0D0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9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6316-F9D1-4E48-9F14-CA9257E0D0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2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6316-F9D1-4E48-9F14-CA9257E0D0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6316-F9D1-4E48-9F14-CA9257E0D0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10457909" cy="1662431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Moving forward with MCAS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3779" y="5466945"/>
            <a:ext cx="6770451" cy="139105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November 8, 2023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Implement civics assessment in grade 8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Multiple, interrelated components designed to balance testing time, content representation, and the measurement of deeper learning; measuring students’ understanding of civics and the foundations of the Massachusetts and U.S. governments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Shorter assessment with end-of-course and performance task sections</a:t>
            </a:r>
            <a:endParaRPr lang="en-US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Timeline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FY24 – Field test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FY25 - Operational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Proposed Changes – New Civics Assessment</a:t>
            </a:r>
          </a:p>
        </p:txBody>
      </p:sp>
    </p:spTree>
    <p:extLst>
      <p:ext uri="{BB962C8B-B14F-4D97-AF65-F5344CB8AC3E}">
        <p14:creationId xmlns:p14="http://schemas.microsoft.com/office/powerpoint/2010/main" val="18537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translated versions of the assessments in additional grades and additional languages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 offer Spanish tests in math and science at high school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 Spanish in grades 3-8 in math and science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Potentially phase in additional languages for grades 3-8 and HS math and science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Proposed Changes – Improved access</a:t>
            </a:r>
          </a:p>
        </p:txBody>
      </p:sp>
    </p:spTree>
    <p:extLst>
      <p:ext uri="{BB962C8B-B14F-4D97-AF65-F5344CB8AC3E}">
        <p14:creationId xmlns:p14="http://schemas.microsoft.com/office/powerpoint/2010/main" val="353453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turnaround times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use of automated scoring to provide results back more quickly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</a:t>
            </a: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rolling return of results to parents by eliciting proposals for online portal/mobile site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connections to other resources and information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resources around uses and interpretation of results</a:t>
            </a:r>
            <a:endParaRPr lang="en-US" sz="3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Proposed Changes – Return of Results</a:t>
            </a:r>
          </a:p>
        </p:txBody>
      </p:sp>
    </p:spTree>
    <p:extLst>
      <p:ext uri="{BB962C8B-B14F-4D97-AF65-F5344CB8AC3E}">
        <p14:creationId xmlns:p14="http://schemas.microsoft.com/office/powerpoint/2010/main" val="3288199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latin typeface="+mn-lt"/>
                <a:ea typeface="Calibri" panose="020F0502020204030204" pitchFamily="34" charset="0"/>
              </a:rPr>
              <a:t>Average testing time in grades 3-8 is around 7 hours for ELA and Math and 9 hours with Science (~1% of required instructional hours)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latin typeface="+mn-lt"/>
                <a:ea typeface="Calibri" panose="020F0502020204030204" pitchFamily="34" charset="0"/>
              </a:rPr>
              <a:t>ELA accounts for about 4 hours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latin typeface="+mn-lt"/>
                <a:ea typeface="Calibri" panose="020F0502020204030204" pitchFamily="34" charset="0"/>
              </a:rPr>
              <a:t>Implement revisions to ELA test to continue to bring down the amount of time spent on testing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</a:rPr>
              <a:t>Reduction in number of essays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latin typeface="+mn-lt"/>
                <a:ea typeface="Calibri" panose="020F0502020204030204" pitchFamily="34" charset="0"/>
              </a:rPr>
              <a:t>Introduction of standalone items to test language standards</a:t>
            </a:r>
            <a:endParaRPr lang="en-US" dirty="0">
              <a:effectLst/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Proposed Changes – Testing Time</a:t>
            </a:r>
          </a:p>
        </p:txBody>
      </p:sp>
    </p:spTree>
    <p:extLst>
      <p:ext uri="{BB962C8B-B14F-4D97-AF65-F5344CB8AC3E}">
        <p14:creationId xmlns:p14="http://schemas.microsoft.com/office/powerpoint/2010/main" val="227019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3C0CD-66E8-4D6C-9421-9DC67A1A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Need to find the right balance between making MCAS items available and preparation practices in districts</a:t>
            </a:r>
          </a:p>
          <a:p>
            <a:r>
              <a:rPr lang="en-US" sz="3200" dirty="0">
                <a:latin typeface="+mn-lt"/>
              </a:rPr>
              <a:t>Over 1 million practices downloaded in February 2023</a:t>
            </a:r>
          </a:p>
          <a:p>
            <a:r>
              <a:rPr lang="en-US" sz="3200" dirty="0">
                <a:latin typeface="+mn-lt"/>
              </a:rPr>
              <a:t>What is in the best interest of students?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6D2A76-4BA8-40CC-B979-54164382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Proposed Changes – Preparation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8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172B47-86F5-433C-B42A-A36EC9AA5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McDuffy</a:t>
            </a:r>
            <a:r>
              <a:rPr lang="en-US" dirty="0">
                <a:latin typeface="+mn-lt"/>
              </a:rPr>
              <a:t> decision 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established the state constitutional standards against which education reform efforts in Massachusetts would be judged</a:t>
            </a:r>
          </a:p>
          <a:p>
            <a:r>
              <a:rPr lang="en-US" dirty="0">
                <a:solidFill>
                  <a:srgbClr val="222222"/>
                </a:solidFill>
                <a:latin typeface="+mn-lt"/>
              </a:rPr>
              <a:t>SJC 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held that the Commonwealth had failed to meet its constitutional obligation “to cherish… the public schools and grammar schools in the towns.“ Mass. Const., pt. II,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+mn-lt"/>
              </a:rPr>
              <a:t>ch.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 V, § II , citing, among other things, the </a:t>
            </a:r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Report of the Committee on Distressed School Systems and School Reform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 published by the Massachusetts Board of Education in 1991.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it started: </a:t>
            </a:r>
            <a:r>
              <a:rPr lang="en-US" dirty="0" err="1"/>
              <a:t>McDuffy</a:t>
            </a:r>
            <a:r>
              <a:rPr lang="en-US" dirty="0"/>
              <a:t> v. Secretary of Education - June 1993</a:t>
            </a:r>
          </a:p>
        </p:txBody>
      </p:sp>
    </p:spTree>
    <p:extLst>
      <p:ext uri="{BB962C8B-B14F-4D97-AF65-F5344CB8AC3E}">
        <p14:creationId xmlns:p14="http://schemas.microsoft.com/office/powerpoint/2010/main" val="407222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4BB0C5-447B-485C-AAAD-3DEDC4326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510"/>
            <a:ext cx="10515600" cy="44340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i="0" dirty="0">
                <a:solidFill>
                  <a:srgbClr val="222222"/>
                </a:solidFill>
                <a:effectLst/>
                <a:latin typeface="-apple-system"/>
              </a:rPr>
              <a:t>The court stated that “</a:t>
            </a:r>
            <a:r>
              <a:rPr lang="en-US" sz="2400" i="0" dirty="0">
                <a:solidFill>
                  <a:srgbClr val="222222"/>
                </a:solidFill>
                <a:effectLst/>
                <a:latin typeface="Quicksand"/>
              </a:rPr>
              <a:t>[a]n educated child must possess 'at least the seven following capabilities: </a:t>
            </a:r>
          </a:p>
          <a:p>
            <a:pPr lvl="1"/>
            <a:r>
              <a:rPr lang="en-US" i="0" dirty="0">
                <a:solidFill>
                  <a:srgbClr val="FF0000"/>
                </a:solidFill>
                <a:effectLst/>
                <a:latin typeface="Quicksand"/>
              </a:rPr>
              <a:t>(</a:t>
            </a:r>
            <a:r>
              <a:rPr lang="en-US" i="0" dirty="0" err="1">
                <a:solidFill>
                  <a:srgbClr val="FF0000"/>
                </a:solidFill>
                <a:effectLst/>
                <a:latin typeface="Quicksand"/>
              </a:rPr>
              <a:t>i</a:t>
            </a:r>
            <a:r>
              <a:rPr lang="en-US" i="0" dirty="0">
                <a:solidFill>
                  <a:srgbClr val="FF0000"/>
                </a:solidFill>
                <a:effectLst/>
                <a:latin typeface="Quicksand"/>
              </a:rPr>
              <a:t>) sufficient oral and written communication skills to enable students to function in a complex and rapidly changing civilization; 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latin typeface="Quicksand"/>
              </a:rPr>
              <a:t>(ii) sufficient knowledge of economic, social, and political systems to enable students to make informed choices; </a:t>
            </a:r>
          </a:p>
          <a:p>
            <a:pPr lvl="1"/>
            <a:r>
              <a:rPr lang="en-US" i="0" dirty="0">
                <a:solidFill>
                  <a:srgbClr val="FF0000"/>
                </a:solidFill>
                <a:effectLst/>
                <a:latin typeface="Quicksand"/>
              </a:rPr>
              <a:t>(iii) sufficient understanding of governmental processes to enable the student to understand the issues that affect his or her community, state, and nation; 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latin typeface="Quicksand"/>
              </a:rPr>
              <a:t>(iv) sufficient self-knowledge and knowledge of his or her mental and physical wellness; 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latin typeface="Quicksand"/>
              </a:rPr>
              <a:t>(v) sufficient grounding in the arts to enable each student to appreciate his or her cultural and historical heritage; 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latin typeface="Quicksand"/>
              </a:rPr>
              <a:t>(vi) sufficient training or preparation for advanced training in either academic or vocational fields so as to enable each child to choose and pursue life work intelligently; and </a:t>
            </a:r>
          </a:p>
          <a:p>
            <a:pPr lvl="1"/>
            <a:r>
              <a:rPr lang="en-US" i="0" dirty="0">
                <a:solidFill>
                  <a:srgbClr val="FF0000"/>
                </a:solidFill>
                <a:effectLst/>
                <a:latin typeface="Quicksand"/>
              </a:rPr>
              <a:t>(vii) sufficient level of academic or vocational skills to enable public school students to compete favorably with their counterparts in surrounding states, in academics or in the job market.'</a:t>
            </a:r>
            <a:endParaRPr lang="en-US" i="0" dirty="0">
              <a:solidFill>
                <a:srgbClr val="FF0000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54810-F032-4F5C-9BCC-41C48F8C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it started: </a:t>
            </a:r>
            <a:r>
              <a:rPr lang="en-US" dirty="0" err="1"/>
              <a:t>McDuffy</a:t>
            </a:r>
            <a:r>
              <a:rPr lang="en-US" dirty="0"/>
              <a:t> v. Secretary of Education - June 1993</a:t>
            </a:r>
          </a:p>
        </p:txBody>
      </p:sp>
    </p:spTree>
    <p:extLst>
      <p:ext uri="{BB962C8B-B14F-4D97-AF65-F5344CB8AC3E}">
        <p14:creationId xmlns:p14="http://schemas.microsoft.com/office/powerpoint/2010/main" val="137613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F67AA7-407F-4EB3-A767-78CF305A4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100" dirty="0">
                <a:latin typeface="+mn-lt"/>
              </a:rPr>
              <a:t>MCAS is:</a:t>
            </a:r>
          </a:p>
          <a:p>
            <a:pPr lvl="1"/>
            <a:r>
              <a:rPr lang="en-US" sz="4500" dirty="0">
                <a:latin typeface="+mn-lt"/>
              </a:rPr>
              <a:t>A summative test meant to provide a point-in-time measurement of student achievement and growth across the state in grades 3-8 and HS</a:t>
            </a:r>
          </a:p>
          <a:p>
            <a:pPr lvl="1"/>
            <a:r>
              <a:rPr lang="en-US" sz="4500" dirty="0">
                <a:latin typeface="+mn-lt"/>
              </a:rPr>
              <a:t>The only assessment aligned to and designed based on the Massachusetts Curriculum Frameworks </a:t>
            </a:r>
          </a:p>
          <a:p>
            <a:pPr lvl="1"/>
            <a:endParaRPr lang="en-US" sz="4500" dirty="0">
              <a:latin typeface="+mn-lt"/>
            </a:endParaRPr>
          </a:p>
          <a:p>
            <a:r>
              <a:rPr lang="en-US" sz="4500" dirty="0">
                <a:latin typeface="+mn-lt"/>
              </a:rPr>
              <a:t>MCAS is not:</a:t>
            </a:r>
          </a:p>
          <a:p>
            <a:pPr lvl="1"/>
            <a:r>
              <a:rPr lang="en-US" sz="4500" dirty="0">
                <a:latin typeface="+mn-lt"/>
              </a:rPr>
              <a:t>The only point of information available to districts regarding the achievement and growth of their students</a:t>
            </a:r>
          </a:p>
          <a:p>
            <a:pPr lvl="1"/>
            <a:r>
              <a:rPr lang="en-US" sz="4500" dirty="0">
                <a:latin typeface="+mn-lt"/>
              </a:rPr>
              <a:t>Meant to immediately inform instruction for students in the current classroom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63FE47-A422-491F-B789-9AD2B798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MCAS and what is it not? </a:t>
            </a:r>
          </a:p>
        </p:txBody>
      </p:sp>
    </p:spTree>
    <p:extLst>
      <p:ext uri="{BB962C8B-B14F-4D97-AF65-F5344CB8AC3E}">
        <p14:creationId xmlns:p14="http://schemas.microsoft.com/office/powerpoint/2010/main" val="333638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C42EEF-2D22-115B-257F-525646CD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MCAS scores remain the only consistent measure of student achievement in Massachusetts to identify both strengths and challenges</a:t>
            </a:r>
          </a:p>
          <a:p>
            <a:r>
              <a:rPr lang="en-US" dirty="0">
                <a:latin typeface="+mn-lt"/>
              </a:rPr>
              <a:t>Allows for targeted resource allocation and not guessing</a:t>
            </a:r>
          </a:p>
          <a:p>
            <a:r>
              <a:rPr lang="en-US" dirty="0">
                <a:latin typeface="+mn-lt"/>
              </a:rPr>
              <a:t>MCAS scores reflect likelihood for future earning success in the labor market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914386-6004-C047-1421-84A814EC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these data important?</a:t>
            </a:r>
          </a:p>
        </p:txBody>
      </p:sp>
    </p:spTree>
    <p:extLst>
      <p:ext uri="{BB962C8B-B14F-4D97-AF65-F5344CB8AC3E}">
        <p14:creationId xmlns:p14="http://schemas.microsoft.com/office/powerpoint/2010/main" val="358445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D38E66-C427-14A6-88C4-E870FC12D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Research done by Learning Heroes in 2018 indicated a disconnect in parent perception of their child’s achievement</a:t>
            </a:r>
          </a:p>
          <a:p>
            <a:r>
              <a:rPr lang="en-US" dirty="0">
                <a:latin typeface="+mn-lt"/>
              </a:rPr>
              <a:t>88% of Massachusetts parents report that their child is at or above grade level in reading and math. In reality, around 50% of Massachusetts students in grades 3-8 were at or above grade level in reading or math in 2018.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AE3D3B-BB6D-900F-4AF2-00F0CE57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these data important?</a:t>
            </a:r>
          </a:p>
        </p:txBody>
      </p:sp>
    </p:spTree>
    <p:extLst>
      <p:ext uri="{BB962C8B-B14F-4D97-AF65-F5344CB8AC3E}">
        <p14:creationId xmlns:p14="http://schemas.microsoft.com/office/powerpoint/2010/main" val="28494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6ABBF-2C9F-9FD1-2F0A-3344FB8AD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integration of computer-based, Next-Generation MCAS with new procurement ongoing and expected to be awarded in fall 2023</a:t>
            </a:r>
          </a:p>
          <a:p>
            <a:r>
              <a:rPr lang="en-US" dirty="0"/>
              <a:t>Procurement requirements maintain strengths of program and propose changes to some areas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D5835-C1CA-7D73-ED2E-2219B614B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going?</a:t>
            </a:r>
          </a:p>
        </p:txBody>
      </p:sp>
    </p:spTree>
    <p:extLst>
      <p:ext uri="{BB962C8B-B14F-4D97-AF65-F5344CB8AC3E}">
        <p14:creationId xmlns:p14="http://schemas.microsoft.com/office/powerpoint/2010/main" val="139416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Strong and ongoing participation by educators is a hallmark of the MCAS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265 educators </a:t>
            </a:r>
            <a:r>
              <a:rPr lang="en-US" dirty="0">
                <a:latin typeface="+mn-lt"/>
              </a:rPr>
              <a:t>annually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(475 unique members since 2017) review and provide feedback on test items at multiple points in the development process, serving as: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Assessment development committee members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Bias and sensitivity committee members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Expert reviewers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280 educators </a:t>
            </a:r>
            <a:r>
              <a:rPr lang="en-US" dirty="0">
                <a:latin typeface="+mn-lt"/>
              </a:rPr>
              <a:t>participated on standard setting panels between 2017 and 2022, providing their expertise in determining what students should know and be able to do at each achievement level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Educator Involvement in MCAS</a:t>
            </a:r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toward replacing current science tests in grades 5 and 8 with new science assessment that encourage the “doing of science”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roups of questions linked into storylines that have more real-world purpose, show diverse students and adults working on science, and include an interactive simulation so students can do experiments, collect data or conduct observations.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Timeline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FY24 – Field test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FY25 – Field test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FY26 - Operational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Proposed Changes – New Science Assessment</a:t>
            </a:r>
          </a:p>
        </p:txBody>
      </p:sp>
    </p:spTree>
    <p:extLst>
      <p:ext uri="{BB962C8B-B14F-4D97-AF65-F5344CB8AC3E}">
        <p14:creationId xmlns:p14="http://schemas.microsoft.com/office/powerpoint/2010/main" val="200819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5" ma:contentTypeDescription="Create a new document." ma:contentTypeScope="" ma:versionID="bee08fbf8caea40f87684c304c51588f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a1a2726c1657d062ab334e44d7d2c315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1E9CC2E-19C3-401D-98AB-8587CB5EDA46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purl.org/dc/elements/1.1/"/>
    <ds:schemaRef ds:uri="http://schemas.microsoft.com/office/2006/metadata/properties"/>
    <ds:schemaRef ds:uri="1c210e20-2656-47be-8bfe-a34b7996932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a12eb2f-f040-4639-9fb2-5a6588dc803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982</Words>
  <Application>Microsoft Office PowerPoint</Application>
  <PresentationFormat>Widescreen</PresentationFormat>
  <Paragraphs>81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-apple-system</vt:lpstr>
      <vt:lpstr>Arial</vt:lpstr>
      <vt:lpstr>Calibri</vt:lpstr>
      <vt:lpstr>Quicksand</vt:lpstr>
      <vt:lpstr>Symbol</vt:lpstr>
      <vt:lpstr>Office Theme</vt:lpstr>
      <vt:lpstr>Moving forward with MCAS</vt:lpstr>
      <vt:lpstr>Where it started: McDuffy v. Secretary of Education - June 1993</vt:lpstr>
      <vt:lpstr>Where it started: McDuffy v. Secretary of Education - June 1993</vt:lpstr>
      <vt:lpstr>What is MCAS and what is it not? </vt:lpstr>
      <vt:lpstr>Why are these data important?</vt:lpstr>
      <vt:lpstr>Why are these data important?</vt:lpstr>
      <vt:lpstr>Where are we going?</vt:lpstr>
      <vt:lpstr>Educator Involvement in MCAS</vt:lpstr>
      <vt:lpstr>Proposed Changes – New Science Assessment</vt:lpstr>
      <vt:lpstr>Proposed Changes – New Civics Assessment</vt:lpstr>
      <vt:lpstr>Proposed Changes – Improved access</vt:lpstr>
      <vt:lpstr>Proposed Changes – Return of Results</vt:lpstr>
      <vt:lpstr>Proposed Changes – Testing Time</vt:lpstr>
      <vt:lpstr>Proposed Changes – Preparation 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Lanai, Evy (DESE)</dc:creator>
  <cp:lastModifiedBy>Curtin, Robert (DESE)</cp:lastModifiedBy>
  <cp:revision>5</cp:revision>
  <cp:lastPrinted>2023-09-18T16:39:01Z</cp:lastPrinted>
  <dcterms:created xsi:type="dcterms:W3CDTF">2022-10-11T20:32:22Z</dcterms:created>
  <dcterms:modified xsi:type="dcterms:W3CDTF">2023-11-08T15:52:10Z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0x010100A34FDFB0D707254C80754ACD9E71AC3D</vt:lpwstr>
  </property>
  <property fmtid="{D5CDD505-2E9C-101B-9397-08002B2CF9AE}" pid="3" name="MediaServiceImageTags">
    <vt:lpwstr/>
  </property>
  <property fmtid="{D5CDD505-2E9C-101B-9397-08002B2CF9AE}" pid="4" name="Order">
    <vt:r8>4411600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