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notesMasterIdLst>
    <p:notesMasterId r:id="rId27"/>
  </p:notesMasterIdLst>
  <p:handoutMasterIdLst>
    <p:handoutMasterId r:id="rId28"/>
  </p:handoutMasterIdLst>
  <p:sldIdLst>
    <p:sldId id="1122" r:id="rId2"/>
    <p:sldId id="1645" r:id="rId3"/>
    <p:sldId id="1666" r:id="rId4"/>
    <p:sldId id="1667" r:id="rId5"/>
    <p:sldId id="1668" r:id="rId6"/>
    <p:sldId id="1670" r:id="rId7"/>
    <p:sldId id="1669" r:id="rId8"/>
    <p:sldId id="265" r:id="rId9"/>
    <p:sldId id="1693" r:id="rId10"/>
    <p:sldId id="1690" r:id="rId11"/>
    <p:sldId id="1553" r:id="rId12"/>
    <p:sldId id="1555" r:id="rId13"/>
    <p:sldId id="1554" r:id="rId14"/>
    <p:sldId id="1251" r:id="rId15"/>
    <p:sldId id="1559" r:id="rId16"/>
    <p:sldId id="1253" r:id="rId17"/>
    <p:sldId id="1692" r:id="rId18"/>
    <p:sldId id="1558" r:id="rId19"/>
    <p:sldId id="1688" r:id="rId20"/>
    <p:sldId id="1689" r:id="rId21"/>
    <p:sldId id="1691" r:id="rId22"/>
    <p:sldId id="294" r:id="rId23"/>
    <p:sldId id="268" r:id="rId24"/>
    <p:sldId id="1556" r:id="rId25"/>
    <p:sldId id="1125" r:id="rId26"/>
  </p:sldIdLst>
  <p:sldSz cx="9144000" cy="6858000" type="overhead"/>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p15:clr>
            <a:srgbClr val="A4A3A4"/>
          </p15:clr>
        </p15:guide>
        <p15:guide id="2" pos="216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996600"/>
    <a:srgbClr val="996633"/>
    <a:srgbClr val="003399"/>
    <a:srgbClr val="336699"/>
    <a:srgbClr val="008080"/>
    <a:srgbClr val="009999"/>
    <a:srgbClr val="4F91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4" autoAdjust="0"/>
    <p:restoredTop sz="95129" autoAdjust="0"/>
  </p:normalViewPr>
  <p:slideViewPr>
    <p:cSldViewPr>
      <p:cViewPr varScale="1">
        <p:scale>
          <a:sx n="38" d="100"/>
          <a:sy n="38" d="100"/>
        </p:scale>
        <p:origin x="1156"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8626"/>
    </p:cViewPr>
  </p:sorterViewPr>
  <p:notesViewPr>
    <p:cSldViewPr>
      <p:cViewPr varScale="1">
        <p:scale>
          <a:sx n="53" d="100"/>
          <a:sy n="53" d="100"/>
        </p:scale>
        <p:origin x="-2508" y="-90"/>
      </p:cViewPr>
      <p:guideLst>
        <p:guide orient="horz" pos="2929"/>
        <p:guide pos="216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2" y="1"/>
            <a:ext cx="2975074"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t" anchorCtr="0" compatLnSpc="1">
            <a:prstTxWarp prst="textNoShape">
              <a:avLst/>
            </a:prstTxWarp>
          </a:bodyPr>
          <a:lstStyle>
            <a:lvl1pPr defTabSz="914686" eaLnBrk="0" hangingPunct="0">
              <a:defRPr sz="1200" smtClean="0">
                <a:latin typeface="Times New Roman" pitchFamily="18" charset="0"/>
              </a:defRPr>
            </a:lvl1pPr>
          </a:lstStyle>
          <a:p>
            <a:pPr>
              <a:defRPr/>
            </a:pPr>
            <a:endParaRPr lang="en-US"/>
          </a:p>
        </p:txBody>
      </p:sp>
      <p:sp>
        <p:nvSpPr>
          <p:cNvPr id="17413" name="Rectangle 5"/>
          <p:cNvSpPr>
            <a:spLocks noGrp="1" noChangeArrowheads="1"/>
          </p:cNvSpPr>
          <p:nvPr>
            <p:ph type="sldNum" sz="quarter" idx="3"/>
          </p:nvPr>
        </p:nvSpPr>
        <p:spPr bwMode="auto">
          <a:xfrm>
            <a:off x="3882926" y="8830658"/>
            <a:ext cx="2975074" cy="46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b" anchorCtr="0" compatLnSpc="1">
            <a:prstTxWarp prst="textNoShape">
              <a:avLst/>
            </a:prstTxWarp>
          </a:bodyPr>
          <a:lstStyle>
            <a:lvl1pPr algn="r" defTabSz="914686" eaLnBrk="0" hangingPunct="0">
              <a:defRPr sz="1200" smtClean="0">
                <a:latin typeface="Times New Roman" pitchFamily="18" charset="0"/>
              </a:defRPr>
            </a:lvl1pPr>
          </a:lstStyle>
          <a:p>
            <a:pPr>
              <a:defRPr/>
            </a:pPr>
            <a:fld id="{F5DD8319-A626-4D13-AB79-ED512C1D1467}" type="slidenum">
              <a:rPr lang="en-US"/>
              <a:pPr>
                <a:defRPr/>
              </a:pPr>
              <a:t>‹#›</a:t>
            </a:fld>
            <a:endParaRPr lang="en-US"/>
          </a:p>
        </p:txBody>
      </p:sp>
    </p:spTree>
    <p:extLst>
      <p:ext uri="{BB962C8B-B14F-4D97-AF65-F5344CB8AC3E}">
        <p14:creationId xmlns:p14="http://schemas.microsoft.com/office/powerpoint/2010/main" val="912094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2" y="1"/>
            <a:ext cx="2975074"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t" anchorCtr="0" compatLnSpc="1">
            <a:prstTxWarp prst="textNoShape">
              <a:avLst/>
            </a:prstTxWarp>
          </a:bodyPr>
          <a:lstStyle>
            <a:lvl1pPr defTabSz="914686" eaLnBrk="0" hangingPunct="0">
              <a:defRPr sz="1200" smtClean="0">
                <a:latin typeface="Times New Roman" pitchFamily="18" charset="0"/>
              </a:defRPr>
            </a:lvl1pPr>
          </a:lstStyle>
          <a:p>
            <a:pPr>
              <a:defRPr/>
            </a:pPr>
            <a:endParaRPr lang="en-US"/>
          </a:p>
        </p:txBody>
      </p:sp>
      <p:sp>
        <p:nvSpPr>
          <p:cNvPr id="15363" name="Rectangle 3"/>
          <p:cNvSpPr>
            <a:spLocks noGrp="1" noChangeArrowheads="1"/>
          </p:cNvSpPr>
          <p:nvPr>
            <p:ph type="dt" idx="1"/>
          </p:nvPr>
        </p:nvSpPr>
        <p:spPr bwMode="auto">
          <a:xfrm>
            <a:off x="3882926" y="1"/>
            <a:ext cx="2975074"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t" anchorCtr="0" compatLnSpc="1">
            <a:prstTxWarp prst="textNoShape">
              <a:avLst/>
            </a:prstTxWarp>
          </a:bodyPr>
          <a:lstStyle>
            <a:lvl1pPr algn="r" defTabSz="914686" eaLnBrk="0" hangingPunct="0">
              <a:defRPr sz="1200" smtClean="0">
                <a:latin typeface="Times New Roman" pitchFamily="18" charset="0"/>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1111250" y="695325"/>
            <a:ext cx="4649788" cy="34877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5294" y="4416099"/>
            <a:ext cx="5027414" cy="418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366" name="Rectangle 6"/>
          <p:cNvSpPr>
            <a:spLocks noGrp="1" noChangeArrowheads="1"/>
          </p:cNvSpPr>
          <p:nvPr>
            <p:ph type="ftr" sz="quarter" idx="4"/>
          </p:nvPr>
        </p:nvSpPr>
        <p:spPr bwMode="auto">
          <a:xfrm>
            <a:off x="2" y="8830658"/>
            <a:ext cx="2975074" cy="46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b" anchorCtr="0" compatLnSpc="1">
            <a:prstTxWarp prst="textNoShape">
              <a:avLst/>
            </a:prstTxWarp>
          </a:bodyPr>
          <a:lstStyle>
            <a:lvl1pPr defTabSz="914686" eaLnBrk="0" hangingPunct="0">
              <a:defRPr sz="1200" smtClean="0">
                <a:latin typeface="Times New Roman" pitchFamily="18" charset="0"/>
              </a:defRPr>
            </a:lvl1pPr>
          </a:lstStyle>
          <a:p>
            <a:pPr>
              <a:defRPr/>
            </a:pPr>
            <a:endParaRPr lang="en-US"/>
          </a:p>
        </p:txBody>
      </p:sp>
      <p:sp>
        <p:nvSpPr>
          <p:cNvPr id="15367" name="Rectangle 7"/>
          <p:cNvSpPr>
            <a:spLocks noGrp="1" noChangeArrowheads="1"/>
          </p:cNvSpPr>
          <p:nvPr>
            <p:ph type="sldNum" sz="quarter" idx="5"/>
          </p:nvPr>
        </p:nvSpPr>
        <p:spPr bwMode="auto">
          <a:xfrm>
            <a:off x="3882926" y="8830658"/>
            <a:ext cx="2975074" cy="465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57" tIns="45681" rIns="91357" bIns="45681" numCol="1" anchor="b" anchorCtr="0" compatLnSpc="1">
            <a:prstTxWarp prst="textNoShape">
              <a:avLst/>
            </a:prstTxWarp>
          </a:bodyPr>
          <a:lstStyle>
            <a:lvl1pPr algn="r" defTabSz="914686" eaLnBrk="0" hangingPunct="0">
              <a:defRPr sz="1200" smtClean="0">
                <a:latin typeface="Times New Roman" pitchFamily="18" charset="0"/>
              </a:defRPr>
            </a:lvl1pPr>
          </a:lstStyle>
          <a:p>
            <a:pPr>
              <a:defRPr/>
            </a:pPr>
            <a:fld id="{8531F1C4-0932-4842-84EC-977961719BFE}" type="slidenum">
              <a:rPr lang="en-US"/>
              <a:pPr>
                <a:defRPr/>
              </a:pPr>
              <a:t>‹#›</a:t>
            </a:fld>
            <a:endParaRPr lang="en-US"/>
          </a:p>
        </p:txBody>
      </p:sp>
    </p:spTree>
    <p:extLst>
      <p:ext uri="{BB962C8B-B14F-4D97-AF65-F5344CB8AC3E}">
        <p14:creationId xmlns:p14="http://schemas.microsoft.com/office/powerpoint/2010/main" val="42734539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14686" eaLnBrk="0" hangingPunct="0">
              <a:defRPr>
                <a:solidFill>
                  <a:schemeClr val="tx1"/>
                </a:solidFill>
                <a:latin typeface="Arial" charset="0"/>
              </a:defRPr>
            </a:lvl1pPr>
            <a:lvl2pPr marL="713455" indent="-274406" defTabSz="914686" eaLnBrk="0" hangingPunct="0">
              <a:defRPr>
                <a:solidFill>
                  <a:schemeClr val="tx1"/>
                </a:solidFill>
                <a:latin typeface="Arial" charset="0"/>
              </a:defRPr>
            </a:lvl2pPr>
            <a:lvl3pPr marL="1097623" indent="-219525" defTabSz="914686" eaLnBrk="0" hangingPunct="0">
              <a:defRPr>
                <a:solidFill>
                  <a:schemeClr val="tx1"/>
                </a:solidFill>
                <a:latin typeface="Arial" charset="0"/>
              </a:defRPr>
            </a:lvl3pPr>
            <a:lvl4pPr marL="1536672" indent="-219525" defTabSz="914686" eaLnBrk="0" hangingPunct="0">
              <a:defRPr>
                <a:solidFill>
                  <a:schemeClr val="tx1"/>
                </a:solidFill>
                <a:latin typeface="Arial" charset="0"/>
              </a:defRPr>
            </a:lvl4pPr>
            <a:lvl5pPr marL="1975721" indent="-219525" defTabSz="914686" eaLnBrk="0" hangingPunct="0">
              <a:defRPr>
                <a:solidFill>
                  <a:schemeClr val="tx1"/>
                </a:solidFill>
                <a:latin typeface="Arial" charset="0"/>
              </a:defRPr>
            </a:lvl5pPr>
            <a:lvl6pPr marL="2414770" indent="-219525" defTabSz="914686" eaLnBrk="0" fontAlgn="base" hangingPunct="0">
              <a:spcBef>
                <a:spcPct val="0"/>
              </a:spcBef>
              <a:spcAft>
                <a:spcPct val="0"/>
              </a:spcAft>
              <a:defRPr>
                <a:solidFill>
                  <a:schemeClr val="tx1"/>
                </a:solidFill>
                <a:latin typeface="Arial" charset="0"/>
              </a:defRPr>
            </a:lvl6pPr>
            <a:lvl7pPr marL="2853820" indent="-219525" defTabSz="914686" eaLnBrk="0" fontAlgn="base" hangingPunct="0">
              <a:spcBef>
                <a:spcPct val="0"/>
              </a:spcBef>
              <a:spcAft>
                <a:spcPct val="0"/>
              </a:spcAft>
              <a:defRPr>
                <a:solidFill>
                  <a:schemeClr val="tx1"/>
                </a:solidFill>
                <a:latin typeface="Arial" charset="0"/>
              </a:defRPr>
            </a:lvl7pPr>
            <a:lvl8pPr marL="3292869" indent="-219525" defTabSz="914686" eaLnBrk="0" fontAlgn="base" hangingPunct="0">
              <a:spcBef>
                <a:spcPct val="0"/>
              </a:spcBef>
              <a:spcAft>
                <a:spcPct val="0"/>
              </a:spcAft>
              <a:defRPr>
                <a:solidFill>
                  <a:schemeClr val="tx1"/>
                </a:solidFill>
                <a:latin typeface="Arial" charset="0"/>
              </a:defRPr>
            </a:lvl8pPr>
            <a:lvl9pPr marL="3731918" indent="-219525" defTabSz="914686" eaLnBrk="0" fontAlgn="base" hangingPunct="0">
              <a:spcBef>
                <a:spcPct val="0"/>
              </a:spcBef>
              <a:spcAft>
                <a:spcPct val="0"/>
              </a:spcAft>
              <a:defRPr>
                <a:solidFill>
                  <a:schemeClr val="tx1"/>
                </a:solidFill>
                <a:latin typeface="Arial" charset="0"/>
              </a:defRPr>
            </a:lvl9pPr>
          </a:lstStyle>
          <a:p>
            <a:fld id="{1D214B5A-2963-4215-BFC2-120B016E1356}" type="slidenum">
              <a:rPr lang="en-US">
                <a:latin typeface="Times New Roman" pitchFamily="18" charset="0"/>
              </a:rPr>
              <a:pPr/>
              <a:t>1</a:t>
            </a:fld>
            <a:endParaRPr lang="en-US">
              <a:latin typeface="Times New Roman" pitchFamily="18" charset="0"/>
            </a:endParaRPr>
          </a:p>
        </p:txBody>
      </p:sp>
      <p:sp>
        <p:nvSpPr>
          <p:cNvPr id="9219" name="Rectangle 2"/>
          <p:cNvSpPr>
            <a:spLocks noGrp="1" noRot="1" noChangeAspect="1" noChangeArrowheads="1" noTextEdit="1"/>
          </p:cNvSpPr>
          <p:nvPr>
            <p:ph type="sldImg"/>
          </p:nvPr>
        </p:nvSpPr>
        <p:spPr>
          <a:xfrm>
            <a:off x="1106488" y="695325"/>
            <a:ext cx="4649787" cy="3487738"/>
          </a:xfrm>
          <a:ln/>
        </p:spPr>
      </p:sp>
      <p:sp>
        <p:nvSpPr>
          <p:cNvPr id="9220" name="Rectangle 3"/>
          <p:cNvSpPr>
            <a:spLocks noGrp="1" noChangeArrowheads="1"/>
          </p:cNvSpPr>
          <p:nvPr>
            <p:ph type="body" idx="1"/>
          </p:nvPr>
        </p:nvSpPr>
        <p:spPr>
          <a:xfrm>
            <a:off x="915294" y="4414561"/>
            <a:ext cx="5027414" cy="4187069"/>
          </a:xfrm>
          <a:noFill/>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59DC690A-80EB-ACD6-A1C1-90C12AB7E88E}"/>
              </a:ext>
            </a:extLst>
          </p:cNvPr>
          <p:cNvSpPr txBox="1">
            <a:spLocks noGrp="1"/>
          </p:cNvSpPr>
          <p:nvPr>
            <p:ph type="sldNum" sz="quarter" idx="5"/>
          </p:nvPr>
        </p:nvSpPr>
        <p:spPr>
          <a:ln/>
        </p:spPr>
        <p:txBody>
          <a:bodyPr lIns="0" tIns="0" rIns="0" bIns="0" anchor="b" anchorCtr="0">
            <a:noAutofit/>
          </a:bodyPr>
          <a:lstStyle/>
          <a:p>
            <a:pPr lvl="0"/>
            <a:fld id="{4538E52D-624F-4262-B8D7-C9CA46CAE543}" type="slidenum">
              <a:t>8</a:t>
            </a:fld>
            <a:endParaRPr lang="en-US"/>
          </a:p>
        </p:txBody>
      </p:sp>
      <p:sp>
        <p:nvSpPr>
          <p:cNvPr id="2" name="Slide Image Placeholder 1">
            <a:extLst>
              <a:ext uri="{FF2B5EF4-FFF2-40B4-BE49-F238E27FC236}">
                <a16:creationId xmlns:a16="http://schemas.microsoft.com/office/drawing/2014/main" id="{E4F4C30E-E9FF-A1BD-9B4D-C237C0EAE417}"/>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71342AEB-103F-6BE2-E7B0-DCC8824321BD}"/>
              </a:ext>
            </a:extLst>
          </p:cNvPr>
          <p:cNvSpPr txBox="1">
            <a:spLocks noGrp="1"/>
          </p:cNvSpPr>
          <p:nvPr>
            <p:ph type="body" sz="quarter"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59DC690A-80EB-ACD6-A1C1-90C12AB7E88E}"/>
              </a:ext>
            </a:extLst>
          </p:cNvPr>
          <p:cNvSpPr txBox="1">
            <a:spLocks noGrp="1"/>
          </p:cNvSpPr>
          <p:nvPr>
            <p:ph type="sldNum" sz="quarter" idx="5"/>
          </p:nvPr>
        </p:nvSpPr>
        <p:spPr>
          <a:ln/>
        </p:spPr>
        <p:txBody>
          <a:bodyPr lIns="0" tIns="0" rIns="0" bIns="0" anchor="b" anchorCtr="0">
            <a:noAutofit/>
          </a:bodyPr>
          <a:lstStyle/>
          <a:p>
            <a:pPr lvl="0"/>
            <a:fld id="{4538E52D-624F-4262-B8D7-C9CA46CAE543}" type="slidenum">
              <a:t>22</a:t>
            </a:fld>
            <a:endParaRPr lang="en-US"/>
          </a:p>
        </p:txBody>
      </p:sp>
      <p:sp>
        <p:nvSpPr>
          <p:cNvPr id="2" name="Slide Image Placeholder 1">
            <a:extLst>
              <a:ext uri="{FF2B5EF4-FFF2-40B4-BE49-F238E27FC236}">
                <a16:creationId xmlns:a16="http://schemas.microsoft.com/office/drawing/2014/main" id="{E4F4C30E-E9FF-A1BD-9B4D-C237C0EAE417}"/>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71342AEB-103F-6BE2-E7B0-DCC8824321BD}"/>
              </a:ext>
            </a:extLst>
          </p:cNvPr>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2008687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82FC85D-3E82-4156-3B53-1EA433E87BE5}"/>
              </a:ext>
            </a:extLst>
          </p:cNvPr>
          <p:cNvSpPr txBox="1">
            <a:spLocks noGrp="1"/>
          </p:cNvSpPr>
          <p:nvPr>
            <p:ph type="sldNum" sz="quarter" idx="5"/>
          </p:nvPr>
        </p:nvSpPr>
        <p:spPr>
          <a:ln/>
        </p:spPr>
        <p:txBody>
          <a:bodyPr lIns="0" tIns="0" rIns="0" bIns="0" anchor="b" anchorCtr="0">
            <a:noAutofit/>
          </a:bodyPr>
          <a:lstStyle/>
          <a:p>
            <a:pPr lvl="0"/>
            <a:fld id="{D5543F74-681F-4833-9B33-2FEAEC845D9C}" type="slidenum">
              <a:t>23</a:t>
            </a:fld>
            <a:endParaRPr lang="en-US"/>
          </a:p>
        </p:txBody>
      </p:sp>
      <p:sp>
        <p:nvSpPr>
          <p:cNvPr id="2" name="Slide Image Placeholder 1">
            <a:extLst>
              <a:ext uri="{FF2B5EF4-FFF2-40B4-BE49-F238E27FC236}">
                <a16:creationId xmlns:a16="http://schemas.microsoft.com/office/drawing/2014/main" id="{A8312713-8D97-045A-CC68-D54B006909B8}"/>
              </a:ext>
            </a:extLst>
          </p:cNvPr>
          <p:cNvSpPr>
            <a:spLocks noGrp="1" noRot="1" noChangeAspect="1" noResize="1"/>
          </p:cNvSpPr>
          <p:nvPr>
            <p:ph type="sldImg"/>
          </p:nvPr>
        </p:nvSpPr>
        <p:spPr>
          <a:xfrm>
            <a:off x="1371600" y="763588"/>
            <a:ext cx="5029200" cy="3771900"/>
          </a:xfrm>
          <a:solidFill>
            <a:schemeClr val="accent1"/>
          </a:solidFill>
          <a:ln w="25400">
            <a:solidFill>
              <a:schemeClr val="accent1">
                <a:shade val="50000"/>
              </a:schemeClr>
            </a:solidFill>
            <a:prstDash val="solid"/>
          </a:ln>
        </p:spPr>
      </p:sp>
      <p:sp>
        <p:nvSpPr>
          <p:cNvPr id="3" name="Notes Placeholder 2">
            <a:extLst>
              <a:ext uri="{FF2B5EF4-FFF2-40B4-BE49-F238E27FC236}">
                <a16:creationId xmlns:a16="http://schemas.microsoft.com/office/drawing/2014/main" id="{03685F4F-D4FD-1841-5C1A-33671A40FD9D}"/>
              </a:ext>
            </a:extLst>
          </p:cNvPr>
          <p:cNvSpPr txBox="1">
            <a:spLocks noGrp="1"/>
          </p:cNvSpPr>
          <p:nvPr>
            <p:ph type="body" sz="quarter" idx="1"/>
          </p:nvPr>
        </p:nvSpPr>
        <p:spPr/>
        <p:txBody>
          <a:bodyPr/>
          <a:lstStyle/>
          <a:p>
            <a:endParaRPr lang="en-US"/>
          </a:p>
        </p:txBody>
      </p:sp>
    </p:spTree>
    <p:extLst>
      <p:ext uri="{BB962C8B-B14F-4D97-AF65-F5344CB8AC3E}">
        <p14:creationId xmlns:p14="http://schemas.microsoft.com/office/powerpoint/2010/main" val="811990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7"/>
          <p:cNvSpPr>
            <a:spLocks noGrp="1" noChangeArrowheads="1"/>
          </p:cNvSpPr>
          <p:nvPr>
            <p:ph type="sldNum" sz="quarter" idx="5"/>
          </p:nvPr>
        </p:nvSpPr>
        <p:spPr>
          <a:noFill/>
        </p:spPr>
        <p:txBody>
          <a:bodyPr/>
          <a:lstStyle>
            <a:lvl1pPr defTabSz="927260" eaLnBrk="0" hangingPunct="0">
              <a:defRPr>
                <a:solidFill>
                  <a:schemeClr val="tx1"/>
                </a:solidFill>
                <a:latin typeface="Arial" pitchFamily="34" charset="0"/>
              </a:defRPr>
            </a:lvl1pPr>
            <a:lvl2pPr marL="745632" indent="-286781" defTabSz="927260" eaLnBrk="0" hangingPunct="0">
              <a:defRPr>
                <a:solidFill>
                  <a:schemeClr val="tx1"/>
                </a:solidFill>
                <a:latin typeface="Arial" pitchFamily="34" charset="0"/>
              </a:defRPr>
            </a:lvl2pPr>
            <a:lvl3pPr marL="1147125" indent="-229425" defTabSz="927260" eaLnBrk="0" hangingPunct="0">
              <a:defRPr>
                <a:solidFill>
                  <a:schemeClr val="tx1"/>
                </a:solidFill>
                <a:latin typeface="Arial" pitchFamily="34" charset="0"/>
              </a:defRPr>
            </a:lvl3pPr>
            <a:lvl4pPr marL="1605976" indent="-229425" defTabSz="927260" eaLnBrk="0" hangingPunct="0">
              <a:defRPr>
                <a:solidFill>
                  <a:schemeClr val="tx1"/>
                </a:solidFill>
                <a:latin typeface="Arial" pitchFamily="34" charset="0"/>
              </a:defRPr>
            </a:lvl4pPr>
            <a:lvl5pPr marL="2064826" indent="-229425" defTabSz="927260" eaLnBrk="0" hangingPunct="0">
              <a:defRPr>
                <a:solidFill>
                  <a:schemeClr val="tx1"/>
                </a:solidFill>
                <a:latin typeface="Arial" pitchFamily="34" charset="0"/>
              </a:defRPr>
            </a:lvl5pPr>
            <a:lvl6pPr marL="2523676" indent="-229425" defTabSz="927260" eaLnBrk="0" fontAlgn="base" hangingPunct="0">
              <a:spcBef>
                <a:spcPct val="0"/>
              </a:spcBef>
              <a:spcAft>
                <a:spcPct val="0"/>
              </a:spcAft>
              <a:defRPr>
                <a:solidFill>
                  <a:schemeClr val="tx1"/>
                </a:solidFill>
                <a:latin typeface="Arial" pitchFamily="34" charset="0"/>
              </a:defRPr>
            </a:lvl6pPr>
            <a:lvl7pPr marL="2982527" indent="-229425" defTabSz="927260" eaLnBrk="0" fontAlgn="base" hangingPunct="0">
              <a:spcBef>
                <a:spcPct val="0"/>
              </a:spcBef>
              <a:spcAft>
                <a:spcPct val="0"/>
              </a:spcAft>
              <a:defRPr>
                <a:solidFill>
                  <a:schemeClr val="tx1"/>
                </a:solidFill>
                <a:latin typeface="Arial" pitchFamily="34" charset="0"/>
              </a:defRPr>
            </a:lvl7pPr>
            <a:lvl8pPr marL="3441377" indent="-229425" defTabSz="927260" eaLnBrk="0" fontAlgn="base" hangingPunct="0">
              <a:spcBef>
                <a:spcPct val="0"/>
              </a:spcBef>
              <a:spcAft>
                <a:spcPct val="0"/>
              </a:spcAft>
              <a:defRPr>
                <a:solidFill>
                  <a:schemeClr val="tx1"/>
                </a:solidFill>
                <a:latin typeface="Arial" pitchFamily="34" charset="0"/>
              </a:defRPr>
            </a:lvl8pPr>
            <a:lvl9pPr marL="3900228" indent="-229425" defTabSz="927260" eaLnBrk="0" fontAlgn="base" hangingPunct="0">
              <a:spcBef>
                <a:spcPct val="0"/>
              </a:spcBef>
              <a:spcAft>
                <a:spcPct val="0"/>
              </a:spcAft>
              <a:defRPr>
                <a:solidFill>
                  <a:schemeClr val="tx1"/>
                </a:solidFill>
                <a:latin typeface="Arial" pitchFamily="34" charset="0"/>
              </a:defRPr>
            </a:lvl9pPr>
          </a:lstStyle>
          <a:p>
            <a:pPr eaLnBrk="1" hangingPunct="1"/>
            <a:fld id="{D4621ABA-1559-4359-8487-35D14B312E23}" type="slidenum">
              <a:rPr lang="en-US" smtClean="0"/>
              <a:pPr eaLnBrk="1" hangingPunct="1"/>
              <a:t>25</a:t>
            </a:fld>
            <a:endParaRPr lang="en-US"/>
          </a:p>
        </p:txBody>
      </p:sp>
      <p:sp>
        <p:nvSpPr>
          <p:cNvPr id="342019" name="Rectangle 2"/>
          <p:cNvSpPr>
            <a:spLocks noGrp="1" noRot="1" noChangeAspect="1" noChangeArrowheads="1" noTextEdit="1"/>
          </p:cNvSpPr>
          <p:nvPr>
            <p:ph type="sldImg"/>
          </p:nvPr>
        </p:nvSpPr>
        <p:spPr>
          <a:xfrm>
            <a:off x="1106488" y="695325"/>
            <a:ext cx="4649787" cy="3487738"/>
          </a:xfrm>
          <a:ln/>
        </p:spPr>
      </p:sp>
      <p:sp>
        <p:nvSpPr>
          <p:cNvPr id="342020" name="Rectangle 3"/>
          <p:cNvSpPr>
            <a:spLocks noGrp="1" noChangeArrowheads="1"/>
          </p:cNvSpPr>
          <p:nvPr>
            <p:ph type="body" idx="1"/>
          </p:nvPr>
        </p:nvSpPr>
        <p:spPr>
          <a:xfrm>
            <a:off x="914818" y="4414912"/>
            <a:ext cx="5028365" cy="4186416"/>
          </a:xfrm>
          <a:noFill/>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HTL HEADER TITLE">
    <p:spTree>
      <p:nvGrpSpPr>
        <p:cNvPr id="1" name=""/>
        <p:cNvGrpSpPr/>
        <p:nvPr/>
      </p:nvGrpSpPr>
      <p:grpSpPr>
        <a:xfrm>
          <a:off x="0" y="0"/>
          <a:ext cx="0" cy="0"/>
          <a:chOff x="0" y="0"/>
          <a:chExt cx="0" cy="0"/>
        </a:xfrm>
      </p:grpSpPr>
      <p:sp>
        <p:nvSpPr>
          <p:cNvPr id="5" name="Rectangle 10"/>
          <p:cNvSpPr>
            <a:spLocks noGrp="1" noChangeArrowheads="1"/>
          </p:cNvSpPr>
          <p:nvPr>
            <p:ph type="ftr" sz="quarter" idx="11"/>
          </p:nvPr>
        </p:nvSpPr>
        <p:spPr>
          <a:ln/>
        </p:spPr>
        <p:txBody>
          <a:bodyPr/>
          <a:lstStyle>
            <a:lvl1pPr>
              <a:defRPr/>
            </a:lvl1pPr>
          </a:lstStyle>
          <a:p>
            <a:pPr>
              <a:defRPr/>
            </a:pPr>
            <a:r>
              <a:rPr lang="en-US"/>
              <a:t>© 2013 Murphy, Hesse, Toomey &amp; Lehane LLP. All Rights Reserved.</a:t>
            </a:r>
          </a:p>
        </p:txBody>
      </p:sp>
      <p:sp>
        <p:nvSpPr>
          <p:cNvPr id="6" name="Rectangle 11"/>
          <p:cNvSpPr>
            <a:spLocks noGrp="1" noChangeArrowheads="1"/>
          </p:cNvSpPr>
          <p:nvPr>
            <p:ph type="sldNum" sz="quarter" idx="12"/>
          </p:nvPr>
        </p:nvSpPr>
        <p:spPr>
          <a:ln/>
        </p:spPr>
        <p:txBody>
          <a:bodyPr/>
          <a:lstStyle>
            <a:lvl1pPr>
              <a:defRPr/>
            </a:lvl1pPr>
          </a:lstStyle>
          <a:p>
            <a:pPr>
              <a:defRPr/>
            </a:pPr>
            <a:fld id="{95721073-F16D-493B-9D58-13364500D072}" type="slidenum">
              <a:rPr lang="en-US"/>
              <a:pPr>
                <a:defRPr/>
              </a:pPr>
              <a:t>‹#›</a:t>
            </a:fld>
            <a:endParaRPr lang="en-US"/>
          </a:p>
        </p:txBody>
      </p:sp>
      <p:pic>
        <p:nvPicPr>
          <p:cNvPr id="7" name="Picture 3" descr="mhtl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0143" y="304800"/>
            <a:ext cx="6934200"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Rectangle 2"/>
          <p:cNvSpPr>
            <a:spLocks noGrp="1" noChangeArrowheads="1"/>
          </p:cNvSpPr>
          <p:nvPr>
            <p:ph type="body" sz="half" idx="1"/>
          </p:nvPr>
        </p:nvSpPr>
        <p:spPr>
          <a:xfrm>
            <a:off x="685800" y="1676400"/>
            <a:ext cx="8077200" cy="4419600"/>
          </a:xfrm>
        </p:spPr>
        <p:txBody>
          <a:bodyPr/>
          <a:lstStyle>
            <a:lvl1pPr>
              <a:defRPr/>
            </a:lvl1pPr>
          </a:lstStyle>
          <a:p>
            <a:pPr algn="ctr" eaLnBrk="1" hangingPunct="1">
              <a:buFont typeface="Wingdings" pitchFamily="2" charset="2"/>
              <a:buNone/>
            </a:pPr>
            <a:endParaRPr lang="en-US" b="1" i="1" dirty="0"/>
          </a:p>
          <a:p>
            <a:pPr algn="ctr" eaLnBrk="1" hangingPunct="1">
              <a:buFont typeface="Wingdings" pitchFamily="2" charset="2"/>
              <a:buNone/>
            </a:pPr>
            <a:r>
              <a:rPr lang="en-US" b="1" i="1" dirty="0" err="1"/>
              <a:t>xxxxxxxxxxxxxxxxxxxxxx</a:t>
            </a:r>
            <a:endParaRPr lang="en-US" sz="1800" dirty="0"/>
          </a:p>
          <a:p>
            <a:pPr algn="ctr" eaLnBrk="1" hangingPunct="1">
              <a:buFont typeface="Wingdings" pitchFamily="2" charset="2"/>
              <a:buNone/>
            </a:pPr>
            <a:endParaRPr lang="en-US" sz="1800" dirty="0"/>
          </a:p>
          <a:p>
            <a:pPr algn="ctr" eaLnBrk="1" hangingPunct="1">
              <a:buFont typeface="Wingdings" pitchFamily="2" charset="2"/>
              <a:buNone/>
            </a:pPr>
            <a:r>
              <a:rPr lang="en-US" sz="3200" b="1" dirty="0"/>
              <a:t>FRONT PAGE</a:t>
            </a:r>
          </a:p>
          <a:p>
            <a:pPr eaLnBrk="1" hangingPunct="1"/>
            <a:endParaRPr lang="en-US" sz="2000" i="1" dirty="0"/>
          </a:p>
          <a:p>
            <a:pPr algn="ctr" eaLnBrk="1" hangingPunct="1">
              <a:buFont typeface="Wingdings" pitchFamily="2" charset="2"/>
              <a:buNone/>
            </a:pPr>
            <a:r>
              <a:rPr lang="en-US" sz="1600" i="1" dirty="0" err="1"/>
              <a:t>xxxxxxxxxx</a:t>
            </a:r>
            <a:endParaRPr lang="en-US" sz="1600" i="1" dirty="0"/>
          </a:p>
          <a:p>
            <a:pPr algn="ctr" eaLnBrk="1" hangingPunct="1">
              <a:buFont typeface="Wingdings" pitchFamily="2" charset="2"/>
              <a:buNone/>
            </a:pPr>
            <a:endParaRPr lang="en-US" sz="1600" i="1" dirty="0"/>
          </a:p>
          <a:p>
            <a:pPr algn="ctr" eaLnBrk="1" hangingPunct="1">
              <a:buFont typeface="Wingdings" pitchFamily="2" charset="2"/>
              <a:buNone/>
            </a:pPr>
            <a:r>
              <a:rPr lang="en-US" sz="1800" i="1" dirty="0" err="1"/>
              <a:t>xxxxxxxxxxxxxxxxxxxxxxxxx</a:t>
            </a:r>
            <a:endParaRPr lang="en-US" sz="1800" i="1" dirty="0"/>
          </a:p>
          <a:p>
            <a:pPr eaLnBrk="1" hangingPunct="1">
              <a:buFont typeface="Wingdings" pitchFamily="2" charset="2"/>
              <a:buNone/>
            </a:pPr>
            <a:endParaRPr lang="en-US" sz="1800" i="1" dirty="0"/>
          </a:p>
        </p:txBody>
      </p:sp>
      <p:sp>
        <p:nvSpPr>
          <p:cNvPr id="9" name="Date Placeholder 3"/>
          <p:cNvSpPr>
            <a:spLocks noGrp="1"/>
          </p:cNvSpPr>
          <p:nvPr>
            <p:ph type="dt" sz="quarter" idx="10"/>
          </p:nvPr>
        </p:nvSpPr>
        <p:spPr>
          <a:xfrm>
            <a:off x="780143" y="6400800"/>
            <a:ext cx="914400" cy="304800"/>
          </a:xfrm>
          <a:prstGeom prst="rect">
            <a:avLst/>
          </a:prstGeom>
          <a:noFill/>
        </p:spPr>
        <p:txBody>
          <a:bodyPr/>
          <a:lstStyle>
            <a:lvl1pPr eaLnBrk="0" hangingPunct="0">
              <a:defRPr sz="1050">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DOC ID #</a:t>
            </a:r>
            <a:endParaRPr lang="en-US" dirty="0"/>
          </a:p>
        </p:txBody>
      </p:sp>
    </p:spTree>
    <p:extLst>
      <p:ext uri="{BB962C8B-B14F-4D97-AF65-F5344CB8AC3E}">
        <p14:creationId xmlns:p14="http://schemas.microsoft.com/office/powerpoint/2010/main" val="2274087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77813"/>
            <a:ext cx="8229600" cy="1143000"/>
          </a:xfrm>
        </p:spPr>
        <p:txBody>
          <a:bodyPr/>
          <a:lstStyle/>
          <a:p>
            <a:r>
              <a:rPr lang="en-US" dirty="0"/>
              <a:t>Click to edit Master title style</a:t>
            </a:r>
          </a:p>
        </p:txBody>
      </p:sp>
      <p:sp>
        <p:nvSpPr>
          <p:cNvPr id="4" name="Content Placeholder 3"/>
          <p:cNvSpPr>
            <a:spLocks noGrp="1"/>
          </p:cNvSpPr>
          <p:nvPr>
            <p:ph sz="half" idx="2" hasCustomPrompt="1"/>
          </p:nvPr>
        </p:nvSpPr>
        <p:spPr>
          <a:xfrm>
            <a:off x="685800" y="1600200"/>
            <a:ext cx="8305800" cy="4530725"/>
          </a:xfrm>
        </p:spPr>
        <p:txBody>
          <a:bodyPr/>
          <a:lstStyle>
            <a:lvl1pPr marL="514350" indent="-514350">
              <a:buFont typeface="Wingdings" pitchFamily="2" charset="2"/>
              <a:buChar char="n"/>
              <a:defRPr/>
            </a:lvl1pPr>
          </a:lstStyle>
          <a:p>
            <a:pPr lvl="0"/>
            <a:r>
              <a:rPr lang="en-US" dirty="0"/>
              <a:t>Line 1</a:t>
            </a:r>
          </a:p>
        </p:txBody>
      </p:sp>
      <p:sp>
        <p:nvSpPr>
          <p:cNvPr id="6" name="Rectangle 10"/>
          <p:cNvSpPr>
            <a:spLocks noGrp="1" noChangeArrowheads="1"/>
          </p:cNvSpPr>
          <p:nvPr>
            <p:ph type="ftr" sz="quarter" idx="11"/>
          </p:nvPr>
        </p:nvSpPr>
        <p:spPr>
          <a:ln/>
        </p:spPr>
        <p:txBody>
          <a:bodyPr/>
          <a:lstStyle>
            <a:lvl1pPr>
              <a:defRPr/>
            </a:lvl1pPr>
          </a:lstStyle>
          <a:p>
            <a:pPr>
              <a:defRPr/>
            </a:pPr>
            <a:r>
              <a:rPr lang="en-US" dirty="0"/>
              <a:t>© 2020 Murphy, Hesse, Toomey &amp; </a:t>
            </a:r>
            <a:r>
              <a:rPr lang="en-US" dirty="0" err="1"/>
              <a:t>Lehane</a:t>
            </a:r>
            <a:r>
              <a:rPr lang="en-US" dirty="0"/>
              <a:t> LLP. All Rights Reserved.</a:t>
            </a:r>
          </a:p>
        </p:txBody>
      </p:sp>
      <p:sp>
        <p:nvSpPr>
          <p:cNvPr id="7" name="Rectangle 11"/>
          <p:cNvSpPr>
            <a:spLocks noGrp="1" noChangeArrowheads="1"/>
          </p:cNvSpPr>
          <p:nvPr>
            <p:ph type="sldNum" sz="quarter" idx="12"/>
          </p:nvPr>
        </p:nvSpPr>
        <p:spPr>
          <a:ln/>
        </p:spPr>
        <p:txBody>
          <a:bodyPr/>
          <a:lstStyle>
            <a:lvl1pPr>
              <a:defRPr/>
            </a:lvl1pPr>
          </a:lstStyle>
          <a:p>
            <a:pPr>
              <a:defRPr/>
            </a:pPr>
            <a:fld id="{4F9F9C3A-A553-4DA9-B124-D796C22122F2}" type="slidenum">
              <a:rPr lang="en-US"/>
              <a:pPr>
                <a:defRPr/>
              </a:pPr>
              <a:t>‹#›</a:t>
            </a:fld>
            <a:endParaRPr lang="en-US"/>
          </a:p>
        </p:txBody>
      </p:sp>
      <p:sp>
        <p:nvSpPr>
          <p:cNvPr id="8" name="Date Placeholder 3"/>
          <p:cNvSpPr>
            <a:spLocks noGrp="1"/>
          </p:cNvSpPr>
          <p:nvPr>
            <p:ph type="dt" sz="quarter" idx="10"/>
          </p:nvPr>
        </p:nvSpPr>
        <p:spPr>
          <a:xfrm>
            <a:off x="685800" y="6324600"/>
            <a:ext cx="838200" cy="304800"/>
          </a:xfrm>
          <a:prstGeom prst="rect">
            <a:avLst/>
          </a:prstGeom>
          <a:noFill/>
        </p:spPr>
        <p:txBody>
          <a:bodyPr/>
          <a:lstStyle>
            <a:lvl1pPr eaLnBrk="0" hangingPunct="0">
              <a:defRPr sz="1050">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DOC ID #</a:t>
            </a:r>
            <a:endParaRPr lang="en-US" dirty="0"/>
          </a:p>
        </p:txBody>
      </p:sp>
    </p:spTree>
    <p:extLst>
      <p:ext uri="{BB962C8B-B14F-4D97-AF65-F5344CB8AC3E}">
        <p14:creationId xmlns:p14="http://schemas.microsoft.com/office/powerpoint/2010/main" val="1135421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EC7ACCC-DC1E-4DF9-AFA0-EA3415BCFCEE}" type="datetime1">
              <a:rPr lang="en-US" smtClean="0"/>
              <a:t>11/20/2023</a:t>
            </a:fld>
            <a:endParaRPr lang="en-US"/>
          </a:p>
        </p:txBody>
      </p:sp>
      <p:sp>
        <p:nvSpPr>
          <p:cNvPr id="9" name="Slide Number Placeholder 8"/>
          <p:cNvSpPr>
            <a:spLocks noGrp="1"/>
          </p:cNvSpPr>
          <p:nvPr>
            <p:ph type="sldNum" sz="quarter" idx="15"/>
          </p:nvPr>
        </p:nvSpPr>
        <p:spPr/>
        <p:txBody>
          <a:bodyPr rtlCol="0"/>
          <a:lstStyle/>
          <a:p>
            <a:fld id="{119A66EF-BE2A-4154-AE81-6A3A046410C6}"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extLst>
      <p:ext uri="{BB962C8B-B14F-4D97-AF65-F5344CB8AC3E}">
        <p14:creationId xmlns:p14="http://schemas.microsoft.com/office/powerpoint/2010/main" val="315313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E961F90-4688-55F8-72AA-A0D9C2E63B6F}"/>
              </a:ext>
            </a:extLst>
          </p:cNvPr>
          <p:cNvSpPr>
            <a:spLocks noGrp="1"/>
          </p:cNvSpPr>
          <p:nvPr>
            <p:ph type="ftr" sz="quarter" idx="10"/>
          </p:nvPr>
        </p:nvSpPr>
        <p:spPr/>
        <p:txBody>
          <a:bodyPr/>
          <a:lstStyle/>
          <a:p>
            <a:pPr lvl="0"/>
            <a:r>
              <a:rPr lang="en-US"/>
              <a:t>© 2020 Murphy, Hesse, Toomey &amp; Lehane LLP. All Rights Reserved.</a:t>
            </a:r>
          </a:p>
        </p:txBody>
      </p:sp>
      <p:sp>
        <p:nvSpPr>
          <p:cNvPr id="3" name="Slide Number Placeholder 2">
            <a:extLst>
              <a:ext uri="{FF2B5EF4-FFF2-40B4-BE49-F238E27FC236}">
                <a16:creationId xmlns:a16="http://schemas.microsoft.com/office/drawing/2014/main" id="{36C95465-93AE-49A7-284B-9503C4A67779}"/>
              </a:ext>
            </a:extLst>
          </p:cNvPr>
          <p:cNvSpPr>
            <a:spLocks noGrp="1"/>
          </p:cNvSpPr>
          <p:nvPr>
            <p:ph type="sldNum" sz="quarter" idx="11"/>
          </p:nvPr>
        </p:nvSpPr>
        <p:spPr/>
        <p:txBody>
          <a:bodyPr/>
          <a:lstStyle/>
          <a:p>
            <a:pPr lvl="0"/>
            <a:fld id="{FE2BA4AD-0782-4AD4-BCEC-FF780CCC9D9E}" type="slidenum">
              <a:t>‹#›</a:t>
            </a:fld>
            <a:endParaRPr lang="en-US"/>
          </a:p>
        </p:txBody>
      </p:sp>
      <p:sp>
        <p:nvSpPr>
          <p:cNvPr id="4" name="Date Placeholder 3">
            <a:extLst>
              <a:ext uri="{FF2B5EF4-FFF2-40B4-BE49-F238E27FC236}">
                <a16:creationId xmlns:a16="http://schemas.microsoft.com/office/drawing/2014/main" id="{55F92482-1D61-8C54-0C00-10D378482C41}"/>
              </a:ext>
            </a:extLst>
          </p:cNvPr>
          <p:cNvSpPr>
            <a:spLocks noGrp="1"/>
          </p:cNvSpPr>
          <p:nvPr>
            <p:ph type="dt" sz="half" idx="12"/>
          </p:nvPr>
        </p:nvSpPr>
        <p:spPr/>
        <p:txBody>
          <a:bodyPr/>
          <a:lstStyle/>
          <a:p>
            <a:pPr lvl="0"/>
            <a:r>
              <a:rPr lang="en-US"/>
              <a:t>DOC ID #</a:t>
            </a:r>
          </a:p>
        </p:txBody>
      </p:sp>
    </p:spTree>
    <p:extLst>
      <p:ext uri="{BB962C8B-B14F-4D97-AF65-F5344CB8AC3E}">
        <p14:creationId xmlns:p14="http://schemas.microsoft.com/office/powerpoint/2010/main" val="46596705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userDrawn="1"/>
        </p:nvGrpSpPr>
        <p:grpSpPr bwMode="auto">
          <a:xfrm>
            <a:off x="0" y="0"/>
            <a:ext cx="8686800" cy="4876800"/>
            <a:chOff x="0" y="0"/>
            <a:chExt cx="5472" cy="3072"/>
          </a:xfrm>
        </p:grpSpPr>
        <p:sp>
          <p:nvSpPr>
            <p:cNvPr id="1033"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grpSp>
          <p:nvGrpSpPr>
            <p:cNvPr id="1034" name="Group 4"/>
            <p:cNvGrpSpPr>
              <a:grpSpLocks/>
            </p:cNvGrpSpPr>
            <p:nvPr/>
          </p:nvGrpSpPr>
          <p:grpSpPr bwMode="auto">
            <a:xfrm>
              <a:off x="240" y="893"/>
              <a:ext cx="5232" cy="115"/>
              <a:chOff x="240" y="893"/>
              <a:chExt cx="5232" cy="115"/>
            </a:xfrm>
          </p:grpSpPr>
          <p:sp>
            <p:nvSpPr>
              <p:cNvPr id="1035"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400">
                  <a:latin typeface="Times New Roman" pitchFamily="18" charset="0"/>
                </a:endParaRPr>
              </a:p>
            </p:txBody>
          </p:sp>
          <p:sp>
            <p:nvSpPr>
              <p:cNvPr id="1036"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027" name="Rectangle 7"/>
          <p:cNvSpPr>
            <a:spLocks noGrp="1" noChangeArrowheads="1"/>
          </p:cNvSpPr>
          <p:nvPr>
            <p:ph type="title"/>
          </p:nvPr>
        </p:nvSpPr>
        <p:spPr bwMode="auto">
          <a:xfrm>
            <a:off x="609600" y="277813"/>
            <a:ext cx="8305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8" name="Rectangle 8"/>
          <p:cNvSpPr>
            <a:spLocks noGrp="1" noChangeArrowheads="1"/>
          </p:cNvSpPr>
          <p:nvPr>
            <p:ph type="body" idx="1"/>
          </p:nvPr>
        </p:nvSpPr>
        <p:spPr bwMode="auto">
          <a:xfrm>
            <a:off x="628650" y="1600201"/>
            <a:ext cx="8305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Line 1</a:t>
            </a:r>
          </a:p>
          <a:p>
            <a:pPr lvl="1"/>
            <a:r>
              <a:rPr lang="en-US" dirty="0"/>
              <a:t>Line 2</a:t>
            </a:r>
          </a:p>
          <a:p>
            <a:pPr lvl="2"/>
            <a:r>
              <a:rPr lang="en-US" dirty="0"/>
              <a:t>Line 1 </a:t>
            </a:r>
          </a:p>
          <a:p>
            <a:pPr lvl="2"/>
            <a:endParaRPr lang="en-US" dirty="0"/>
          </a:p>
          <a:p>
            <a:pPr lvl="1"/>
            <a:endParaRPr lang="en-US" dirty="0"/>
          </a:p>
        </p:txBody>
      </p:sp>
      <p:sp>
        <p:nvSpPr>
          <p:cNvPr id="1320970" name="Rectangle 10"/>
          <p:cNvSpPr>
            <a:spLocks noGrp="1" noChangeArrowheads="1"/>
          </p:cNvSpPr>
          <p:nvPr>
            <p:ph type="ftr" sz="quarter" idx="3"/>
          </p:nvPr>
        </p:nvSpPr>
        <p:spPr bwMode="auto">
          <a:xfrm>
            <a:off x="2438400" y="6400800"/>
            <a:ext cx="502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dirty="0"/>
              <a:t>© 2020 Murphy, Hesse, Toomey &amp; </a:t>
            </a:r>
            <a:r>
              <a:rPr lang="en-US" dirty="0" err="1"/>
              <a:t>Lehane</a:t>
            </a:r>
            <a:r>
              <a:rPr lang="en-US" dirty="0"/>
              <a:t> LLP. All Rights Reserved.</a:t>
            </a:r>
          </a:p>
        </p:txBody>
      </p:sp>
      <p:sp>
        <p:nvSpPr>
          <p:cNvPr id="1320971" name="Rectangle 11"/>
          <p:cNvSpPr>
            <a:spLocks noGrp="1" noChangeArrowheads="1"/>
          </p:cNvSpPr>
          <p:nvPr>
            <p:ph type="sldNum" sz="quarter" idx="4"/>
          </p:nvPr>
        </p:nvSpPr>
        <p:spPr bwMode="auto">
          <a:xfrm>
            <a:off x="7620000"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lvl1pPr>
          </a:lstStyle>
          <a:p>
            <a:pPr>
              <a:defRPr/>
            </a:pPr>
            <a:fld id="{15F0162F-D32D-4644-8C75-7C30F4F9E797}" type="slidenum">
              <a:rPr lang="en-US"/>
              <a:pPr>
                <a:defRPr/>
              </a:pPr>
              <a:t>‹#›</a:t>
            </a:fld>
            <a:endParaRPr lang="en-US"/>
          </a:p>
        </p:txBody>
      </p:sp>
      <p:sp>
        <p:nvSpPr>
          <p:cNvPr id="1032"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Date Placeholder 3"/>
          <p:cNvSpPr>
            <a:spLocks noGrp="1"/>
          </p:cNvSpPr>
          <p:nvPr>
            <p:ph type="dt" sz="quarter" idx="2"/>
          </p:nvPr>
        </p:nvSpPr>
        <p:spPr>
          <a:xfrm>
            <a:off x="914400" y="6400800"/>
            <a:ext cx="838200" cy="304800"/>
          </a:xfrm>
          <a:prstGeom prst="rect">
            <a:avLst/>
          </a:prstGeom>
          <a:noFill/>
        </p:spPr>
        <p:txBody>
          <a:bodyPr/>
          <a:lstStyle>
            <a:lvl1pPr eaLnBrk="0" hangingPunct="0">
              <a:defRPr sz="1050">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DOC ID #</a:t>
            </a:r>
            <a:endParaRPr lang="en-US" dirty="0"/>
          </a:p>
        </p:txBody>
      </p:sp>
    </p:spTree>
    <p:extLst>
      <p:ext uri="{BB962C8B-B14F-4D97-AF65-F5344CB8AC3E}">
        <p14:creationId xmlns:p14="http://schemas.microsoft.com/office/powerpoint/2010/main" val="4086270473"/>
      </p:ext>
    </p:extLst>
  </p:cSld>
  <p:clrMap bg1="lt1" tx1="dk1" bg2="lt2" tx2="dk2" accent1="accent1" accent2="accent2" accent3="accent3" accent4="accent4" accent5="accent5" accent6="accent6" hlink="hlink" folHlink="folHlink"/>
  <p:sldLayoutIdLst>
    <p:sldLayoutId id="2147483779" r:id="rId1"/>
    <p:sldLayoutId id="2147483788" r:id="rId2"/>
    <p:sldLayoutId id="2147483789" r:id="rId3"/>
    <p:sldLayoutId id="2147483790" r:id="rId4"/>
  </p:sldLayoutIdLst>
  <p:hf hdr="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Times New Roman" pitchFamily="18" charset="0"/>
        </a:defRPr>
      </a:lvl2pPr>
      <a:lvl3pPr algn="l" rtl="0" eaLnBrk="0" fontAlgn="base" hangingPunct="0">
        <a:spcBef>
          <a:spcPct val="0"/>
        </a:spcBef>
        <a:spcAft>
          <a:spcPct val="0"/>
        </a:spcAft>
        <a:defRPr sz="4000">
          <a:solidFill>
            <a:schemeClr val="tx2"/>
          </a:solidFill>
          <a:latin typeface="Times New Roman" pitchFamily="18" charset="0"/>
        </a:defRPr>
      </a:lvl3pPr>
      <a:lvl4pPr algn="l" rtl="0" eaLnBrk="0" fontAlgn="base" hangingPunct="0">
        <a:spcBef>
          <a:spcPct val="0"/>
        </a:spcBef>
        <a:spcAft>
          <a:spcPct val="0"/>
        </a:spcAft>
        <a:defRPr sz="4000">
          <a:solidFill>
            <a:schemeClr val="tx2"/>
          </a:solidFill>
          <a:latin typeface="Times New Roman" pitchFamily="18" charset="0"/>
        </a:defRPr>
      </a:lvl4pPr>
      <a:lvl5pPr algn="l" rtl="0" eaLnBrk="0" fontAlgn="base" hangingPunct="0">
        <a:spcBef>
          <a:spcPct val="0"/>
        </a:spcBef>
        <a:spcAft>
          <a:spcPct val="0"/>
        </a:spcAft>
        <a:defRPr sz="4000">
          <a:solidFill>
            <a:schemeClr val="tx2"/>
          </a:solidFill>
          <a:latin typeface="Times New Roman" pitchFamily="18" charset="0"/>
        </a:defRPr>
      </a:lvl5pPr>
      <a:lvl6pPr marL="457200" algn="l" rtl="0" fontAlgn="base">
        <a:spcBef>
          <a:spcPct val="0"/>
        </a:spcBef>
        <a:spcAft>
          <a:spcPct val="0"/>
        </a:spcAft>
        <a:defRPr sz="4000">
          <a:solidFill>
            <a:schemeClr val="tx2"/>
          </a:solidFill>
          <a:latin typeface="Times New Roman" pitchFamily="18" charset="0"/>
        </a:defRPr>
      </a:lvl6pPr>
      <a:lvl7pPr marL="914400" algn="l" rtl="0" fontAlgn="base">
        <a:spcBef>
          <a:spcPct val="0"/>
        </a:spcBef>
        <a:spcAft>
          <a:spcPct val="0"/>
        </a:spcAft>
        <a:defRPr sz="4000">
          <a:solidFill>
            <a:schemeClr val="tx2"/>
          </a:solidFill>
          <a:latin typeface="Times New Roman" pitchFamily="18" charset="0"/>
        </a:defRPr>
      </a:lvl7pPr>
      <a:lvl8pPr marL="1371600" algn="l" rtl="0" fontAlgn="base">
        <a:spcBef>
          <a:spcPct val="0"/>
        </a:spcBef>
        <a:spcAft>
          <a:spcPct val="0"/>
        </a:spcAft>
        <a:defRPr sz="4000">
          <a:solidFill>
            <a:schemeClr val="tx2"/>
          </a:solidFill>
          <a:latin typeface="Times New Roman" pitchFamily="18" charset="0"/>
        </a:defRPr>
      </a:lvl8pPr>
      <a:lvl9pPr marL="1828800" algn="l" rtl="0" fontAlgn="base">
        <a:spcBef>
          <a:spcPct val="0"/>
        </a:spcBef>
        <a:spcAft>
          <a:spcPct val="0"/>
        </a:spcAft>
        <a:defRPr sz="4000">
          <a:solidFill>
            <a:schemeClr val="tx2"/>
          </a:solidFill>
          <a:latin typeface="Times New Roman" pitchFamily="18" charset="0"/>
        </a:defRPr>
      </a:lvl9pPr>
    </p:titleStyle>
    <p:bodyStyle>
      <a:lvl1pPr marL="514350" indent="-514350" algn="l" rtl="0" eaLnBrk="0" fontAlgn="base" hangingPunct="0">
        <a:spcBef>
          <a:spcPts val="0"/>
        </a:spcBef>
        <a:spcAft>
          <a:spcPct val="0"/>
        </a:spcAft>
        <a:buClr>
          <a:schemeClr val="accent1"/>
        </a:buClr>
        <a:buSzPct val="70000"/>
        <a:buFont typeface="Wingdings" pitchFamily="2" charset="2"/>
        <a:buChar char=""/>
        <a:defRPr sz="2600">
          <a:solidFill>
            <a:schemeClr val="tx1"/>
          </a:solidFill>
          <a:latin typeface="+mn-lt"/>
          <a:ea typeface="+mn-ea"/>
          <a:cs typeface="+mn-cs"/>
        </a:defRPr>
      </a:lvl1pPr>
      <a:lvl2pPr marL="971550" indent="-514350" algn="l" rtl="0" eaLnBrk="0" fontAlgn="base" hangingPunct="0">
        <a:spcBef>
          <a:spcPts val="0"/>
        </a:spcBef>
        <a:spcAft>
          <a:spcPct val="0"/>
        </a:spcAft>
        <a:buClr>
          <a:schemeClr val="accent1"/>
        </a:buClr>
        <a:buSzPct val="70000"/>
        <a:buFont typeface="Wingdings" pitchFamily="2" charset="2"/>
        <a:buChar char=""/>
        <a:defRPr sz="2600">
          <a:solidFill>
            <a:schemeClr val="tx1"/>
          </a:solidFill>
          <a:latin typeface="+mn-lt"/>
        </a:defRPr>
      </a:lvl2pPr>
      <a:lvl3pPr marL="1371600" indent="-457200" algn="l" rtl="0" eaLnBrk="0" fontAlgn="base" hangingPunct="0">
        <a:spcBef>
          <a:spcPts val="0"/>
        </a:spcBef>
        <a:spcAft>
          <a:spcPct val="0"/>
        </a:spcAft>
        <a:buClr>
          <a:schemeClr val="accent1"/>
        </a:buClr>
        <a:buSzPct val="70000"/>
        <a:buFont typeface="Wingdings" pitchFamily="2" charset="2"/>
        <a:buChar char=""/>
        <a:defRPr sz="2600">
          <a:solidFill>
            <a:schemeClr val="tx1"/>
          </a:solidFill>
          <a:latin typeface="+mn-lt"/>
        </a:defRPr>
      </a:lvl3pPr>
      <a:lvl4pPr marL="1600200" indent="-22860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4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4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4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4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2"/>
          <p:cNvSpPr>
            <a:spLocks noGrp="1" noChangeArrowheads="1"/>
          </p:cNvSpPr>
          <p:nvPr>
            <p:ph type="body" sz="half" idx="4294967295"/>
          </p:nvPr>
        </p:nvSpPr>
        <p:spPr>
          <a:xfrm>
            <a:off x="685800" y="1676400"/>
            <a:ext cx="8077200" cy="4419600"/>
          </a:xfrm>
        </p:spPr>
        <p:txBody>
          <a:bodyPr/>
          <a:lstStyle/>
          <a:p>
            <a:pPr marL="0" indent="0" algn="ctr">
              <a:buNone/>
            </a:pPr>
            <a:endParaRPr lang="en-US" sz="2400" b="1" dirty="0"/>
          </a:p>
          <a:p>
            <a:pPr marL="0" indent="0" algn="ctr">
              <a:buNone/>
            </a:pPr>
            <a:r>
              <a:rPr lang="en-US" sz="2400" b="1" dirty="0"/>
              <a:t>MASC Conference </a:t>
            </a:r>
          </a:p>
          <a:p>
            <a:pPr marL="0" indent="0" algn="ctr">
              <a:buNone/>
            </a:pPr>
            <a:endParaRPr lang="en-US" sz="2400" b="1" dirty="0"/>
          </a:p>
          <a:p>
            <a:pPr marL="0" indent="0" algn="ctr">
              <a:buNone/>
            </a:pPr>
            <a:r>
              <a:rPr lang="en-US" sz="2400" dirty="0"/>
              <a:t>November 9, 2023</a:t>
            </a:r>
          </a:p>
          <a:p>
            <a:pPr marL="0" indent="0" algn="ctr">
              <a:buNone/>
            </a:pPr>
            <a:r>
              <a:rPr lang="en-US" sz="2400" dirty="0"/>
              <a:t>Presented by: Mary Ellen Sowyrda, Esq.</a:t>
            </a:r>
          </a:p>
          <a:p>
            <a:pPr marL="0" indent="0" algn="ctr">
              <a:buNone/>
            </a:pPr>
            <a:r>
              <a:rPr lang="en-US" sz="2400" dirty="0"/>
              <a:t>Felicia Vasudevan, Esq.</a:t>
            </a:r>
          </a:p>
          <a:p>
            <a:pPr marL="0" indent="0" algn="ctr">
              <a:buNone/>
            </a:pPr>
            <a:endParaRPr lang="en-US" sz="2400" dirty="0"/>
          </a:p>
          <a:p>
            <a:pPr marL="0" indent="0" algn="ctr">
              <a:buNone/>
            </a:pPr>
            <a:endParaRPr lang="en-US" sz="2400" b="1" dirty="0"/>
          </a:p>
          <a:p>
            <a:pPr marL="0" indent="0" algn="ctr">
              <a:buNone/>
            </a:pPr>
            <a:endParaRPr lang="en-US" sz="2400" b="1" dirty="0"/>
          </a:p>
          <a:p>
            <a:pPr marL="0" indent="0" algn="ctr">
              <a:buNone/>
            </a:pPr>
            <a:endParaRPr lang="en-US" sz="2400" b="1" dirty="0"/>
          </a:p>
          <a:p>
            <a:pPr marL="0" indent="0" algn="ctr">
              <a:buNone/>
            </a:pPr>
            <a:endParaRPr lang="en-US" sz="2400" b="1" i="1" dirty="0"/>
          </a:p>
          <a:p>
            <a:pPr marL="0" indent="0" algn="ctr">
              <a:buNone/>
            </a:pPr>
            <a:endParaRPr lang="en-US" sz="1800" i="1" dirty="0"/>
          </a:p>
        </p:txBody>
      </p:sp>
      <p:pic>
        <p:nvPicPr>
          <p:cNvPr id="3077" name="Picture 3" descr="mhtl logo"/>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62000" y="304800"/>
            <a:ext cx="6934200" cy="99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5" name="Footer Placeholder 5"/>
          <p:cNvSpPr>
            <a:spLocks noGrp="1"/>
          </p:cNvSpPr>
          <p:nvPr>
            <p:ph type="ftr" sz="quarter" idx="11"/>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 2020 Murphy, Hesse, Toomey &amp; </a:t>
            </a:r>
            <a:r>
              <a:rPr lang="en-US" dirty="0" err="1"/>
              <a:t>Lehane</a:t>
            </a:r>
            <a:r>
              <a:rPr lang="en-US" dirty="0"/>
              <a:t> LLP. All Rights Reserved.</a:t>
            </a:r>
          </a:p>
        </p:txBody>
      </p:sp>
      <p:sp>
        <p:nvSpPr>
          <p:cNvPr id="3" name="Slide Number Placeholder 2"/>
          <p:cNvSpPr>
            <a:spLocks noGrp="1"/>
          </p:cNvSpPr>
          <p:nvPr>
            <p:ph type="sldNum" sz="quarter" idx="12"/>
          </p:nvPr>
        </p:nvSpPr>
        <p:spPr/>
        <p:txBody>
          <a:bodyPr/>
          <a:lstStyle/>
          <a:p>
            <a:pPr>
              <a:defRPr/>
            </a:pPr>
            <a:fld id="{4F9F9C3A-A553-4DA9-B124-D796C22122F2}"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5CFF7-BDA1-89C2-F4A6-EB491F789B2E}"/>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2A626D98-8493-D039-0311-0DA389E86857}"/>
              </a:ext>
            </a:extLst>
          </p:cNvPr>
          <p:cNvSpPr>
            <a:spLocks noGrp="1"/>
          </p:cNvSpPr>
          <p:nvPr>
            <p:ph sz="half" idx="2"/>
          </p:nvPr>
        </p:nvSpPr>
        <p:spPr/>
        <p:txBody>
          <a:bodyPr/>
          <a:lstStyle/>
          <a:p>
            <a:r>
              <a:rPr lang="en-US" sz="1400" b="1" u="sng" dirty="0"/>
              <a:t>In re: District L. &amp; Student, BSEA # 2308727</a:t>
            </a:r>
            <a:r>
              <a:rPr lang="en-US" sz="1400" dirty="0"/>
              <a:t> – The Hearing Officer found that </a:t>
            </a:r>
            <a:r>
              <a:rPr lang="en-US" sz="1400" dirty="0">
                <a:effectLst/>
                <a:ea typeface="Times New Roman" panose="02020603050405020304" pitchFamily="18" charset="0"/>
              </a:rPr>
              <a:t>Parent’s advocacy approach often worked to hinder rather than assist in this matter. The Parent’s tendency was to object and reject rather than collaborate.  She often insisted on form at the expense of substance.  Parent would frequently pivot positions.  Each of the Team meetings had all the proper parties. Nothing in the IDEA requires a District to invite every person requested by a Parent to attend a Team meeting, only certain roles must be represented.  Further, the responsibility for ensuring and inviting Team members to a meeting lies with the school district, not parents</a:t>
            </a:r>
            <a:r>
              <a:rPr lang="en-US" sz="1400" dirty="0">
                <a:ea typeface="Times New Roman" panose="02020603050405020304" pitchFamily="18" charset="0"/>
              </a:rPr>
              <a:t>.  It was not an error to not invite Mass Rehab because the Parent refused to sign the consent form; an email requesting them to be invited was not sufficient. P</a:t>
            </a:r>
            <a:r>
              <a:rPr lang="en-US" sz="1400" dirty="0">
                <a:effectLst/>
                <a:ea typeface="Times New Roman" panose="02020603050405020304" pitchFamily="18" charset="0"/>
              </a:rPr>
              <a:t>arents do not have the ability to dictate the Team agenda, rather it is the school’s responsibility to ensure an IEP is complete.  If the Team is unable to reach a consensus, the proper process, as was followed by the District in this case, is for the district to provide parents with a prior written notice of the district’s proposals regarding the student’s educational program and offer parents the ability to seek resolution of any disagreements via all available dispute resolution options. The only time the IDEA requires a Team to convene within a 30-day timeframe, is when it is developing an IEP after a finding of eligibility for special education.  Otherwise, the IDEA only requires “periodically, but not less than annually” Team meetings “to determine whether the annual goals for the child are being achieved and revises the IEP, as appropriate …”. </a:t>
            </a:r>
            <a:r>
              <a:rPr lang="en-US" sz="1400" dirty="0">
                <a:ea typeface="Times New Roman" panose="02020603050405020304" pitchFamily="18" charset="0"/>
              </a:rPr>
              <a:t>T</a:t>
            </a:r>
            <a:r>
              <a:rPr lang="en-US" sz="1400" dirty="0">
                <a:effectLst/>
                <a:ea typeface="Times New Roman" panose="02020603050405020304" pitchFamily="18" charset="0"/>
              </a:rPr>
              <a:t>he decision to provide complete IEPs rather than amendments after each meeting, is also discretionary with a school district under the IDEA and was justifiable here.  The District appropriately had a draft to structure the conversation.  The only error was a failure to tie goals to a service delivery grid for which compensatory services were owed.  </a:t>
            </a:r>
          </a:p>
          <a:p>
            <a:endParaRPr lang="en-US" sz="1400" dirty="0">
              <a:effectLst/>
              <a:ea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C2B6161A-7210-457D-7E04-AE589D8A63C2}"/>
              </a:ext>
            </a:extLst>
          </p:cNvPr>
          <p:cNvSpPr>
            <a:spLocks noGrp="1"/>
          </p:cNvSpPr>
          <p:nvPr>
            <p:ph type="ftr" sz="quarter" idx="11"/>
          </p:nvPr>
        </p:nvSpPr>
        <p:spPr/>
        <p:txBody>
          <a:bodyPr/>
          <a:lstStyle/>
          <a:p>
            <a:pPr>
              <a:defRPr/>
            </a:pPr>
            <a:r>
              <a:rPr lang="en-US" dirty="0"/>
              <a:t>© 2020 Murphy, Hesse, Toomey &amp; </a:t>
            </a:r>
            <a:r>
              <a:rPr lang="en-US" dirty="0" err="1"/>
              <a:t>Lehane</a:t>
            </a:r>
            <a:r>
              <a:rPr lang="en-US" dirty="0"/>
              <a:t> LLP. All Rights Reserved.</a:t>
            </a:r>
          </a:p>
        </p:txBody>
      </p:sp>
      <p:sp>
        <p:nvSpPr>
          <p:cNvPr id="5" name="Slide Number Placeholder 4">
            <a:extLst>
              <a:ext uri="{FF2B5EF4-FFF2-40B4-BE49-F238E27FC236}">
                <a16:creationId xmlns:a16="http://schemas.microsoft.com/office/drawing/2014/main" id="{7F1C3408-9CB7-FE81-3A6B-5346D089841D}"/>
              </a:ext>
            </a:extLst>
          </p:cNvPr>
          <p:cNvSpPr>
            <a:spLocks noGrp="1"/>
          </p:cNvSpPr>
          <p:nvPr>
            <p:ph type="sldNum" sz="quarter" idx="12"/>
          </p:nvPr>
        </p:nvSpPr>
        <p:spPr/>
        <p:txBody>
          <a:bodyPr/>
          <a:lstStyle/>
          <a:p>
            <a:pPr>
              <a:defRPr/>
            </a:pPr>
            <a:fld id="{4F9F9C3A-A553-4DA9-B124-D796C22122F2}" type="slidenum">
              <a:rPr lang="en-US" smtClean="0"/>
              <a:pPr>
                <a:defRPr/>
              </a:pPr>
              <a:t>10</a:t>
            </a:fld>
            <a:endParaRPr lang="en-US"/>
          </a:p>
        </p:txBody>
      </p:sp>
    </p:spTree>
    <p:extLst>
      <p:ext uri="{BB962C8B-B14F-4D97-AF65-F5344CB8AC3E}">
        <p14:creationId xmlns:p14="http://schemas.microsoft.com/office/powerpoint/2010/main" val="2026727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C3D72-E645-2DCA-C68B-577BAB1FE1FE}"/>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BA5A113F-4024-423E-2A66-B7E2FE2BB47F}"/>
              </a:ext>
            </a:extLst>
          </p:cNvPr>
          <p:cNvSpPr>
            <a:spLocks noGrp="1"/>
          </p:cNvSpPr>
          <p:nvPr>
            <p:ph sz="half" idx="2"/>
          </p:nvPr>
        </p:nvSpPr>
        <p:spPr/>
        <p:txBody>
          <a:bodyPr/>
          <a:lstStyle/>
          <a:p>
            <a:r>
              <a:rPr lang="nl-NL" sz="2200" u="sng" dirty="0"/>
              <a:t>In re:    Zeke  - BSEA #2200246</a:t>
            </a:r>
            <a:r>
              <a:rPr lang="nl-NL" sz="2200" dirty="0"/>
              <a:t> - </a:t>
            </a:r>
            <a:r>
              <a:rPr lang="en-US" sz="2200" dirty="0"/>
              <a:t>Parent provided little evidence at Hearing regarding the substantive appropriateness of Zeke’s IEP. Pembroke proposed a three-year reevaluation of Zeke in the fall of 2019, which included an FBA.  The Parent signed consent and Pembroke failed to conduct an FBA. Although Parent did not meet her burden to prove that this violation resulted in a deprivation of educational benefits to Zeke, or otherwise negatively impacted his right to a FAPE, it did impede Parent’s opportunity to participate in decision-making regarding Zeke’s access to a FAPE.  The District had to provide funding for a BCBA for the limited purpose of observing Zeke at a doctor’s appointment and updating the December 2021 FBA to incorporate the findings of said observation. </a:t>
            </a:r>
            <a:endParaRPr lang="en-US" sz="2200" u="sng" dirty="0"/>
          </a:p>
        </p:txBody>
      </p:sp>
      <p:sp>
        <p:nvSpPr>
          <p:cNvPr id="4" name="Footer Placeholder 3">
            <a:extLst>
              <a:ext uri="{FF2B5EF4-FFF2-40B4-BE49-F238E27FC236}">
                <a16:creationId xmlns:a16="http://schemas.microsoft.com/office/drawing/2014/main" id="{1A3589FC-9B03-CB5F-173D-B1368221E9CF}"/>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C336637B-4850-6DD0-1DA4-5BB93984E957}"/>
              </a:ext>
            </a:extLst>
          </p:cNvPr>
          <p:cNvSpPr>
            <a:spLocks noGrp="1"/>
          </p:cNvSpPr>
          <p:nvPr>
            <p:ph type="sldNum" sz="quarter" idx="12"/>
          </p:nvPr>
        </p:nvSpPr>
        <p:spPr/>
        <p:txBody>
          <a:bodyPr/>
          <a:lstStyle/>
          <a:p>
            <a:pPr>
              <a:defRPr/>
            </a:pPr>
            <a:fld id="{4F9F9C3A-A553-4DA9-B124-D796C22122F2}" type="slidenum">
              <a:rPr lang="en-US" smtClean="0"/>
              <a:pPr>
                <a:defRPr/>
              </a:pPr>
              <a:t>11</a:t>
            </a:fld>
            <a:endParaRPr lang="en-US"/>
          </a:p>
        </p:txBody>
      </p:sp>
    </p:spTree>
    <p:extLst>
      <p:ext uri="{BB962C8B-B14F-4D97-AF65-F5344CB8AC3E}">
        <p14:creationId xmlns:p14="http://schemas.microsoft.com/office/powerpoint/2010/main" val="790400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CB52E-EB29-D51D-4A08-276F905D4D2B}"/>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EEA62631-4D6E-9234-F6E7-5B9B1CA27474}"/>
              </a:ext>
            </a:extLst>
          </p:cNvPr>
          <p:cNvSpPr>
            <a:spLocks noGrp="1"/>
          </p:cNvSpPr>
          <p:nvPr>
            <p:ph sz="half" idx="2"/>
          </p:nvPr>
        </p:nvSpPr>
        <p:spPr/>
        <p:txBody>
          <a:bodyPr/>
          <a:lstStyle/>
          <a:p>
            <a:r>
              <a:rPr lang="en-US" sz="1400" b="1" u="sng" dirty="0"/>
              <a:t>In re:  Student v. Springfield Public Schools, BSEA # 220844  </a:t>
            </a:r>
            <a:r>
              <a:rPr lang="en-US" sz="1400" dirty="0"/>
              <a:t>- District did not violate law when had meeting without parent. The Team meeting was rescheduled once, to a date chosen to comply with federal guidelines.  Both Ms. Freedman and Mr. </a:t>
            </a:r>
            <a:r>
              <a:rPr lang="en-US" sz="1400" dirty="0" err="1"/>
              <a:t>Menkel</a:t>
            </a:r>
            <a:r>
              <a:rPr lang="en-US" sz="1400" dirty="0"/>
              <a:t> credibly testified that had Parent provided her availability to the Team, they would have accommodated her request. I have no reason to doubt their testimony; Mr. </a:t>
            </a:r>
            <a:r>
              <a:rPr lang="en-US" sz="1400" dirty="0" err="1"/>
              <a:t>Menkel’s</a:t>
            </a:r>
            <a:r>
              <a:rPr lang="en-US" sz="1400" dirty="0"/>
              <a:t> relentless efforts to schedule the Team meeting (and to remind Parent thereof) are particularly commendable; he also continuously offered Parent a facilitated Team meeting. Ms. Freedman too offered Parent the option of extending the IEP timeline to elicit her attendance, but Parent’s Advocate declined on behalf of Parent, without offering any alternative  date Parent would be available, leaving the Team with few options but to hold the meeting on the rescheduled date. Parent’s argument that the Team meeting should have been postponed to allow for the observation she requested to take place was equally unpersuasive. Even, assuming arguendo, that the District erred in not adding an Emotional Impairment disability category to Student’s IEP at that time, Parent must still establish that the proposed IEP denied Student a FAPE on the basis of his unique needs, regardless of the disability label given to those needs. The IDEA makes no specific provision for a student to be classified under a particular disability, but rather requires that the student’s educational program be designed to suit the student’s demonstrated needs. The had been struggling in school since the start of the school year. Both the FBA and OT evaluation also suggested a high level of dysregulation and maladaptive behaviors which interfered with Student’s access to education. The November 2021 IEP proposed a Social Emotional Goal targeting peer interactions and attention to task and corresponding counseling service, and a BIP was developed to address Student’s interfering behaviors. Occupational therapy consultation was also added to help Student with sensory regulation.  Given that addressed social emotional needs, thus did not matter whether emotional impairment or not. </a:t>
            </a:r>
          </a:p>
        </p:txBody>
      </p:sp>
      <p:sp>
        <p:nvSpPr>
          <p:cNvPr id="4" name="Footer Placeholder 3">
            <a:extLst>
              <a:ext uri="{FF2B5EF4-FFF2-40B4-BE49-F238E27FC236}">
                <a16:creationId xmlns:a16="http://schemas.microsoft.com/office/drawing/2014/main" id="{E85F4A99-6912-E38A-D6AA-6B2764C9588C}"/>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71E9C092-4BCB-E082-470B-D12F6DF86C60}"/>
              </a:ext>
            </a:extLst>
          </p:cNvPr>
          <p:cNvSpPr>
            <a:spLocks noGrp="1"/>
          </p:cNvSpPr>
          <p:nvPr>
            <p:ph type="sldNum" sz="quarter" idx="12"/>
          </p:nvPr>
        </p:nvSpPr>
        <p:spPr/>
        <p:txBody>
          <a:bodyPr/>
          <a:lstStyle/>
          <a:p>
            <a:pPr>
              <a:defRPr/>
            </a:pPr>
            <a:fld id="{4F9F9C3A-A553-4DA9-B124-D796C22122F2}" type="slidenum">
              <a:rPr lang="en-US" smtClean="0"/>
              <a:pPr>
                <a:defRPr/>
              </a:pPr>
              <a:t>12</a:t>
            </a:fld>
            <a:endParaRPr lang="en-US"/>
          </a:p>
        </p:txBody>
      </p:sp>
    </p:spTree>
    <p:extLst>
      <p:ext uri="{BB962C8B-B14F-4D97-AF65-F5344CB8AC3E}">
        <p14:creationId xmlns:p14="http://schemas.microsoft.com/office/powerpoint/2010/main" val="3563025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88039-FE70-6BFA-9288-A0F9A9912B1E}"/>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65C5A1F6-7BAB-44D9-8AE8-45C1A00185ED}"/>
              </a:ext>
            </a:extLst>
          </p:cNvPr>
          <p:cNvSpPr>
            <a:spLocks noGrp="1"/>
          </p:cNvSpPr>
          <p:nvPr>
            <p:ph sz="half" idx="2"/>
          </p:nvPr>
        </p:nvSpPr>
        <p:spPr/>
        <p:txBody>
          <a:bodyPr/>
          <a:lstStyle/>
          <a:p>
            <a:r>
              <a:rPr lang="en-US" sz="2400" u="sng" dirty="0"/>
              <a:t>Nauset Public Schools - BSEA # 2301268</a:t>
            </a:r>
            <a:r>
              <a:rPr lang="en-US" sz="2400" dirty="0"/>
              <a:t>- Student “put his hands down the back part of a female student’s pants without her consent.” The Student also engaged in sexual harassment consistent with continued and unwanted sexual advances towards another student. Student then posted a video that was threatening, racist and sexual. As a result, the Hearing Officer concluded that find that maintaining Student’s placement at Nauset Regional High School is substantially likely to result in injury to Student or others.  Because Student continues to struggle with impulsiveness and self-regulation, there is a substantial likelihood that his behaviors could result in further school discipline or even involvement with law enforcement.  She ordered a therapeutic placement for 45 days.  </a:t>
            </a:r>
            <a:endParaRPr lang="en-US" sz="2400" u="sng" dirty="0"/>
          </a:p>
        </p:txBody>
      </p:sp>
      <p:sp>
        <p:nvSpPr>
          <p:cNvPr id="4" name="Footer Placeholder 3">
            <a:extLst>
              <a:ext uri="{FF2B5EF4-FFF2-40B4-BE49-F238E27FC236}">
                <a16:creationId xmlns:a16="http://schemas.microsoft.com/office/drawing/2014/main" id="{12044A6D-D21C-6AC6-E019-3FBE1E1A1EC9}"/>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C836B896-0CF3-3E2A-4F58-EF64F7648588}"/>
              </a:ext>
            </a:extLst>
          </p:cNvPr>
          <p:cNvSpPr>
            <a:spLocks noGrp="1"/>
          </p:cNvSpPr>
          <p:nvPr>
            <p:ph type="sldNum" sz="quarter" idx="12"/>
          </p:nvPr>
        </p:nvSpPr>
        <p:spPr/>
        <p:txBody>
          <a:bodyPr/>
          <a:lstStyle/>
          <a:p>
            <a:pPr>
              <a:defRPr/>
            </a:pPr>
            <a:fld id="{4F9F9C3A-A553-4DA9-B124-D796C22122F2}" type="slidenum">
              <a:rPr lang="en-US" smtClean="0"/>
              <a:pPr>
                <a:defRPr/>
              </a:pPr>
              <a:t>13</a:t>
            </a:fld>
            <a:endParaRPr lang="en-US"/>
          </a:p>
        </p:txBody>
      </p:sp>
    </p:spTree>
    <p:extLst>
      <p:ext uri="{BB962C8B-B14F-4D97-AF65-F5344CB8AC3E}">
        <p14:creationId xmlns:p14="http://schemas.microsoft.com/office/powerpoint/2010/main" val="1439869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BE0A8-D303-428E-B5B7-FFF0F940A5ED}"/>
              </a:ext>
            </a:extLst>
          </p:cNvPr>
          <p:cNvSpPr>
            <a:spLocks noGrp="1"/>
          </p:cNvSpPr>
          <p:nvPr>
            <p:ph type="title"/>
          </p:nvPr>
        </p:nvSpPr>
        <p:spPr/>
        <p:txBody>
          <a:bodyPr/>
          <a:lstStyle/>
          <a:p>
            <a:r>
              <a:rPr lang="en-US" dirty="0"/>
              <a:t>Cases</a:t>
            </a:r>
          </a:p>
        </p:txBody>
      </p:sp>
      <p:sp>
        <p:nvSpPr>
          <p:cNvPr id="3" name="Content Placeholder 2">
            <a:extLst>
              <a:ext uri="{FF2B5EF4-FFF2-40B4-BE49-F238E27FC236}">
                <a16:creationId xmlns:a16="http://schemas.microsoft.com/office/drawing/2014/main" id="{46C638D6-641E-4AEE-8447-9AFECD3AE49D}"/>
              </a:ext>
            </a:extLst>
          </p:cNvPr>
          <p:cNvSpPr>
            <a:spLocks noGrp="1"/>
          </p:cNvSpPr>
          <p:nvPr>
            <p:ph sz="half" idx="2"/>
          </p:nvPr>
        </p:nvSpPr>
        <p:spPr/>
        <p:txBody>
          <a:bodyPr/>
          <a:lstStyle/>
          <a:p>
            <a:r>
              <a:rPr lang="en-US" sz="2400" b="1" u="sng" dirty="0"/>
              <a:t>In Re:   Student v.  Northborough Public Schools BSEA #   2201162 </a:t>
            </a:r>
            <a:r>
              <a:rPr lang="en-US" sz="2400" dirty="0"/>
              <a:t>- A parent may not dictate staffing assignments to a school district; such responsibility is wholly within the prerogative of the district, provided that the staff assigned has the education, training and expertise to provide the service.  Here, Ms. Shaughnessy was a highly trained and experienced Orton Gillingham provider who had the education and expertise to work with Student. (Shaughnessy; Cyr; Alan) Parent offered no evidence to the contrary. While Parent, although mistakenly, may have believed a new teacher would be reassigned to student at some point in time, the fact is that it was her decision not to have her daughter participate in reading services. </a:t>
            </a:r>
          </a:p>
        </p:txBody>
      </p:sp>
      <p:sp>
        <p:nvSpPr>
          <p:cNvPr id="4" name="Footer Placeholder 3">
            <a:extLst>
              <a:ext uri="{FF2B5EF4-FFF2-40B4-BE49-F238E27FC236}">
                <a16:creationId xmlns:a16="http://schemas.microsoft.com/office/drawing/2014/main" id="{72AA6440-3BD1-4080-82A6-D97E23E90E4D}"/>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51EAFD62-A551-4243-9F33-DF4EFB2DDABF}"/>
              </a:ext>
            </a:extLst>
          </p:cNvPr>
          <p:cNvSpPr>
            <a:spLocks noGrp="1"/>
          </p:cNvSpPr>
          <p:nvPr>
            <p:ph type="sldNum" sz="quarter" idx="12"/>
          </p:nvPr>
        </p:nvSpPr>
        <p:spPr/>
        <p:txBody>
          <a:bodyPr/>
          <a:lstStyle/>
          <a:p>
            <a:pPr>
              <a:defRPr/>
            </a:pPr>
            <a:fld id="{4F9F9C3A-A553-4DA9-B124-D796C22122F2}" type="slidenum">
              <a:rPr lang="en-US" smtClean="0"/>
              <a:pPr>
                <a:defRPr/>
              </a:pPr>
              <a:t>14</a:t>
            </a:fld>
            <a:endParaRPr lang="en-US"/>
          </a:p>
        </p:txBody>
      </p:sp>
    </p:spTree>
    <p:extLst>
      <p:ext uri="{BB962C8B-B14F-4D97-AF65-F5344CB8AC3E}">
        <p14:creationId xmlns:p14="http://schemas.microsoft.com/office/powerpoint/2010/main" val="926124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CFF1E-D1F6-B7B6-4A14-923FDBA4D450}"/>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C20564F3-22A9-08D4-30F6-8A58A2E95853}"/>
              </a:ext>
            </a:extLst>
          </p:cNvPr>
          <p:cNvSpPr>
            <a:spLocks noGrp="1"/>
          </p:cNvSpPr>
          <p:nvPr>
            <p:ph sz="half" idx="2"/>
          </p:nvPr>
        </p:nvSpPr>
        <p:spPr/>
        <p:txBody>
          <a:bodyPr/>
          <a:lstStyle/>
          <a:p>
            <a:r>
              <a:rPr lang="en-US" sz="1800" b="1" u="sng" dirty="0"/>
              <a:t>In Re:  Student v. Bedford Public Schools - BSEA#  2211208  -</a:t>
            </a:r>
            <a:r>
              <a:rPr lang="en-US" sz="1800" dirty="0"/>
              <a:t>On August 15, 2022, the District issued a Prior Written Notice informing Parents that Bedford has issued a diploma effective August 15, 2022 and that the diploma and Student’s final transcript were available for pick up after the Parents said they were refusing the diploma. The Hearing Officer said even if Student’s last day of ESY at Riverview was August 13, the District could not issue a diploma to Student prior to August 29 in accordance with the projected graduation date in her IEP.  Nonetheless, it could graduate the student as the student passed MCAS and local graduation requirements and had received FAPE. The mere fact that Parents are dissatisfied with Student’s current skill level does not establish a failure to provide a FAPE.  Rather than guaranteeing a specific result, the “results-oriented process” called for by IDEA’s definition of transition services  requires goals, objectives, and data collection to show that meaningful educational progress was made in line with the student's particular needs and interests, and that the district's plan accomplished its aims, namely to help prepare the student for her postsecondary experience.</a:t>
            </a:r>
          </a:p>
        </p:txBody>
      </p:sp>
      <p:sp>
        <p:nvSpPr>
          <p:cNvPr id="4" name="Footer Placeholder 3">
            <a:extLst>
              <a:ext uri="{FF2B5EF4-FFF2-40B4-BE49-F238E27FC236}">
                <a16:creationId xmlns:a16="http://schemas.microsoft.com/office/drawing/2014/main" id="{BD1AE05E-F652-0866-5163-637B449C38E5}"/>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EE056D42-BA54-A856-A747-3BBA1FCD931F}"/>
              </a:ext>
            </a:extLst>
          </p:cNvPr>
          <p:cNvSpPr>
            <a:spLocks noGrp="1"/>
          </p:cNvSpPr>
          <p:nvPr>
            <p:ph type="sldNum" sz="quarter" idx="12"/>
          </p:nvPr>
        </p:nvSpPr>
        <p:spPr/>
        <p:txBody>
          <a:bodyPr/>
          <a:lstStyle/>
          <a:p>
            <a:pPr>
              <a:defRPr/>
            </a:pPr>
            <a:fld id="{4F9F9C3A-A553-4DA9-B124-D796C22122F2}" type="slidenum">
              <a:rPr lang="en-US" smtClean="0"/>
              <a:pPr>
                <a:defRPr/>
              </a:pPr>
              <a:t>15</a:t>
            </a:fld>
            <a:endParaRPr lang="en-US"/>
          </a:p>
        </p:txBody>
      </p:sp>
    </p:spTree>
    <p:extLst>
      <p:ext uri="{BB962C8B-B14F-4D97-AF65-F5344CB8AC3E}">
        <p14:creationId xmlns:p14="http://schemas.microsoft.com/office/powerpoint/2010/main" val="129504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1827D-3524-4A8A-AEAE-9B67D4B662AD}"/>
              </a:ext>
            </a:extLst>
          </p:cNvPr>
          <p:cNvSpPr>
            <a:spLocks noGrp="1"/>
          </p:cNvSpPr>
          <p:nvPr>
            <p:ph type="title"/>
          </p:nvPr>
        </p:nvSpPr>
        <p:spPr/>
        <p:txBody>
          <a:bodyPr/>
          <a:lstStyle/>
          <a:p>
            <a:r>
              <a:rPr lang="en-US" dirty="0"/>
              <a:t>Cases</a:t>
            </a:r>
          </a:p>
        </p:txBody>
      </p:sp>
      <p:sp>
        <p:nvSpPr>
          <p:cNvPr id="3" name="Content Placeholder 2">
            <a:extLst>
              <a:ext uri="{FF2B5EF4-FFF2-40B4-BE49-F238E27FC236}">
                <a16:creationId xmlns:a16="http://schemas.microsoft.com/office/drawing/2014/main" id="{1EB45D24-563C-4576-88F5-94CED2E8D0EE}"/>
              </a:ext>
            </a:extLst>
          </p:cNvPr>
          <p:cNvSpPr>
            <a:spLocks noGrp="1"/>
          </p:cNvSpPr>
          <p:nvPr>
            <p:ph sz="half" idx="2"/>
          </p:nvPr>
        </p:nvSpPr>
        <p:spPr/>
        <p:txBody>
          <a:bodyPr/>
          <a:lstStyle/>
          <a:p>
            <a:r>
              <a:rPr lang="en-US" sz="1800" b="1" u="sng" dirty="0"/>
              <a:t>IN RE: CHELMSFORD PUBLIC SCHOOLS V.  SWANSEA WOOD SCHOOL - BSEA # 2203132 </a:t>
            </a:r>
            <a:r>
              <a:rPr lang="en-US" sz="1800" dirty="0"/>
              <a:t>- As Student has, to date, not attended any educational program other than Swansea Wood since November 2020, his return to Swansea Wood would least disrupt his educational programming and maximize his stability. “In reviewing an emergency termination, a hearing officer will typically look at whether there is evidence that the special education school could no longer provide a safe environment for the student, whether the special education school attempted modifications to make the school safe for the student, whether the Student’s behaviors are within the purview of the special education school’s expertise, and whether the student’s behavior is consistent with, or different from, descriptions available to the special education school prior to his acceptance.” There is evidence that Swansea Wood did not “attempt[ all] modifications to make the school safe for the student.”  Swansea Wood failed to provide Student with his IEP-required one-to-one assistant, to reconvene the IEP team, to request additional support from the District, to seek consent for assessments of Student, or to seek consultation from other outside professionals.</a:t>
            </a:r>
          </a:p>
        </p:txBody>
      </p:sp>
      <p:sp>
        <p:nvSpPr>
          <p:cNvPr id="4" name="Footer Placeholder 3">
            <a:extLst>
              <a:ext uri="{FF2B5EF4-FFF2-40B4-BE49-F238E27FC236}">
                <a16:creationId xmlns:a16="http://schemas.microsoft.com/office/drawing/2014/main" id="{2AEB28E9-C177-45FF-8D4C-593CB5CFB5F5}"/>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7CAB662E-06D3-4BC0-AEA3-5593318E7591}"/>
              </a:ext>
            </a:extLst>
          </p:cNvPr>
          <p:cNvSpPr>
            <a:spLocks noGrp="1"/>
          </p:cNvSpPr>
          <p:nvPr>
            <p:ph type="sldNum" sz="quarter" idx="12"/>
          </p:nvPr>
        </p:nvSpPr>
        <p:spPr/>
        <p:txBody>
          <a:bodyPr/>
          <a:lstStyle/>
          <a:p>
            <a:pPr>
              <a:defRPr/>
            </a:pPr>
            <a:fld id="{4F9F9C3A-A553-4DA9-B124-D796C22122F2}" type="slidenum">
              <a:rPr lang="en-US" smtClean="0"/>
              <a:pPr>
                <a:defRPr/>
              </a:pPr>
              <a:t>16</a:t>
            </a:fld>
            <a:endParaRPr lang="en-US"/>
          </a:p>
        </p:txBody>
      </p:sp>
    </p:spTree>
    <p:extLst>
      <p:ext uri="{BB962C8B-B14F-4D97-AF65-F5344CB8AC3E}">
        <p14:creationId xmlns:p14="http://schemas.microsoft.com/office/powerpoint/2010/main" val="4791630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13BB2-08F3-04BB-10CA-6C79D1663A2A}"/>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B2E7E5C7-B6D8-AA8E-4A60-81C973594223}"/>
              </a:ext>
            </a:extLst>
          </p:cNvPr>
          <p:cNvSpPr>
            <a:spLocks noGrp="1"/>
          </p:cNvSpPr>
          <p:nvPr>
            <p:ph sz="half" idx="2"/>
          </p:nvPr>
        </p:nvSpPr>
        <p:spPr/>
        <p:txBody>
          <a:bodyPr/>
          <a:lstStyle/>
          <a:p>
            <a:pPr marL="0" indent="0">
              <a:spcAft>
                <a:spcPts val="0"/>
              </a:spcAft>
              <a:buNone/>
            </a:pPr>
            <a:r>
              <a:rPr lang="en-US" sz="1600" b="1" u="sng" dirty="0">
                <a:solidFill>
                  <a:srgbClr val="000000"/>
                </a:solidFill>
                <a:effectLst/>
                <a:latin typeface="Times New Roman" panose="02020603050405020304" pitchFamily="18" charset="0"/>
                <a:ea typeface="Times New Roman" panose="02020603050405020304" pitchFamily="18" charset="0"/>
              </a:rPr>
              <a:t>In Re: Student v. North Middlesex Regional School District &amp; Dr. Franklin Perkins School, BSEA # 2400589- </a:t>
            </a:r>
            <a:r>
              <a:rPr lang="en-US" sz="1600" dirty="0">
                <a:solidFill>
                  <a:srgbClr val="000000"/>
                </a:solidFill>
                <a:effectLst/>
                <a:latin typeface="Times New Roman" panose="02020603050405020304" pitchFamily="18" charset="0"/>
                <a:ea typeface="Times New Roman" panose="02020603050405020304" pitchFamily="18" charset="0"/>
              </a:rPr>
              <a:t>Perkins is Student’s stay-put placement and that the District must continue to fund Student’s placement at Perkins pending the underlying dispute. </a:t>
            </a:r>
            <a:r>
              <a:rPr lang="en-US" sz="1600" dirty="0">
                <a:solidFill>
                  <a:srgbClr val="000000"/>
                </a:solidFill>
                <a:latin typeface="Times New Roman" panose="02020603050405020304" pitchFamily="18" charset="0"/>
                <a:ea typeface="Times New Roman" panose="02020603050405020304" pitchFamily="18" charset="0"/>
              </a:rPr>
              <a:t>T</a:t>
            </a:r>
            <a:r>
              <a:rPr lang="en-US" sz="1600" dirty="0">
                <a:solidFill>
                  <a:srgbClr val="000000"/>
                </a:solidFill>
                <a:effectLst/>
                <a:latin typeface="Times New Roman" panose="02020603050405020304" pitchFamily="18" charset="0"/>
                <a:ea typeface="Times New Roman" panose="02020603050405020304" pitchFamily="18" charset="0"/>
              </a:rPr>
              <a:t>he fact that the parties agreed that Perkins could no longer meet Student’s needs is not dispositive with respect to the question of stay-put. </a:t>
            </a:r>
            <a:r>
              <a:rPr lang="en-US" sz="1600" dirty="0">
                <a:effectLst/>
                <a:latin typeface="Times New Roman" panose="02020603050405020304" pitchFamily="18" charset="0"/>
                <a:ea typeface="Times New Roman" panose="02020603050405020304" pitchFamily="18" charset="0"/>
              </a:rPr>
              <a:t>Although Perkins sought to help transition Student to a new placement, </a:t>
            </a:r>
            <a:r>
              <a:rPr lang="en-US" sz="1600" dirty="0">
                <a:solidFill>
                  <a:srgbClr val="000000"/>
                </a:solidFill>
                <a:effectLst/>
                <a:latin typeface="Times New Roman" panose="02020603050405020304" pitchFamily="18" charset="0"/>
                <a:ea typeface="Times New Roman" panose="02020603050405020304" pitchFamily="18" charset="0"/>
              </a:rPr>
              <a:t>as of the end of May and the beginning of June 2023, Perkins was aware that Student had no other placement; in fact, the District inquired if Perkins would maintain Student longer, and Perkins informed the District that it must “maintain the discharge date of June 23rd, 2023”. Subsequently, Perkins terminated Student on said date without following the procedures established by the regulations for a planned termination, despite the termination having  been planned for June 23, 2023.</a:t>
            </a:r>
            <a:r>
              <a:rPr lang="en-US" sz="1600" baseline="30000" dirty="0">
                <a:solidFill>
                  <a:srgbClr val="000000"/>
                </a:solidFill>
                <a:effectLst/>
                <a:latin typeface="Times New Roman" panose="02020603050405020304" pitchFamily="18" charset="0"/>
                <a:ea typeface="Times New Roman" panose="02020603050405020304" pitchFamily="18" charset="0"/>
              </a:rPr>
              <a:t> </a:t>
            </a:r>
            <a:r>
              <a:rPr lang="en-US" sz="1600" dirty="0">
                <a:solidFill>
                  <a:srgbClr val="000000"/>
                </a:solidFill>
                <a:effectLst/>
                <a:latin typeface="Times New Roman" panose="02020603050405020304" pitchFamily="18" charset="0"/>
                <a:ea typeface="Times New Roman" panose="02020603050405020304" pitchFamily="18" charset="0"/>
              </a:rPr>
              <a:t>As such, Perkins improperly terminated Student’s placement. 603 CMR 18.05(7)(c)(1). Even in cases where a private special education school has been found to fully follow the required termination procedures, Hearing Officers have concluded that if, at the time of that hearing, no appropriate placement was available, the stay-put placement was the private school placement, because, “[a]s a matter of public policy, and if the IDEA’s stay put provisions are to have any meaning, the BSEA cannot issue a decision finding that [the] [s]</a:t>
            </a:r>
            <a:r>
              <a:rPr lang="en-US" sz="1600" dirty="0" err="1">
                <a:solidFill>
                  <a:srgbClr val="000000"/>
                </a:solidFill>
                <a:effectLst/>
                <a:latin typeface="Times New Roman" panose="02020603050405020304" pitchFamily="18" charset="0"/>
                <a:ea typeface="Times New Roman" panose="02020603050405020304" pitchFamily="18" charset="0"/>
              </a:rPr>
              <a:t>tudent</a:t>
            </a:r>
            <a:r>
              <a:rPr lang="en-US" sz="1600" dirty="0">
                <a:solidFill>
                  <a:srgbClr val="000000"/>
                </a:solidFill>
                <a:effectLst/>
                <a:latin typeface="Times New Roman" panose="02020603050405020304" pitchFamily="18" charset="0"/>
                <a:ea typeface="Times New Roman" panose="02020603050405020304" pitchFamily="18" charset="0"/>
              </a:rPr>
              <a:t> does not have any placement in which to remain during the pendency of this matter,” and the removal of the private school as the stay-put placement would [leave] the student without any educational placement</a:t>
            </a:r>
            <a:endParaRPr lang="en-US" sz="1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dirty="0"/>
          </a:p>
        </p:txBody>
      </p:sp>
      <p:sp>
        <p:nvSpPr>
          <p:cNvPr id="4" name="Footer Placeholder 3">
            <a:extLst>
              <a:ext uri="{FF2B5EF4-FFF2-40B4-BE49-F238E27FC236}">
                <a16:creationId xmlns:a16="http://schemas.microsoft.com/office/drawing/2014/main" id="{D93276CA-C770-4A81-0308-8E4F14CF7EB5}"/>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D9FB3FBD-BE94-4F35-9A86-5B27300907C0}"/>
              </a:ext>
            </a:extLst>
          </p:cNvPr>
          <p:cNvSpPr>
            <a:spLocks noGrp="1"/>
          </p:cNvSpPr>
          <p:nvPr>
            <p:ph type="sldNum" sz="quarter" idx="12"/>
          </p:nvPr>
        </p:nvSpPr>
        <p:spPr/>
        <p:txBody>
          <a:bodyPr/>
          <a:lstStyle/>
          <a:p>
            <a:pPr>
              <a:defRPr/>
            </a:pPr>
            <a:fld id="{4F9F9C3A-A553-4DA9-B124-D796C22122F2}" type="slidenum">
              <a:rPr lang="en-US" smtClean="0"/>
              <a:pPr>
                <a:defRPr/>
              </a:pPr>
              <a:t>17</a:t>
            </a:fld>
            <a:endParaRPr lang="en-US"/>
          </a:p>
        </p:txBody>
      </p:sp>
    </p:spTree>
    <p:extLst>
      <p:ext uri="{BB962C8B-B14F-4D97-AF65-F5344CB8AC3E}">
        <p14:creationId xmlns:p14="http://schemas.microsoft.com/office/powerpoint/2010/main" val="1640039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C8F2F-6CAB-E086-93C8-2C9D99A2B36D}"/>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9F7AD1C5-4DC6-FB87-3D76-204CA49B053D}"/>
              </a:ext>
            </a:extLst>
          </p:cNvPr>
          <p:cNvSpPr>
            <a:spLocks noGrp="1"/>
          </p:cNvSpPr>
          <p:nvPr>
            <p:ph sz="half" idx="2"/>
          </p:nvPr>
        </p:nvSpPr>
        <p:spPr/>
        <p:txBody>
          <a:bodyPr/>
          <a:lstStyle/>
          <a:p>
            <a:r>
              <a:rPr lang="en-US" b="1" u="sng" dirty="0"/>
              <a:t>In Re: Student v. Melrose Public Schools - BSEA #  2205685</a:t>
            </a:r>
            <a:r>
              <a:rPr lang="en-US" dirty="0"/>
              <a:t> – The Parent could allege a claim for what occurred outside the two year statute of limitations because whether Melrose “</a:t>
            </a:r>
            <a:r>
              <a:rPr lang="en-US" dirty="0" err="1"/>
              <a:t>delivere</a:t>
            </a:r>
            <a:r>
              <a:rPr lang="en-US" dirty="0"/>
              <a:t>[d] a copy of IDEA procedural safeguards” to Parents informing them of Student’s stay put rights when proposing to remove Student from his IEP in 4th grade is a question of fact that must be decided at hearing. However, taking as true Parents’ allegations that the District failed to deliver said “required information”, Parents have asserted “[f]actual allegations [sufficient] to raise a right to relief above the speculative level.”</a:t>
            </a:r>
            <a:endParaRPr lang="en-US" b="1" u="sng" dirty="0"/>
          </a:p>
        </p:txBody>
      </p:sp>
      <p:sp>
        <p:nvSpPr>
          <p:cNvPr id="4" name="Footer Placeholder 3">
            <a:extLst>
              <a:ext uri="{FF2B5EF4-FFF2-40B4-BE49-F238E27FC236}">
                <a16:creationId xmlns:a16="http://schemas.microsoft.com/office/drawing/2014/main" id="{D33719D0-540D-BDD0-6704-73B0CD232F70}"/>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68E6B164-DA25-394E-1E91-6D4E1A09409F}"/>
              </a:ext>
            </a:extLst>
          </p:cNvPr>
          <p:cNvSpPr>
            <a:spLocks noGrp="1"/>
          </p:cNvSpPr>
          <p:nvPr>
            <p:ph type="sldNum" sz="quarter" idx="12"/>
          </p:nvPr>
        </p:nvSpPr>
        <p:spPr/>
        <p:txBody>
          <a:bodyPr/>
          <a:lstStyle/>
          <a:p>
            <a:pPr>
              <a:defRPr/>
            </a:pPr>
            <a:fld id="{4F9F9C3A-A553-4DA9-B124-D796C22122F2}" type="slidenum">
              <a:rPr lang="en-US" smtClean="0"/>
              <a:pPr>
                <a:defRPr/>
              </a:pPr>
              <a:t>18</a:t>
            </a:fld>
            <a:endParaRPr lang="en-US"/>
          </a:p>
        </p:txBody>
      </p:sp>
    </p:spTree>
    <p:extLst>
      <p:ext uri="{BB962C8B-B14F-4D97-AF65-F5344CB8AC3E}">
        <p14:creationId xmlns:p14="http://schemas.microsoft.com/office/powerpoint/2010/main" val="21082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CFF1E-D1F6-B7B6-4A14-923FDBA4D450}"/>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C20564F3-22A9-08D4-30F6-8A58A2E95853}"/>
              </a:ext>
            </a:extLst>
          </p:cNvPr>
          <p:cNvSpPr>
            <a:spLocks noGrp="1"/>
          </p:cNvSpPr>
          <p:nvPr>
            <p:ph sz="half" idx="2"/>
          </p:nvPr>
        </p:nvSpPr>
        <p:spPr/>
        <p:txBody>
          <a:bodyPr/>
          <a:lstStyle/>
          <a:p>
            <a:pPr algn="l"/>
            <a:r>
              <a:rPr lang="en-US" sz="1800" b="1" u="sng" dirty="0"/>
              <a:t>In Re:  Student v. Ipswich Public Schools - BSEA#  23-01247  -</a:t>
            </a:r>
            <a:r>
              <a:rPr lang="en-US" sz="1800" b="1" dirty="0"/>
              <a:t> </a:t>
            </a:r>
            <a:r>
              <a:rPr lang="en-US" sz="1800" b="0" i="0" u="none" strike="noStrike" baseline="0" dirty="0">
                <a:solidFill>
                  <a:srgbClr val="000000"/>
                </a:solidFill>
                <a:latin typeface="TimesNewRoman"/>
              </a:rPr>
              <a:t>Although District witnesses acknowledged that Ipswich’s program is not a language-based program “per se,” because it does not provide a small classroom setting, Hearing officer not persuaded that small classes are necessary for Student to receive a FAPE in light of the significant accommodations and cohesive push-in and pull-out services provided in the 6th Grade IEP. In reaching this conclusion, </a:t>
            </a:r>
            <a:r>
              <a:rPr lang="en-US" sz="1800" dirty="0">
                <a:solidFill>
                  <a:srgbClr val="000000"/>
                </a:solidFill>
                <a:latin typeface="TimesNewRoman"/>
              </a:rPr>
              <a:t>she </a:t>
            </a:r>
            <a:r>
              <a:rPr lang="en-US" sz="1800" b="0" i="0" u="none" strike="noStrike" baseline="0" dirty="0">
                <a:solidFill>
                  <a:srgbClr val="000000"/>
                </a:solidFill>
                <a:latin typeface="TimesNewRoman"/>
              </a:rPr>
              <a:t>relied greatly on the testimony of Student’s teachers, as they have extensive knowledge of Student in a variety of settings, and their testimony was corroborated by Ms. Fleet’s observations. To the extent that Dr. Ward and Ms. Mason described the program necessary for Student as “intensive,” “with peers of average intellectual functioning with multisensory phonics-based literacy instruction and support across all content areas and settings,” Student’s program satisfies such criteria. No probative evidence was presented to demonstrate that Student was not accessing (or could not access) the general education classroom curriculum in inclusion classes.  Hearing Officer discredited Ms. Mason.  </a:t>
            </a:r>
            <a:endParaRPr lang="en-US" sz="1800" dirty="0"/>
          </a:p>
        </p:txBody>
      </p:sp>
      <p:sp>
        <p:nvSpPr>
          <p:cNvPr id="4" name="Footer Placeholder 3">
            <a:extLst>
              <a:ext uri="{FF2B5EF4-FFF2-40B4-BE49-F238E27FC236}">
                <a16:creationId xmlns:a16="http://schemas.microsoft.com/office/drawing/2014/main" id="{BD1AE05E-F652-0866-5163-637B449C38E5}"/>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EE056D42-BA54-A856-A747-3BBA1FCD931F}"/>
              </a:ext>
            </a:extLst>
          </p:cNvPr>
          <p:cNvSpPr>
            <a:spLocks noGrp="1"/>
          </p:cNvSpPr>
          <p:nvPr>
            <p:ph type="sldNum" sz="quarter" idx="12"/>
          </p:nvPr>
        </p:nvSpPr>
        <p:spPr/>
        <p:txBody>
          <a:bodyPr/>
          <a:lstStyle/>
          <a:p>
            <a:pPr>
              <a:defRPr/>
            </a:pPr>
            <a:fld id="{4F9F9C3A-A553-4DA9-B124-D796C22122F2}" type="slidenum">
              <a:rPr lang="en-US" smtClean="0"/>
              <a:pPr>
                <a:defRPr/>
              </a:pPr>
              <a:t>19</a:t>
            </a:fld>
            <a:endParaRPr lang="en-US"/>
          </a:p>
        </p:txBody>
      </p:sp>
    </p:spTree>
    <p:extLst>
      <p:ext uri="{BB962C8B-B14F-4D97-AF65-F5344CB8AC3E}">
        <p14:creationId xmlns:p14="http://schemas.microsoft.com/office/powerpoint/2010/main" val="350200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600" dirty="0"/>
              <a:t>In a unanimous ruling, the Supreme Court decided in favor of a 27-year-old deaf student who sued his Michigan school district, claiming he was denied the services of a qualified interpreter for years, and was misled by teachers and administrators about his progress in school. </a:t>
            </a:r>
          </a:p>
          <a:p>
            <a:r>
              <a:rPr lang="en-US" sz="2600" dirty="0"/>
              <a:t>The student, Miguel Perez, only sought monetary damages. </a:t>
            </a:r>
          </a:p>
          <a:p>
            <a:r>
              <a:rPr lang="en-US" sz="2600" dirty="0"/>
              <a:t>The Court held that he was free to sue the district for money damages due to discrimination under Title II of the Americans with Disabilities Act (ADA). </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2</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1815090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44489-DB81-5793-60C3-9D98D82550F7}"/>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190EEE0F-B3E7-AAD5-BDB7-B5125A14CCBF}"/>
              </a:ext>
            </a:extLst>
          </p:cNvPr>
          <p:cNvSpPr>
            <a:spLocks noGrp="1"/>
          </p:cNvSpPr>
          <p:nvPr>
            <p:ph sz="half" idx="2"/>
          </p:nvPr>
        </p:nvSpPr>
        <p:spPr/>
        <p:txBody>
          <a:bodyPr/>
          <a:lstStyle/>
          <a:p>
            <a:r>
              <a:rPr lang="en-US" sz="1600" b="1" u="sng" dirty="0"/>
              <a:t>In re North Attleborough v. Student, BSEA # 2400326 </a:t>
            </a:r>
            <a:r>
              <a:rPr lang="en-US" sz="1600" dirty="0"/>
              <a:t>– North Attleboro filed for hearing. </a:t>
            </a:r>
            <a:r>
              <a:rPr lang="en-US" sz="1600" dirty="0">
                <a:effectLst/>
                <a:ea typeface="Calibri" panose="020F0502020204030204" pitchFamily="34" charset="0"/>
              </a:rPr>
              <a:t>North Attleboro met its burden of persuasion to show that Student requires an out-of-district private or public special education placement in order to  appropriately address his academic, language-based, health and emotional disabilities and to receive a FAPE. Parent notes in her closing argument, that Student requires an out-of-district placement and a different approach to learning. Parent’s statements regarding the placement she seeks, to wit: a “full inclusion, out-of-district private language-based program” are confusing, internally inconsistent, and contradictory. Parent cannot have it both ways; Student is either placed in a full or partial inclusion program in North Attleboro Public Schools, a separate program in a public-school setting, or he is placed in an out-of-district private or public special education day program outside North Attleboro. Parent’s indecisiveness, lack of clarity and argumentative style throughout this process made it difficult for the Parties to engage in collaborative discussions, and has caused the process to be unnecessarily delayed.  Even while stating that she supports an out-of-district placement for Student, Parent continued to question every detail of statements made by the District about these placements and the placement process, despite said statements being clear and unambiguous.  Every question answered is met with another question, in an endless back and forth that yields no resolution.  Parent appeared to argue for the sake of arguing, even when the District acquiesced to her requests. </a:t>
            </a:r>
            <a:endParaRPr lang="en-US" sz="1600" dirty="0"/>
          </a:p>
        </p:txBody>
      </p:sp>
      <p:sp>
        <p:nvSpPr>
          <p:cNvPr id="4" name="Footer Placeholder 3">
            <a:extLst>
              <a:ext uri="{FF2B5EF4-FFF2-40B4-BE49-F238E27FC236}">
                <a16:creationId xmlns:a16="http://schemas.microsoft.com/office/drawing/2014/main" id="{05620130-E3C0-487D-372F-0CB0B50078E5}"/>
              </a:ext>
            </a:extLst>
          </p:cNvPr>
          <p:cNvSpPr>
            <a:spLocks noGrp="1"/>
          </p:cNvSpPr>
          <p:nvPr>
            <p:ph type="ftr" sz="quarter" idx="11"/>
          </p:nvPr>
        </p:nvSpPr>
        <p:spPr/>
        <p:txBody>
          <a:bodyPr/>
          <a:lstStyle/>
          <a:p>
            <a:pPr>
              <a:defRPr/>
            </a:pPr>
            <a:r>
              <a:rPr lang="en-US" dirty="0"/>
              <a:t>© 2020 Murphy, Hesse, Toomey &amp; </a:t>
            </a:r>
            <a:r>
              <a:rPr lang="en-US" dirty="0" err="1"/>
              <a:t>Lehane</a:t>
            </a:r>
            <a:r>
              <a:rPr lang="en-US" dirty="0"/>
              <a:t> LLP. All Rights Reserved.</a:t>
            </a:r>
          </a:p>
        </p:txBody>
      </p:sp>
      <p:sp>
        <p:nvSpPr>
          <p:cNvPr id="5" name="Slide Number Placeholder 4">
            <a:extLst>
              <a:ext uri="{FF2B5EF4-FFF2-40B4-BE49-F238E27FC236}">
                <a16:creationId xmlns:a16="http://schemas.microsoft.com/office/drawing/2014/main" id="{C5C13962-40B8-A744-DD6A-10F6D9BD0823}"/>
              </a:ext>
            </a:extLst>
          </p:cNvPr>
          <p:cNvSpPr>
            <a:spLocks noGrp="1"/>
          </p:cNvSpPr>
          <p:nvPr>
            <p:ph type="sldNum" sz="quarter" idx="12"/>
          </p:nvPr>
        </p:nvSpPr>
        <p:spPr/>
        <p:txBody>
          <a:bodyPr/>
          <a:lstStyle/>
          <a:p>
            <a:pPr>
              <a:defRPr/>
            </a:pPr>
            <a:fld id="{4F9F9C3A-A553-4DA9-B124-D796C22122F2}" type="slidenum">
              <a:rPr lang="en-US" smtClean="0"/>
              <a:pPr>
                <a:defRPr/>
              </a:pPr>
              <a:t>20</a:t>
            </a:fld>
            <a:endParaRPr lang="en-US"/>
          </a:p>
        </p:txBody>
      </p:sp>
    </p:spTree>
    <p:extLst>
      <p:ext uri="{BB962C8B-B14F-4D97-AF65-F5344CB8AC3E}">
        <p14:creationId xmlns:p14="http://schemas.microsoft.com/office/powerpoint/2010/main" val="259394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62A6A-D755-E587-E382-BE36A789E358}"/>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FC796711-3823-D3C6-3C0C-09FABFDB2062}"/>
              </a:ext>
            </a:extLst>
          </p:cNvPr>
          <p:cNvSpPr>
            <a:spLocks noGrp="1"/>
          </p:cNvSpPr>
          <p:nvPr>
            <p:ph sz="half" idx="2"/>
          </p:nvPr>
        </p:nvSpPr>
        <p:spPr/>
        <p:txBody>
          <a:bodyPr/>
          <a:lstStyle/>
          <a:p>
            <a:r>
              <a:rPr lang="en-US" sz="2000" b="1" u="sng" dirty="0"/>
              <a:t>Middleborough Public Schools v. Student, BSEA # 2309287 - </a:t>
            </a:r>
            <a:r>
              <a:rPr lang="en-US" sz="2000" dirty="0"/>
              <a:t> Middleborough filed for hearing, seeking an out-of-district placement. </a:t>
            </a:r>
            <a:r>
              <a:rPr lang="en-US" sz="2000" dirty="0">
                <a:effectLst/>
                <a:ea typeface="Times New Roman" panose="02020603050405020304" pitchFamily="18" charset="0"/>
              </a:rPr>
              <a:t>Middleborough witnesses credibly testified that Student’s aggressive behavior and dysregulation have increased significantly during the 2022-2023 school year.  They described the negative educational consequences which have resulted from Student’s increased behaviors, including his missing out on academic instruction and being separated from his peers. They further attested to the multiple instances of staff injury that resulted from said behaviors. Student’s progress reports for the first and second term, along with the uncontested testimony of Middleborough’s witnesses, demonstrate that Student was not making effective progress in any of his goal areas.  The data collected by Middleborough supports its contention that Student continues to have a high number of aggressions per day. </a:t>
            </a:r>
            <a:endParaRPr lang="en-US" sz="2000" b="1" u="sng" dirty="0"/>
          </a:p>
        </p:txBody>
      </p:sp>
      <p:sp>
        <p:nvSpPr>
          <p:cNvPr id="4" name="Footer Placeholder 3">
            <a:extLst>
              <a:ext uri="{FF2B5EF4-FFF2-40B4-BE49-F238E27FC236}">
                <a16:creationId xmlns:a16="http://schemas.microsoft.com/office/drawing/2014/main" id="{EECD79B3-4A8D-B011-BB4A-34705788371C}"/>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D85651D8-DBF2-C9D3-CA61-5F8DAA590657}"/>
              </a:ext>
            </a:extLst>
          </p:cNvPr>
          <p:cNvSpPr>
            <a:spLocks noGrp="1"/>
          </p:cNvSpPr>
          <p:nvPr>
            <p:ph type="sldNum" sz="quarter" idx="12"/>
          </p:nvPr>
        </p:nvSpPr>
        <p:spPr/>
        <p:txBody>
          <a:bodyPr/>
          <a:lstStyle/>
          <a:p>
            <a:pPr>
              <a:defRPr/>
            </a:pPr>
            <a:fld id="{4F9F9C3A-A553-4DA9-B124-D796C22122F2}" type="slidenum">
              <a:rPr lang="en-US" smtClean="0"/>
              <a:pPr>
                <a:defRPr/>
              </a:pPr>
              <a:t>21</a:t>
            </a:fld>
            <a:endParaRPr lang="en-US"/>
          </a:p>
        </p:txBody>
      </p:sp>
    </p:spTree>
    <p:extLst>
      <p:ext uri="{BB962C8B-B14F-4D97-AF65-F5344CB8AC3E}">
        <p14:creationId xmlns:p14="http://schemas.microsoft.com/office/powerpoint/2010/main" val="3318467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01FB62-9A3A-D1FD-A162-30AFDA8C9984}"/>
              </a:ext>
            </a:extLst>
          </p:cNvPr>
          <p:cNvSpPr txBox="1"/>
          <p:nvPr/>
        </p:nvSpPr>
        <p:spPr>
          <a:xfrm>
            <a:off x="697116" y="1626906"/>
            <a:ext cx="8311081" cy="44096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pPr>
            <a:r>
              <a:rPr lang="en-US" sz="2100" b="0" i="0" u="sng" strike="noStrike" kern="1200" dirty="0">
                <a:ln>
                  <a:noFill/>
                </a:ln>
                <a:uFillTx/>
                <a:latin typeface="Times New Roman" pitchFamily="18"/>
                <a:ea typeface="Microsoft YaHei" pitchFamily="2"/>
                <a:cs typeface="Arial" pitchFamily="2"/>
              </a:rPr>
              <a:t>In Re: Student and Westfield PS</a:t>
            </a:r>
            <a:r>
              <a:rPr lang="en-US" sz="2100" b="0" i="0" u="none" strike="noStrike" kern="1200" dirty="0">
                <a:ln>
                  <a:noFill/>
                </a:ln>
                <a:latin typeface="Times New Roman" pitchFamily="18"/>
                <a:ea typeface="Microsoft YaHei" pitchFamily="2"/>
                <a:cs typeface="Arial" pitchFamily="2"/>
              </a:rPr>
              <a:t>, BSEA  # 2212235</a:t>
            </a:r>
          </a:p>
          <a:p>
            <a:pPr marL="0" marR="0" lvl="0" indent="0" rtl="0" hangingPunct="0">
              <a:lnSpc>
                <a:spcPct val="100000"/>
              </a:lnSpc>
              <a:spcBef>
                <a:spcPts val="0"/>
              </a:spcBef>
              <a:spcAft>
                <a:spcPts val="0"/>
              </a:spcAft>
              <a:buNone/>
              <a:tabLst/>
            </a:pPr>
            <a:endParaRPr lang="en-US" sz="2100" b="0" i="0" u="none" strike="noStrike" kern="1200" dirty="0">
              <a:ln>
                <a:noFill/>
              </a:ln>
              <a:latin typeface="Times New Roman" pitchFamily="18"/>
              <a:ea typeface="Microsoft YaHei" pitchFamily="2"/>
              <a:cs typeface="Arial" pitchFamily="2"/>
            </a:endParaRP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Student is a 15-year-old 9</a:t>
            </a:r>
            <a:r>
              <a:rPr lang="en-US" sz="2100" b="0" i="0" u="none" strike="noStrike" kern="1200" baseline="30000" dirty="0">
                <a:ln>
                  <a:noFill/>
                </a:ln>
                <a:latin typeface="Times New Roman" pitchFamily="18"/>
                <a:ea typeface="Microsoft YaHei" pitchFamily="2"/>
                <a:cs typeface="Arial" pitchFamily="2"/>
              </a:rPr>
              <a:t>th</a:t>
            </a:r>
            <a:r>
              <a:rPr lang="en-US" sz="2100" b="0" i="0" u="none" strike="noStrike" kern="1200" dirty="0">
                <a:ln>
                  <a:noFill/>
                </a:ln>
                <a:latin typeface="Times New Roman" pitchFamily="18"/>
                <a:ea typeface="Microsoft YaHei" pitchFamily="2"/>
                <a:cs typeface="Arial" pitchFamily="2"/>
              </a:rPr>
              <a:t> grade with Emotional Disability. He exhibits</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dysregulated behaviors and his school attendance, for at least the past 2</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Years has been sporadic. He attended less than 40 days of school during</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the 2022-23 school year. The District had proposed an Extended Evaluation</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during his 8</a:t>
            </a:r>
            <a:r>
              <a:rPr lang="en-US" sz="2100" b="0" i="0" u="none" strike="noStrike" kern="1200" baseline="30000" dirty="0">
                <a:ln>
                  <a:noFill/>
                </a:ln>
                <a:latin typeface="Times New Roman" pitchFamily="18"/>
                <a:ea typeface="Microsoft YaHei" pitchFamily="2"/>
                <a:cs typeface="Arial" pitchFamily="2"/>
              </a:rPr>
              <a:t>th</a:t>
            </a:r>
            <a:r>
              <a:rPr lang="en-US" sz="2100" b="0" i="0" u="none" strike="noStrike" kern="1200" dirty="0">
                <a:ln>
                  <a:noFill/>
                </a:ln>
                <a:latin typeface="Times New Roman" pitchFamily="18"/>
                <a:ea typeface="Microsoft YaHei" pitchFamily="2"/>
                <a:cs typeface="Arial" pitchFamily="2"/>
              </a:rPr>
              <a:t> grade year which he did not complete. During the 2022-23</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school year, the District proposed placement student in its LLD program</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but no improvement was noted. The District filed for hearing seeking an</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order for an EE in a therapeutic school. The Parents were pro se.</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Based on all the evidence, HO ordered the EE but parents then refused all</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options and student's attendance was close to zero. The District filed a</a:t>
            </a:r>
          </a:p>
          <a:p>
            <a:pPr marL="0" marR="0" lvl="0" indent="0" rtl="0" hangingPunct="0">
              <a:lnSpc>
                <a:spcPct val="100000"/>
              </a:lnSpc>
              <a:spcBef>
                <a:spcPts val="0"/>
              </a:spcBef>
              <a:spcAft>
                <a:spcPts val="0"/>
              </a:spcAft>
              <a:buNone/>
              <a:tabLst/>
            </a:pPr>
            <a:r>
              <a:rPr lang="en-US" sz="2100" b="0" i="0" u="none" strike="noStrike" kern="1200" dirty="0">
                <a:ln>
                  <a:noFill/>
                </a:ln>
                <a:latin typeface="Times New Roman" pitchFamily="18"/>
                <a:ea typeface="Microsoft YaHei" pitchFamily="2"/>
                <a:cs typeface="Arial" pitchFamily="2"/>
              </a:rPr>
              <a:t>Motion to compel which was denied based on lack of jurisdiction.</a:t>
            </a:r>
          </a:p>
          <a:p>
            <a:pPr marL="0" marR="0" lvl="0" indent="0" rtl="0" hangingPunct="0">
              <a:lnSpc>
                <a:spcPct val="100000"/>
              </a:lnSpc>
              <a:spcBef>
                <a:spcPts val="0"/>
              </a:spcBef>
              <a:spcAft>
                <a:spcPts val="0"/>
              </a:spcAft>
              <a:buNone/>
              <a:tabLst/>
            </a:pPr>
            <a:endParaRPr lang="en-US" sz="2000" b="0" i="0" u="none" strike="noStrike" kern="1200" dirty="0">
              <a:ln>
                <a:noFill/>
              </a:ln>
              <a:latin typeface="Times New Roman" pitchFamily="18"/>
              <a:ea typeface="Microsoft YaHei" pitchFamily="2"/>
              <a:cs typeface="Arial" pitchFamily="2"/>
            </a:endParaRPr>
          </a:p>
          <a:p>
            <a:pPr marL="0" marR="0" lvl="0" indent="0" rtl="0" hangingPunct="0">
              <a:lnSpc>
                <a:spcPct val="100000"/>
              </a:lnSpc>
              <a:spcBef>
                <a:spcPts val="0"/>
              </a:spcBef>
              <a:spcAft>
                <a:spcPts val="0"/>
              </a:spcAft>
              <a:buNone/>
              <a:tabLst/>
            </a:pPr>
            <a:endParaRPr lang="en-US" sz="2000" b="0" i="0" u="none" strike="noStrike" kern="1200" dirty="0">
              <a:ln>
                <a:noFill/>
              </a:ln>
              <a:latin typeface="Times New Roman" pitchFamily="18"/>
              <a:ea typeface="Microsoft YaHei" pitchFamily="2"/>
              <a:cs typeface="Arial" pitchFamily="2"/>
            </a:endParaRPr>
          </a:p>
        </p:txBody>
      </p:sp>
      <p:sp>
        <p:nvSpPr>
          <p:cNvPr id="4" name="TextBox 3">
            <a:extLst>
              <a:ext uri="{FF2B5EF4-FFF2-40B4-BE49-F238E27FC236}">
                <a16:creationId xmlns:a16="http://schemas.microsoft.com/office/drawing/2014/main" id="{89E4AF83-2465-2068-83E7-181100C9591D}"/>
              </a:ext>
            </a:extLst>
          </p:cNvPr>
          <p:cNvSpPr txBox="1"/>
          <p:nvPr/>
        </p:nvSpPr>
        <p:spPr>
          <a:xfrm>
            <a:off x="914400" y="419505"/>
            <a:ext cx="7957996" cy="707886"/>
          </a:xfrm>
          <a:prstGeom prst="rect">
            <a:avLst/>
          </a:prstGeom>
          <a:noFill/>
        </p:spPr>
        <p:txBody>
          <a:bodyPr wrap="square">
            <a:spAutoFit/>
          </a:bodyPr>
          <a:lstStyle/>
          <a:p>
            <a:r>
              <a:rPr lang="en-US" sz="4000" b="1" dirty="0">
                <a:latin typeface="Times New Roman" panose="02020603050405020304" pitchFamily="18" charset="0"/>
                <a:cs typeface="Times New Roman" panose="02020603050405020304" pitchFamily="18" charset="0"/>
              </a:rPr>
              <a:t>CASES</a:t>
            </a:r>
          </a:p>
        </p:txBody>
      </p:sp>
    </p:spTree>
    <p:extLst>
      <p:ext uri="{BB962C8B-B14F-4D97-AF65-F5344CB8AC3E}">
        <p14:creationId xmlns:p14="http://schemas.microsoft.com/office/powerpoint/2010/main" val="2824164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63C00-A68D-4D71-76F8-C98F67B7EEB3}"/>
              </a:ext>
            </a:extLst>
          </p:cNvPr>
          <p:cNvSpPr txBox="1">
            <a:spLocks noGrp="1"/>
          </p:cNvSpPr>
          <p:nvPr>
            <p:ph type="title" idx="4294967295"/>
          </p:nvPr>
        </p:nvSpPr>
        <p:spPr>
          <a:xfrm>
            <a:off x="685799" y="-1"/>
            <a:ext cx="8229240" cy="1329841"/>
          </a:xfrm>
        </p:spPr>
        <p:txBody>
          <a:bodyPr/>
          <a:lstStyle/>
          <a:p>
            <a:pPr lvl="0"/>
            <a:r>
              <a:rPr lang="en-US" sz="2800" dirty="0"/>
              <a:t>Student v. </a:t>
            </a:r>
            <a:r>
              <a:rPr lang="en-US" sz="2800" dirty="0" err="1"/>
              <a:t>Blackacre</a:t>
            </a:r>
            <a:r>
              <a:rPr lang="en-US" sz="2800" dirty="0"/>
              <a:t> (BSEA) deaf student unable to receive FAPE in-district; requires placement with a critical mass of similar peers</a:t>
            </a:r>
          </a:p>
        </p:txBody>
      </p:sp>
      <p:sp>
        <p:nvSpPr>
          <p:cNvPr id="3" name="Content Placeholder 2">
            <a:extLst>
              <a:ext uri="{FF2B5EF4-FFF2-40B4-BE49-F238E27FC236}">
                <a16:creationId xmlns:a16="http://schemas.microsoft.com/office/drawing/2014/main" id="{3E7D0BFA-ED0A-D84E-3A9B-4E3E45EBF66A}"/>
              </a:ext>
            </a:extLst>
          </p:cNvPr>
          <p:cNvSpPr txBox="1">
            <a:spLocks noGrp="1"/>
          </p:cNvSpPr>
          <p:nvPr>
            <p:ph type="body" idx="4294967295"/>
          </p:nvPr>
        </p:nvSpPr>
        <p:spPr>
          <a:xfrm>
            <a:off x="686161" y="1641599"/>
            <a:ext cx="8228878" cy="4721040"/>
          </a:xfrm>
        </p:spPr>
        <p:txBody>
          <a:bodyPr/>
          <a:lstStyle/>
          <a:p>
            <a:pPr marL="0" marR="0" lvl="0" indent="0" rtl="0" hangingPunct="0">
              <a:lnSpc>
                <a:spcPct val="100000"/>
              </a:lnSpc>
              <a:spcBef>
                <a:spcPts val="0"/>
              </a:spcBef>
              <a:spcAft>
                <a:spcPts val="0"/>
              </a:spcAft>
              <a:buNone/>
              <a:tabLst/>
            </a:pPr>
            <a:r>
              <a:rPr lang="en-US" sz="1800" b="0" i="0" u="sng" strike="noStrike" kern="1200" dirty="0">
                <a:ln>
                  <a:noFill/>
                </a:ln>
                <a:uFillTx/>
                <a:latin typeface="Times New Roman" pitchFamily="18"/>
                <a:ea typeface="Microsoft YaHei" pitchFamily="2"/>
                <a:cs typeface="Arial" pitchFamily="2"/>
              </a:rPr>
              <a:t>In Re: Student v. </a:t>
            </a:r>
            <a:r>
              <a:rPr lang="en-US" sz="1800" b="0" i="0" u="sng" strike="noStrike" kern="1200" dirty="0" err="1">
                <a:ln>
                  <a:noFill/>
                </a:ln>
                <a:uFillTx/>
                <a:latin typeface="Times New Roman" pitchFamily="18"/>
                <a:ea typeface="Microsoft YaHei" pitchFamily="2"/>
                <a:cs typeface="Arial" pitchFamily="2"/>
              </a:rPr>
              <a:t>Blackacre</a:t>
            </a:r>
            <a:r>
              <a:rPr lang="en-US" sz="1800" b="0" i="0" u="sng" strike="noStrike" kern="1200" dirty="0">
                <a:ln>
                  <a:noFill/>
                </a:ln>
                <a:uFillTx/>
                <a:latin typeface="Times New Roman" pitchFamily="18"/>
                <a:ea typeface="Microsoft YaHei" pitchFamily="2"/>
                <a:cs typeface="Arial" pitchFamily="2"/>
              </a:rPr>
              <a:t> Regional School District</a:t>
            </a:r>
            <a:r>
              <a:rPr lang="en-US" sz="1800" b="0" i="0" u="none" strike="noStrike" kern="1200" dirty="0">
                <a:ln>
                  <a:noFill/>
                </a:ln>
                <a:latin typeface="Times New Roman" pitchFamily="18"/>
                <a:ea typeface="Microsoft YaHei" pitchFamily="2"/>
                <a:cs typeface="Arial" pitchFamily="2"/>
              </a:rPr>
              <a:t>,</a:t>
            </a:r>
          </a:p>
          <a:p>
            <a:pPr marL="0" marR="0" lvl="0" indent="0" rtl="0" hangingPunct="0">
              <a:lnSpc>
                <a:spcPct val="100000"/>
              </a:lnSpc>
              <a:spcBef>
                <a:spcPts val="0"/>
              </a:spcBef>
              <a:spcAft>
                <a:spcPts val="0"/>
              </a:spcAft>
              <a:buNone/>
              <a:tabLst/>
            </a:pPr>
            <a:r>
              <a:rPr lang="en-US" sz="1800" b="0" i="0" u="none" strike="noStrike" kern="1200" dirty="0">
                <a:ln>
                  <a:noFill/>
                </a:ln>
                <a:latin typeface="Times New Roman" pitchFamily="18"/>
                <a:ea typeface="Microsoft YaHei" pitchFamily="2"/>
                <a:cs typeface="Arial" pitchFamily="2"/>
              </a:rPr>
              <a:t>BSEA # 230041, Hearing Officer Kantor Nir, March 16, 2023</a:t>
            </a:r>
          </a:p>
          <a:p>
            <a:pPr marL="0" marR="0" lvl="0" indent="0" rtl="0" hangingPunct="0">
              <a:lnSpc>
                <a:spcPct val="100000"/>
              </a:lnSpc>
              <a:spcBef>
                <a:spcPts val="0"/>
              </a:spcBef>
              <a:spcAft>
                <a:spcPts val="0"/>
              </a:spcAft>
              <a:buNone/>
              <a:tabLst/>
            </a:pPr>
            <a:endParaRPr lang="en-US" sz="1800" b="0" i="0" u="none" strike="noStrike" kern="1200" dirty="0">
              <a:ln>
                <a:noFill/>
              </a:ln>
              <a:latin typeface="Times New Roman" pitchFamily="18"/>
              <a:ea typeface="Microsoft YaHei" pitchFamily="2"/>
              <a:cs typeface="Arial" pitchFamily="2"/>
            </a:endParaRPr>
          </a:p>
          <a:p>
            <a:pPr marL="0" marR="0" lvl="0" indent="0" rtl="0" hangingPunct="0">
              <a:lnSpc>
                <a:spcPct val="100000"/>
              </a:lnSpc>
              <a:spcBef>
                <a:spcPts val="0"/>
              </a:spcBef>
              <a:spcAft>
                <a:spcPts val="0"/>
              </a:spcAft>
              <a:buNone/>
              <a:tabLst/>
            </a:pPr>
            <a:r>
              <a:rPr lang="en-US" sz="1800" b="0" i="0" u="none" strike="noStrike" kern="1200" dirty="0">
                <a:ln>
                  <a:noFill/>
                </a:ln>
                <a:latin typeface="Times New Roman" pitchFamily="18"/>
                <a:ea typeface="Microsoft YaHei" pitchFamily="2"/>
                <a:cs typeface="Arial" pitchFamily="2"/>
              </a:rPr>
              <a:t>The HO found that the District failed to offer Student, a 15 year old 9</a:t>
            </a:r>
            <a:r>
              <a:rPr lang="en-US" sz="1800" b="0" i="0" u="none" strike="noStrike" kern="1200" baseline="30000" dirty="0">
                <a:ln>
                  <a:noFill/>
                </a:ln>
                <a:latin typeface="Times New Roman" pitchFamily="18"/>
                <a:ea typeface="Microsoft YaHei" pitchFamily="2"/>
                <a:cs typeface="Arial" pitchFamily="2"/>
              </a:rPr>
              <a:t>th</a:t>
            </a:r>
            <a:r>
              <a:rPr lang="en-US" sz="1800" b="0" i="0" u="none" strike="noStrike" kern="1200" dirty="0">
                <a:ln>
                  <a:noFill/>
                </a:ln>
                <a:latin typeface="Times New Roman" pitchFamily="18"/>
                <a:ea typeface="Microsoft YaHei" pitchFamily="2"/>
                <a:cs typeface="Arial" pitchFamily="2"/>
              </a:rPr>
              <a:t> grade deaf young man, a FAPE, by denying him a placement with a “critical mass” of similarly disabled deaf and hard of hearing peers. This lack of similar peers, and related programmatic supports, “prevented the student from benefiting educationally in the program and school in which he is currently enrolled,” specifically his local high school. Note that the student was very successful academically, However, overwhelming evidence indicated that his unaddressed emotional needs and the need to continue to promote for him a feeling of, “safety and likeness” caused the HO to find his current program inadequate and inappropriate She ordered the District to make a referral to the Newton North High School CAPS program for the Dear and Hard of Hearing. Note as well, the HO's rationale for an OOD placement contained in this Decision is readily applicable to students with other kinds of disabilities, particularly with regards to the need for a “critical mass” of like peer.</a:t>
            </a:r>
          </a:p>
          <a:p>
            <a:pPr lvl="0">
              <a:spcAft>
                <a:spcPts val="0"/>
              </a:spcAft>
              <a:buNone/>
            </a:pPr>
            <a:endParaRPr lang="en-US" sz="1400" dirty="0">
              <a:cs typeface="Times New Roman" pitchFamily="18"/>
            </a:endParaRPr>
          </a:p>
        </p:txBody>
      </p:sp>
      <p:sp>
        <p:nvSpPr>
          <p:cNvPr id="4" name="Footer Placeholder 3">
            <a:extLst>
              <a:ext uri="{FF2B5EF4-FFF2-40B4-BE49-F238E27FC236}">
                <a16:creationId xmlns:a16="http://schemas.microsoft.com/office/drawing/2014/main" id="{E94277E8-5BD4-091D-5D3E-AA832E31CFAC}"/>
              </a:ext>
            </a:extLst>
          </p:cNvPr>
          <p:cNvSpPr txBox="1">
            <a:spLocks noGrp="1"/>
          </p:cNvSpPr>
          <p:nvPr>
            <p:ph type="ftr" sz="quarter" idx="9"/>
          </p:nvPr>
        </p:nvSpPr>
        <p:spPr>
          <a:xfrm>
            <a:off x="457560" y="6362639"/>
            <a:ext cx="7093494" cy="304560"/>
          </a:xfrm>
          <a:prstGeom prst="rect">
            <a:avLst/>
          </a:prstGeom>
          <a:noFill/>
          <a:ln>
            <a:noFill/>
          </a:ln>
        </p:spPr>
        <p:txBody>
          <a:bodyPr wrap="square" lIns="90000" tIns="45000" rIns="90000" bIns="45000" anchor="t" anchorCtr="0">
            <a:noAutofit/>
          </a:bodyPr>
          <a:lstStyle/>
          <a:p>
            <a:pPr lvl="0"/>
            <a:r>
              <a:rPr lang="en-US" dirty="0">
                <a:solidFill>
                  <a:srgbClr val="000000"/>
                </a:solidFill>
                <a:latin typeface="Times New Roman" pitchFamily="18"/>
                <a:cs typeface="Tahoma" pitchFamily="2"/>
              </a:rPr>
              <a:t>© 2023 Murphy, Hesse, Toomey &amp; </a:t>
            </a:r>
            <a:r>
              <a:rPr lang="en-US" dirty="0" err="1">
                <a:solidFill>
                  <a:srgbClr val="000000"/>
                </a:solidFill>
                <a:latin typeface="Times New Roman" pitchFamily="18"/>
                <a:cs typeface="Tahoma" pitchFamily="2"/>
              </a:rPr>
              <a:t>Lehane</a:t>
            </a:r>
            <a:r>
              <a:rPr lang="en-US" dirty="0">
                <a:solidFill>
                  <a:srgbClr val="000000"/>
                </a:solidFill>
                <a:latin typeface="Times New Roman" pitchFamily="18"/>
                <a:cs typeface="Tahoma" pitchFamily="2"/>
              </a:rPr>
              <a:t> LLP. All Rights Reserved.</a:t>
            </a:r>
          </a:p>
        </p:txBody>
      </p:sp>
      <p:sp>
        <p:nvSpPr>
          <p:cNvPr id="5" name="Slide Number Placeholder 4">
            <a:extLst>
              <a:ext uri="{FF2B5EF4-FFF2-40B4-BE49-F238E27FC236}">
                <a16:creationId xmlns:a16="http://schemas.microsoft.com/office/drawing/2014/main" id="{F51530F6-1833-D9F4-316F-58D83827B51B}"/>
              </a:ext>
            </a:extLst>
          </p:cNvPr>
          <p:cNvSpPr txBox="1">
            <a:spLocks noGrp="1"/>
          </p:cNvSpPr>
          <p:nvPr>
            <p:ph type="sldNum" sz="quarter" idx="8"/>
          </p:nvPr>
        </p:nvSpPr>
        <p:spPr>
          <a:xfrm>
            <a:off x="7620120" y="6400799"/>
            <a:ext cx="1066320" cy="228240"/>
          </a:xfrm>
          <a:prstGeom prst="rect">
            <a:avLst/>
          </a:prstGeom>
          <a:noFill/>
          <a:ln>
            <a:noFill/>
          </a:ln>
        </p:spPr>
        <p:txBody>
          <a:bodyPr wrap="square" lIns="90000" tIns="45000" rIns="90000" bIns="45000" anchor="t" anchorCtr="0">
            <a:noAutofit/>
          </a:bodyPr>
          <a:lstStyle/>
          <a:p>
            <a:pPr lvl="0"/>
            <a:fld id="{2488FB20-6C35-4F0E-AD6C-0C07AF689123}" type="slidenum">
              <a:rPr lang="en-US">
                <a:solidFill>
                  <a:srgbClr val="000000"/>
                </a:solidFill>
                <a:latin typeface="Times New Roman" pitchFamily="18"/>
                <a:cs typeface="Tahoma" pitchFamily="2"/>
              </a:rPr>
              <a:t>23</a:t>
            </a:fld>
            <a:endParaRPr lang="en-US">
              <a:solidFill>
                <a:srgbClr val="000000"/>
              </a:solidFill>
              <a:latin typeface="Times New Roman" pitchFamily="18"/>
              <a:cs typeface="Tahoma" pitchFamily="2"/>
            </a:endParaRPr>
          </a:p>
        </p:txBody>
      </p:sp>
    </p:spTree>
    <p:extLst>
      <p:ext uri="{BB962C8B-B14F-4D97-AF65-F5344CB8AC3E}">
        <p14:creationId xmlns:p14="http://schemas.microsoft.com/office/powerpoint/2010/main" val="2227031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B9BE1-A57E-B98D-FF8E-2DCCC805E34B}"/>
              </a:ext>
            </a:extLst>
          </p:cNvPr>
          <p:cNvSpPr>
            <a:spLocks noGrp="1"/>
          </p:cNvSpPr>
          <p:nvPr>
            <p:ph type="title"/>
          </p:nvPr>
        </p:nvSpPr>
        <p:spPr/>
        <p:txBody>
          <a:bodyPr/>
          <a:lstStyle/>
          <a:p>
            <a:r>
              <a:rPr lang="en-US" dirty="0"/>
              <a:t>Cases </a:t>
            </a:r>
          </a:p>
        </p:txBody>
      </p:sp>
      <p:sp>
        <p:nvSpPr>
          <p:cNvPr id="3" name="Content Placeholder 2">
            <a:extLst>
              <a:ext uri="{FF2B5EF4-FFF2-40B4-BE49-F238E27FC236}">
                <a16:creationId xmlns:a16="http://schemas.microsoft.com/office/drawing/2014/main" id="{0F4BD678-4C55-11A3-0018-03DFAA875DEC}"/>
              </a:ext>
            </a:extLst>
          </p:cNvPr>
          <p:cNvSpPr>
            <a:spLocks noGrp="1"/>
          </p:cNvSpPr>
          <p:nvPr>
            <p:ph sz="half" idx="2"/>
          </p:nvPr>
        </p:nvSpPr>
        <p:spPr/>
        <p:txBody>
          <a:bodyPr/>
          <a:lstStyle/>
          <a:p>
            <a:r>
              <a:rPr lang="en-US" sz="2400" b="1" u="sng" dirty="0"/>
              <a:t>In Re:   Easthampton Public Schools v. Student - BSEA #2203513 </a:t>
            </a:r>
            <a:r>
              <a:rPr lang="en-US" sz="2400" dirty="0"/>
              <a:t>– The question was what was the state rate for an independent psycholinguistic evaluation.  The parent alleged because there was no state rate, it was whatever the private evaluator chose. The Hearing Officer disagreed and said you must look at the components of the evaluation.  As a result, the District must fund a comprehensive neuropsychological assessment at $98.95/hour (9 to 24 hours), literacy testing as part of an educational assessment  at $86.22/hour (up to 7.5 hours, as determined by the evaluator), and a speech and language evaluation at $133.99.</a:t>
            </a:r>
          </a:p>
        </p:txBody>
      </p:sp>
      <p:sp>
        <p:nvSpPr>
          <p:cNvPr id="4" name="Footer Placeholder 3">
            <a:extLst>
              <a:ext uri="{FF2B5EF4-FFF2-40B4-BE49-F238E27FC236}">
                <a16:creationId xmlns:a16="http://schemas.microsoft.com/office/drawing/2014/main" id="{3A87B697-59C3-B67A-B59E-443DFB290975}"/>
              </a:ext>
            </a:extLst>
          </p:cNvPr>
          <p:cNvSpPr>
            <a:spLocks noGrp="1"/>
          </p:cNvSpPr>
          <p:nvPr>
            <p:ph type="ftr" sz="quarter" idx="11"/>
          </p:nvPr>
        </p:nvSpPr>
        <p:spPr/>
        <p:txBody>
          <a:bodyPr/>
          <a:lstStyle/>
          <a:p>
            <a:pPr>
              <a:defRPr/>
            </a:pPr>
            <a:r>
              <a:rPr lang="en-US"/>
              <a:t>© 2020 Murphy, Hesse, Toomey &amp; Lehane LLP. All Rights Reserved.</a:t>
            </a:r>
            <a:endParaRPr lang="en-US" dirty="0"/>
          </a:p>
        </p:txBody>
      </p:sp>
      <p:sp>
        <p:nvSpPr>
          <p:cNvPr id="5" name="Slide Number Placeholder 4">
            <a:extLst>
              <a:ext uri="{FF2B5EF4-FFF2-40B4-BE49-F238E27FC236}">
                <a16:creationId xmlns:a16="http://schemas.microsoft.com/office/drawing/2014/main" id="{EEA7AB52-9D93-B0C2-5593-794308644DC8}"/>
              </a:ext>
            </a:extLst>
          </p:cNvPr>
          <p:cNvSpPr>
            <a:spLocks noGrp="1"/>
          </p:cNvSpPr>
          <p:nvPr>
            <p:ph type="sldNum" sz="quarter" idx="12"/>
          </p:nvPr>
        </p:nvSpPr>
        <p:spPr/>
        <p:txBody>
          <a:bodyPr/>
          <a:lstStyle/>
          <a:p>
            <a:pPr>
              <a:defRPr/>
            </a:pPr>
            <a:fld id="{4F9F9C3A-A553-4DA9-B124-D796C22122F2}" type="slidenum">
              <a:rPr lang="en-US" smtClean="0"/>
              <a:pPr>
                <a:defRPr/>
              </a:pPr>
              <a:t>24</a:t>
            </a:fld>
            <a:endParaRPr lang="en-US"/>
          </a:p>
        </p:txBody>
      </p:sp>
    </p:spTree>
    <p:extLst>
      <p:ext uri="{BB962C8B-B14F-4D97-AF65-F5344CB8AC3E}">
        <p14:creationId xmlns:p14="http://schemas.microsoft.com/office/powerpoint/2010/main" val="24171163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5" name="Rectangle 2"/>
          <p:cNvSpPr>
            <a:spLocks noGrp="1" noChangeArrowheads="1"/>
          </p:cNvSpPr>
          <p:nvPr>
            <p:ph type="title"/>
          </p:nvPr>
        </p:nvSpPr>
        <p:spPr>
          <a:xfrm>
            <a:off x="685800" y="228600"/>
            <a:ext cx="8001000" cy="1295400"/>
          </a:xfrm>
        </p:spPr>
        <p:txBody>
          <a:bodyPr/>
          <a:lstStyle/>
          <a:p>
            <a:pPr algn="ctr" eaLnBrk="1" hangingPunct="1"/>
            <a:r>
              <a:rPr lang="en-US" sz="4800" b="1" dirty="0"/>
              <a:t>Questions?</a:t>
            </a:r>
          </a:p>
        </p:txBody>
      </p:sp>
      <p:sp>
        <p:nvSpPr>
          <p:cNvPr id="317446" name="Rectangle 3"/>
          <p:cNvSpPr>
            <a:spLocks noGrp="1" noChangeArrowheads="1"/>
          </p:cNvSpPr>
          <p:nvPr>
            <p:ph type="body" sz="half" idx="4294967295"/>
          </p:nvPr>
        </p:nvSpPr>
        <p:spPr>
          <a:xfrm>
            <a:off x="381000" y="1752600"/>
            <a:ext cx="8305800" cy="4419600"/>
          </a:xfrm>
        </p:spPr>
        <p:txBody>
          <a:bodyPr/>
          <a:lstStyle/>
          <a:p>
            <a:pPr marL="0" indent="0" algn="ctr" eaLnBrk="1" hangingPunct="1">
              <a:buFont typeface="Wingdings" pitchFamily="2" charset="2"/>
              <a:buNone/>
            </a:pPr>
            <a:endParaRPr lang="en-US" sz="2000" i="1"/>
          </a:p>
          <a:p>
            <a:pPr marL="0" indent="0" algn="ctr" eaLnBrk="1" hangingPunct="1">
              <a:buFont typeface="Wingdings" pitchFamily="2" charset="2"/>
              <a:buNone/>
            </a:pPr>
            <a:endParaRPr lang="en-US" sz="2000" i="1"/>
          </a:p>
        </p:txBody>
      </p:sp>
      <p:pic>
        <p:nvPicPr>
          <p:cNvPr id="317447" name="Picture 6" descr="MCj04348590000[1]"/>
          <p:cNvPicPr>
            <a:picLocks noChangeAspect="1" noChangeArrowheads="1"/>
          </p:cNvPicPr>
          <p:nvPr/>
        </p:nvPicPr>
        <p:blipFill>
          <a:blip r:embed="rId3">
            <a:lum bright="70000" contrast="-70000"/>
            <a:grayscl/>
            <a:extLst>
              <a:ext uri="{28A0092B-C50C-407E-A947-70E740481C1C}">
                <a14:useLocalDpi xmlns:a14="http://schemas.microsoft.com/office/drawing/2010/main" val="0"/>
              </a:ext>
            </a:extLst>
          </a:blip>
          <a:srcRect/>
          <a:stretch>
            <a:fillRect/>
          </a:stretch>
        </p:blipFill>
        <p:spPr bwMode="auto">
          <a:xfrm>
            <a:off x="2609850" y="1905000"/>
            <a:ext cx="4419600" cy="39796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2"/>
          <p:cNvSpPr>
            <a:spLocks noGrp="1"/>
          </p:cNvSpPr>
          <p:nvPr>
            <p:ph type="ftr" sz="quarter" idx="11"/>
          </p:nvPr>
        </p:nvSpPr>
        <p:spPr/>
        <p:txBody>
          <a:bodyPr/>
          <a:lstStyle/>
          <a:p>
            <a:pPr>
              <a:defRPr/>
            </a:pPr>
            <a:r>
              <a:rPr lang="en-US" dirty="0"/>
              <a:t>© 2020 Murphy, Hesse, Toomey &amp; </a:t>
            </a:r>
            <a:r>
              <a:rPr lang="en-US" dirty="0" err="1"/>
              <a:t>Lehane</a:t>
            </a:r>
            <a:r>
              <a:rPr lang="en-US" dirty="0"/>
              <a:t> LLP. All Rights Reserved.</a:t>
            </a:r>
          </a:p>
        </p:txBody>
      </p:sp>
      <p:sp>
        <p:nvSpPr>
          <p:cNvPr id="4" name="Slide Number Placeholder 3"/>
          <p:cNvSpPr>
            <a:spLocks noGrp="1"/>
          </p:cNvSpPr>
          <p:nvPr>
            <p:ph type="sldNum" sz="quarter" idx="12"/>
          </p:nvPr>
        </p:nvSpPr>
        <p:spPr/>
        <p:txBody>
          <a:bodyPr/>
          <a:lstStyle/>
          <a:p>
            <a:pPr>
              <a:defRPr/>
            </a:pPr>
            <a:fld id="{4F9F9C3A-A553-4DA9-B124-D796C22122F2}" type="slidenum">
              <a:rPr lang="en-US" smtClean="0"/>
              <a:pPr>
                <a:defRPr/>
              </a:pPr>
              <a:t>25</a:t>
            </a:fld>
            <a:endParaRPr lang="en-US"/>
          </a:p>
        </p:txBody>
      </p:sp>
    </p:spTree>
    <p:extLst>
      <p:ext uri="{BB962C8B-B14F-4D97-AF65-F5344CB8AC3E}">
        <p14:creationId xmlns:p14="http://schemas.microsoft.com/office/powerpoint/2010/main" val="1970528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600" dirty="0"/>
              <a:t>The Court found that he did not have to “exhaust his administrative remedies,” prior to bringing such an action for damages. </a:t>
            </a:r>
          </a:p>
          <a:p>
            <a:r>
              <a:rPr lang="en-US" sz="2600" dirty="0"/>
              <a:t>The doctrine of exhaustion of administrative remedies in a case involving the rights of a disabled student requires a litigant to file and complete a due process hearing before an agency like the Bureau of Special Education Appeals (BSEA) on all claims stemming from a school district's requirement to provide a student with a Free Appropriate Public Education (FAPE) under the Individuals with Disabilities Education Act (IDEA)</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3</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64754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200" dirty="0"/>
              <a:t>Perez moved to Sturgis, Michigan with his family from Mexico when he was nine years old and in the third grade. He spoke only Spanish, was deaf, and used only his own invented sign language to communicate. He was placed in a special education program and was promised an aide to support him as a deaf student.</a:t>
            </a:r>
          </a:p>
          <a:p>
            <a:r>
              <a:rPr lang="en-US" sz="2200" dirty="0"/>
              <a:t>However, the aide was often absent from his program, and when in place, was unable to converse with him in any sign language. Perez was passed from grade to grade, with inflated grades. </a:t>
            </a:r>
          </a:p>
          <a:p>
            <a:r>
              <a:rPr lang="en-US" sz="2200" dirty="0"/>
              <a:t>Just weeks before his anticipated graduation from high school, he was told he would not graduate, but would rather receive a “certificate of completion.” He continued to read at the third-grade level</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4</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3312913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200" dirty="0"/>
              <a:t>Perez initiated legal action under both the ADA and the IDEA. His IDEA dispute was then settled which provided educational support and sign language instruction. </a:t>
            </a:r>
          </a:p>
          <a:p>
            <a:r>
              <a:rPr lang="en-US" sz="2200" dirty="0"/>
              <a:t>Perez graduated from the Michigan School for the Deaf in 2020.</a:t>
            </a:r>
          </a:p>
          <a:p>
            <a:r>
              <a:rPr lang="en-US" sz="2200" dirty="0"/>
              <a:t>Although Perez had reached a settlement for ongoing services under the IDEA, he continued to pursue his legal claims for damages in federal court. In his suit, he claimed entitlement to money damages, which are unavailable under the IDEA, but which are available under Title II of the ADA</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5</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95939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000" dirty="0"/>
              <a:t>The Court found that the student’s immediate access to federal court to file suit for damages under the ADA is not barred or delayed by any need to proceed first through a due process hearing, resulting from the IDEA claims also raised by the student. </a:t>
            </a:r>
          </a:p>
          <a:p>
            <a:r>
              <a:rPr lang="en-US" sz="2000" dirty="0"/>
              <a:t>This decision stands as a warning to districts that special education cases involving IDEA as well as non-IDEA federal law claims, such as ADA discrimination claims, may not be easily dismissed for failure to exhaust administrative remedies. </a:t>
            </a:r>
          </a:p>
          <a:p>
            <a:r>
              <a:rPr lang="en-US" sz="2000" dirty="0"/>
              <a:t>While “failure to exhaust administrative remedies” may still be an available defense for FAPE claims only, such a defense may not be successful in certain actions under Title II of the ADA seeking a determination of disability discrimination and resulting ADA-based monetary damages. </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6</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1867402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D6919-B14D-43FC-E1D0-1E08ABD74FA2}"/>
              </a:ext>
            </a:extLst>
          </p:cNvPr>
          <p:cNvSpPr>
            <a:spLocks noGrp="1"/>
          </p:cNvSpPr>
          <p:nvPr>
            <p:ph type="title"/>
          </p:nvPr>
        </p:nvSpPr>
        <p:spPr/>
        <p:txBody>
          <a:bodyPr/>
          <a:lstStyle/>
          <a:p>
            <a:r>
              <a:rPr lang="en-US" dirty="0"/>
              <a:t>Perez v. Sturgis Public Schools, 589 U.S. ____ (2023)</a:t>
            </a:r>
          </a:p>
        </p:txBody>
      </p:sp>
      <p:sp>
        <p:nvSpPr>
          <p:cNvPr id="3" name="Content Placeholder 2">
            <a:extLst>
              <a:ext uri="{FF2B5EF4-FFF2-40B4-BE49-F238E27FC236}">
                <a16:creationId xmlns:a16="http://schemas.microsoft.com/office/drawing/2014/main" id="{FD11FACB-8C97-CBEE-0932-9A6178E14991}"/>
              </a:ext>
            </a:extLst>
          </p:cNvPr>
          <p:cNvSpPr>
            <a:spLocks noGrp="1"/>
          </p:cNvSpPr>
          <p:nvPr>
            <p:ph idx="1"/>
          </p:nvPr>
        </p:nvSpPr>
        <p:spPr/>
        <p:txBody>
          <a:bodyPr/>
          <a:lstStyle/>
          <a:p>
            <a:r>
              <a:rPr lang="en-US" sz="2400" dirty="0"/>
              <a:t>Also, in any settlement of such cases, districts should ensure that the settlement language covers all legal claims “from the beginning of time,” that is, retroactive as well as prospective claims. </a:t>
            </a:r>
          </a:p>
          <a:p>
            <a:r>
              <a:rPr lang="en-US" sz="2400" dirty="0"/>
              <a:t>As always, ensuring compliance with FAPE as students progress though their educational placements, and addressing parental concerns as they arise, continues to be the best guard against all types of district liability. </a:t>
            </a:r>
          </a:p>
        </p:txBody>
      </p:sp>
      <p:sp>
        <p:nvSpPr>
          <p:cNvPr id="4" name="Slide Number Placeholder 3">
            <a:extLst>
              <a:ext uri="{FF2B5EF4-FFF2-40B4-BE49-F238E27FC236}">
                <a16:creationId xmlns:a16="http://schemas.microsoft.com/office/drawing/2014/main" id="{397BF973-9A64-2C84-F581-BC84325B1AD9}"/>
              </a:ext>
            </a:extLst>
          </p:cNvPr>
          <p:cNvSpPr>
            <a:spLocks noGrp="1"/>
          </p:cNvSpPr>
          <p:nvPr>
            <p:ph type="sldNum" sz="quarter" idx="4"/>
          </p:nvPr>
        </p:nvSpPr>
        <p:spPr bwMode="auto">
          <a:xfrm>
            <a:off x="7783286" y="6400800"/>
            <a:ext cx="1066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fld id="{15F0162F-D32D-4644-8C75-7C30F4F9E797}" type="slidenum">
              <a:rPr lang="en-US" smtClean="0"/>
              <a:pPr>
                <a:defRPr/>
              </a:pPr>
              <a:t>7</a:t>
            </a:fld>
            <a:endParaRPr lang="en-US"/>
          </a:p>
        </p:txBody>
      </p:sp>
      <p:sp>
        <p:nvSpPr>
          <p:cNvPr id="5" name="Date Placeholder 4">
            <a:extLst>
              <a:ext uri="{FF2B5EF4-FFF2-40B4-BE49-F238E27FC236}">
                <a16:creationId xmlns:a16="http://schemas.microsoft.com/office/drawing/2014/main" id="{C02BAE66-5A01-75EF-9891-941E9467B6C2}"/>
              </a:ext>
            </a:extLst>
          </p:cNvPr>
          <p:cNvSpPr>
            <a:spLocks noGrp="1"/>
          </p:cNvSpPr>
          <p:nvPr>
            <p:ph type="dt" sz="quarter" idx="2"/>
          </p:nvPr>
        </p:nvSpPr>
        <p:spPr>
          <a:xfrm>
            <a:off x="762000" y="6400800"/>
            <a:ext cx="1828800" cy="304800"/>
          </a:xfrm>
          <a:prstGeom prst="rect">
            <a:avLst/>
          </a:prstGeom>
          <a:noFill/>
        </p:spPr>
        <p:txBody>
          <a:bodyPr/>
          <a:lstStyle>
            <a:defPPr>
              <a:defRPr lang="en-US"/>
            </a:defPPr>
            <a:lvl1pPr algn="l" rtl="0" eaLnBrk="0" fontAlgn="base" hangingPunct="0">
              <a:spcBef>
                <a:spcPct val="0"/>
              </a:spcBef>
              <a:spcAft>
                <a:spcPct val="0"/>
              </a:spcAft>
              <a:defRPr sz="1000" kern="1200">
                <a:solidFill>
                  <a:schemeClr val="tx1"/>
                </a:solidFill>
                <a:latin typeface="+mn-lt"/>
                <a:ea typeface="+mn-ea"/>
                <a:cs typeface="+mn-cs"/>
              </a:defRPr>
            </a:lvl1pPr>
            <a:lvl2pPr marL="742950" indent="-285750" algn="l" rtl="0" eaLnBrk="0" fontAlgn="base" hangingPunct="0">
              <a:spcBef>
                <a:spcPct val="0"/>
              </a:spcBef>
              <a:spcAft>
                <a:spcPct val="0"/>
              </a:spcAft>
              <a:defRPr kern="1200">
                <a:solidFill>
                  <a:schemeClr val="tx1"/>
                </a:solidFill>
                <a:latin typeface="Arial" charset="0"/>
                <a:ea typeface="+mn-ea"/>
                <a:cs typeface="+mn-cs"/>
              </a:defRPr>
            </a:lvl2pPr>
            <a:lvl3pPr marL="1143000" indent="-228600" algn="l" rtl="0" eaLnBrk="0" fontAlgn="base" hangingPunct="0">
              <a:spcBef>
                <a:spcPct val="0"/>
              </a:spcBef>
              <a:spcAft>
                <a:spcPct val="0"/>
              </a:spcAft>
              <a:defRPr kern="1200">
                <a:solidFill>
                  <a:schemeClr val="tx1"/>
                </a:solidFill>
                <a:latin typeface="Arial" charset="0"/>
                <a:ea typeface="+mn-ea"/>
                <a:cs typeface="+mn-cs"/>
              </a:defRPr>
            </a:lvl3pPr>
            <a:lvl4pPr marL="1600200" indent="-228600" algn="l" rtl="0" eaLnBrk="0" fontAlgn="base" hangingPunct="0">
              <a:spcBef>
                <a:spcPct val="0"/>
              </a:spcBef>
              <a:spcAft>
                <a:spcPct val="0"/>
              </a:spcAft>
              <a:defRPr kern="1200">
                <a:solidFill>
                  <a:schemeClr val="tx1"/>
                </a:solidFill>
                <a:latin typeface="Arial" charset="0"/>
                <a:ea typeface="+mn-ea"/>
                <a:cs typeface="+mn-cs"/>
              </a:defRPr>
            </a:lvl4pPr>
            <a:lvl5pPr marL="2057400" indent="-228600" algn="l" rtl="0" eaLnBrk="0" fontAlgn="base" hangingPunct="0">
              <a:spcBef>
                <a:spcPct val="0"/>
              </a:spcBef>
              <a:spcAft>
                <a:spcPct val="0"/>
              </a:spcAft>
              <a:defRPr kern="1200">
                <a:solidFill>
                  <a:schemeClr val="tx1"/>
                </a:solidFill>
                <a:latin typeface="Arial"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charset="0"/>
                <a:ea typeface="+mn-ea"/>
                <a:cs typeface="+mn-cs"/>
              </a:defRPr>
            </a:lvl9pPr>
          </a:lstStyle>
          <a:p>
            <a:pPr eaLnBrk="1" hangingPunct="1"/>
            <a:r>
              <a:rPr lang="en-US"/>
              <a:t>1294007</a:t>
            </a:r>
            <a:endParaRPr lang="en-US" dirty="0"/>
          </a:p>
        </p:txBody>
      </p:sp>
      <p:sp>
        <p:nvSpPr>
          <p:cNvPr id="6" name="Footer Placeholder 5">
            <a:extLst>
              <a:ext uri="{FF2B5EF4-FFF2-40B4-BE49-F238E27FC236}">
                <a16:creationId xmlns:a16="http://schemas.microsoft.com/office/drawing/2014/main" id="{580806A0-8826-8994-A1DE-930362EDDD9D}"/>
              </a:ext>
            </a:extLst>
          </p:cNvPr>
          <p:cNvSpPr>
            <a:spLocks noGrp="1"/>
          </p:cNvSpPr>
          <p:nvPr>
            <p:ph type="ftr" sz="quarter" idx="3"/>
          </p:nvPr>
        </p:nvSpPr>
        <p:spPr bwMode="auto">
          <a:xfrm>
            <a:off x="2819400" y="6400800"/>
            <a:ext cx="4343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algn="ctr" rtl="0" fontAlgn="base">
              <a:spcBef>
                <a:spcPct val="0"/>
              </a:spcBef>
              <a:spcAft>
                <a:spcPct val="0"/>
              </a:spcAft>
              <a:defRPr sz="1000" kern="1200" smtClean="0">
                <a:solidFill>
                  <a:schemeClr val="tx1"/>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 2023 Murphy, Hesse, Toomey &amp; Lehane, LLP All Rights Reserved. These materials do not constitute legal advice.          </a:t>
            </a:r>
            <a:endParaRPr lang="en-US" dirty="0"/>
          </a:p>
        </p:txBody>
      </p:sp>
    </p:spTree>
    <p:extLst>
      <p:ext uri="{BB962C8B-B14F-4D97-AF65-F5344CB8AC3E}">
        <p14:creationId xmlns:p14="http://schemas.microsoft.com/office/powerpoint/2010/main" val="1737882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01FB62-9A3A-D1FD-A162-30AFDA8C9984}"/>
              </a:ext>
            </a:extLst>
          </p:cNvPr>
          <p:cNvSpPr txBox="1"/>
          <p:nvPr/>
        </p:nvSpPr>
        <p:spPr>
          <a:xfrm>
            <a:off x="697116" y="1626906"/>
            <a:ext cx="8311081" cy="44096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BSEA No. 2311739</a:t>
            </a:r>
          </a:p>
          <a:p>
            <a:pPr marL="0" marR="0" lvl="0" indent="0" rtl="0" hangingPunct="0">
              <a:lnSpc>
                <a:spcPct val="100000"/>
              </a:lnSpc>
              <a:spcBef>
                <a:spcPts val="0"/>
              </a:spcBef>
              <a:spcAft>
                <a:spcPts val="0"/>
              </a:spcAft>
              <a:buNone/>
              <a:tabLst/>
            </a:pPr>
            <a:endParaRPr lang="en-US" sz="2400" b="0" i="0" u="none" strike="noStrike" kern="1200" dirty="0">
              <a:ln>
                <a:noFill/>
              </a:ln>
              <a:latin typeface="Times New Roman" pitchFamily="18"/>
              <a:ea typeface="Microsoft YaHei" pitchFamily="2"/>
              <a:cs typeface="Arial" pitchFamily="2"/>
            </a:endParaRP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Hearing Officer Amy </a:t>
            </a:r>
            <a:r>
              <a:rPr lang="en-US" sz="2400" b="0" i="0" u="none" strike="noStrike" kern="1200" dirty="0" err="1">
                <a:ln>
                  <a:noFill/>
                </a:ln>
                <a:latin typeface="Times New Roman" pitchFamily="18"/>
                <a:ea typeface="Microsoft YaHei" pitchFamily="2"/>
                <a:cs typeface="Arial" pitchFamily="2"/>
              </a:rPr>
              <a:t>Reichbach</a:t>
            </a:r>
            <a:r>
              <a:rPr lang="en-US" sz="2400" b="0" i="0" u="none" strike="noStrike" kern="1200" dirty="0">
                <a:ln>
                  <a:noFill/>
                </a:ln>
                <a:latin typeface="Times New Roman" pitchFamily="18"/>
                <a:ea typeface="Microsoft YaHei" pitchFamily="2"/>
                <a:cs typeface="Arial" pitchFamily="2"/>
              </a:rPr>
              <a:t> ruled that Special</a:t>
            </a: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Education student’s effort to use the BSEA to “correct”</a:t>
            </a: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or change his transcript was not within the jurisdiction</a:t>
            </a: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of the BSEA.  Hingham’s Motion to Dismiss was</a:t>
            </a: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granted and Student was advised to use the Appeals</a:t>
            </a:r>
          </a:p>
          <a:p>
            <a:pPr marL="0" marR="0" lvl="0" indent="0" rtl="0" hangingPunct="0">
              <a:lnSpc>
                <a:spcPct val="100000"/>
              </a:lnSpc>
              <a:spcBef>
                <a:spcPts val="0"/>
              </a:spcBef>
              <a:spcAft>
                <a:spcPts val="0"/>
              </a:spcAft>
              <a:buNone/>
              <a:tabLst/>
            </a:pPr>
            <a:r>
              <a:rPr lang="en-US" sz="2400" b="0" i="0" u="none" strike="noStrike" kern="1200" dirty="0">
                <a:ln>
                  <a:noFill/>
                </a:ln>
                <a:latin typeface="Times New Roman" pitchFamily="18"/>
                <a:ea typeface="Microsoft YaHei" pitchFamily="2"/>
                <a:cs typeface="Arial" pitchFamily="2"/>
              </a:rPr>
              <a:t>process within State Student Records Regulations.</a:t>
            </a:r>
          </a:p>
          <a:p>
            <a:pPr marL="0" marR="0" lvl="0" indent="0" rtl="0" hangingPunct="0">
              <a:lnSpc>
                <a:spcPct val="100000"/>
              </a:lnSpc>
              <a:spcBef>
                <a:spcPts val="0"/>
              </a:spcBef>
              <a:spcAft>
                <a:spcPts val="0"/>
              </a:spcAft>
              <a:buNone/>
              <a:tabLst/>
            </a:pPr>
            <a:endParaRPr lang="en-US" sz="2000" b="0" i="0" u="none" strike="noStrike" kern="1200" dirty="0">
              <a:ln>
                <a:noFill/>
              </a:ln>
              <a:latin typeface="Times New Roman" pitchFamily="18"/>
              <a:ea typeface="Microsoft YaHei" pitchFamily="2"/>
              <a:cs typeface="Arial" pitchFamily="2"/>
            </a:endParaRPr>
          </a:p>
        </p:txBody>
      </p:sp>
      <p:sp>
        <p:nvSpPr>
          <p:cNvPr id="4" name="TextBox 3">
            <a:extLst>
              <a:ext uri="{FF2B5EF4-FFF2-40B4-BE49-F238E27FC236}">
                <a16:creationId xmlns:a16="http://schemas.microsoft.com/office/drawing/2014/main" id="{89E4AF83-2465-2068-83E7-181100C9591D}"/>
              </a:ext>
            </a:extLst>
          </p:cNvPr>
          <p:cNvSpPr txBox="1"/>
          <p:nvPr/>
        </p:nvSpPr>
        <p:spPr>
          <a:xfrm>
            <a:off x="697116" y="213028"/>
            <a:ext cx="7957996" cy="954107"/>
          </a:xfrm>
          <a:prstGeom prst="rect">
            <a:avLst/>
          </a:prstGeom>
          <a:noFill/>
        </p:spPr>
        <p:txBody>
          <a:bodyPr wrap="square">
            <a:spAutoFit/>
          </a:bodyPr>
          <a:lstStyle/>
          <a:p>
            <a:r>
              <a:rPr lang="en-US" sz="2800" b="1" dirty="0">
                <a:latin typeface="Times New Roman" panose="02020603050405020304" pitchFamily="18" charset="0"/>
                <a:cs typeface="Times New Roman" panose="02020603050405020304" pitchFamily="18" charset="0"/>
              </a:rPr>
              <a:t>In Re: Bobby – (BSEA) student records issue, no procedural violations; BSEA lacks jurisdiction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1B3AE-2038-22E6-A1CF-64FBA9C6E893}"/>
              </a:ext>
            </a:extLst>
          </p:cNvPr>
          <p:cNvSpPr>
            <a:spLocks noGrp="1"/>
          </p:cNvSpPr>
          <p:nvPr>
            <p:ph type="title"/>
          </p:nvPr>
        </p:nvSpPr>
        <p:spPr/>
        <p:txBody>
          <a:bodyPr/>
          <a:lstStyle/>
          <a:p>
            <a:r>
              <a:rPr lang="en-US" sz="2800" b="1" dirty="0"/>
              <a:t>In re:  Student v. Lincoln-Sudbury Regional School District, BSEA 2402356</a:t>
            </a:r>
          </a:p>
        </p:txBody>
      </p:sp>
      <p:sp>
        <p:nvSpPr>
          <p:cNvPr id="3" name="Content Placeholder 2">
            <a:extLst>
              <a:ext uri="{FF2B5EF4-FFF2-40B4-BE49-F238E27FC236}">
                <a16:creationId xmlns:a16="http://schemas.microsoft.com/office/drawing/2014/main" id="{A221883E-7306-5E7D-E3EB-5EDB683BE271}"/>
              </a:ext>
            </a:extLst>
          </p:cNvPr>
          <p:cNvSpPr>
            <a:spLocks noGrp="1"/>
          </p:cNvSpPr>
          <p:nvPr>
            <p:ph sz="half" idx="2"/>
          </p:nvPr>
        </p:nvSpPr>
        <p:spPr/>
        <p:txBody>
          <a:bodyPr/>
          <a:lstStyle/>
          <a:p>
            <a:r>
              <a:rPr lang="en-US" sz="2400" b="0" i="0" dirty="0">
                <a:solidFill>
                  <a:srgbClr val="000000"/>
                </a:solidFill>
                <a:effectLst/>
                <a:latin typeface="Open Sans" panose="020B0606030504020204" pitchFamily="34" charset="0"/>
              </a:rPr>
              <a:t>Parent asserted that the District was “trying to band aid the symptoms by providing inappropriate supports” or “cookie cutter” solutions, such as proposing an out-of-district placement. Parent further contended that Student received failing grades due to inappropriate supports offered by the District and asks, as relief, that “the F’s [sic] be reverted [sic] to ‘incomplete’, because [Student’s] disability prevented him from finishing the coursework.” The BSEA is not the proper forum for grade challenges.</a:t>
            </a:r>
            <a:r>
              <a:rPr lang="en-US" sz="2400" b="0" i="0" dirty="0">
                <a:solidFill>
                  <a:srgbClr val="11203D"/>
                </a:solidFill>
                <a:effectLst/>
                <a:latin typeface="Open Sans" panose="020B0606030504020204" pitchFamily="34" charset="0"/>
              </a:rPr>
              <a:t> </a:t>
            </a:r>
            <a:r>
              <a:rPr lang="en-US" sz="2400" b="0" i="0" dirty="0">
                <a:solidFill>
                  <a:srgbClr val="000000"/>
                </a:solidFill>
                <a:effectLst/>
                <a:latin typeface="Open Sans" panose="020B0606030504020204" pitchFamily="34" charset="0"/>
              </a:rPr>
              <a:t>As in </a:t>
            </a:r>
            <a:r>
              <a:rPr lang="en-US" sz="2400" b="0" i="1" dirty="0">
                <a:solidFill>
                  <a:srgbClr val="000000"/>
                </a:solidFill>
                <a:effectLst/>
                <a:latin typeface="Open Sans" panose="020B0606030504020204" pitchFamily="34" charset="0"/>
              </a:rPr>
              <a:t>In re: Bobby</a:t>
            </a:r>
            <a:r>
              <a:rPr lang="en-US" sz="2400" b="0" i="0" dirty="0">
                <a:solidFill>
                  <a:srgbClr val="000000"/>
                </a:solidFill>
                <a:effectLst/>
                <a:latin typeface="Open Sans" panose="020B0606030504020204" pitchFamily="34" charset="0"/>
              </a:rPr>
              <a:t>, the relief sought is simply unavailable at the BSEA. </a:t>
            </a:r>
            <a:endParaRPr lang="en-US" sz="2400" dirty="0"/>
          </a:p>
        </p:txBody>
      </p:sp>
      <p:sp>
        <p:nvSpPr>
          <p:cNvPr id="4" name="Footer Placeholder 3">
            <a:extLst>
              <a:ext uri="{FF2B5EF4-FFF2-40B4-BE49-F238E27FC236}">
                <a16:creationId xmlns:a16="http://schemas.microsoft.com/office/drawing/2014/main" id="{62138C7D-FEC7-360A-F4E3-2E9DCF7248F6}"/>
              </a:ext>
            </a:extLst>
          </p:cNvPr>
          <p:cNvSpPr>
            <a:spLocks noGrp="1"/>
          </p:cNvSpPr>
          <p:nvPr>
            <p:ph type="ftr" sz="quarter" idx="11"/>
          </p:nvPr>
        </p:nvSpPr>
        <p:spPr/>
        <p:txBody>
          <a:bodyPr/>
          <a:lstStyle/>
          <a:p>
            <a:pPr>
              <a:defRPr/>
            </a:pPr>
            <a:r>
              <a:rPr lang="en-US" dirty="0"/>
              <a:t>© 2020 Murphy, Hesse, Toomey &amp; </a:t>
            </a:r>
            <a:r>
              <a:rPr lang="en-US" dirty="0" err="1"/>
              <a:t>Lehane</a:t>
            </a:r>
            <a:r>
              <a:rPr lang="en-US" dirty="0"/>
              <a:t> LLP. All Rights Reserved.</a:t>
            </a:r>
          </a:p>
        </p:txBody>
      </p:sp>
      <p:sp>
        <p:nvSpPr>
          <p:cNvPr id="5" name="Slide Number Placeholder 4">
            <a:extLst>
              <a:ext uri="{FF2B5EF4-FFF2-40B4-BE49-F238E27FC236}">
                <a16:creationId xmlns:a16="http://schemas.microsoft.com/office/drawing/2014/main" id="{47E1998E-818E-5140-70D6-48124A609B8B}"/>
              </a:ext>
            </a:extLst>
          </p:cNvPr>
          <p:cNvSpPr>
            <a:spLocks noGrp="1"/>
          </p:cNvSpPr>
          <p:nvPr>
            <p:ph type="sldNum" sz="quarter" idx="12"/>
          </p:nvPr>
        </p:nvSpPr>
        <p:spPr/>
        <p:txBody>
          <a:bodyPr/>
          <a:lstStyle/>
          <a:p>
            <a:pPr>
              <a:defRPr/>
            </a:pPr>
            <a:fld id="{4F9F9C3A-A553-4DA9-B124-D796C22122F2}" type="slidenum">
              <a:rPr lang="en-US" smtClean="0"/>
              <a:pPr>
                <a:defRPr/>
              </a:pPr>
              <a:t>9</a:t>
            </a:fld>
            <a:endParaRPr lang="en-US"/>
          </a:p>
        </p:txBody>
      </p:sp>
    </p:spTree>
    <p:extLst>
      <p:ext uri="{BB962C8B-B14F-4D97-AF65-F5344CB8AC3E}">
        <p14:creationId xmlns:p14="http://schemas.microsoft.com/office/powerpoint/2010/main" val="3175684359"/>
      </p:ext>
    </p:extLst>
  </p:cSld>
  <p:clrMapOvr>
    <a:masterClrMapping/>
  </p:clrMapOvr>
</p:sld>
</file>

<file path=ppt/theme/theme1.xml><?xml version="1.0" encoding="utf-8"?>
<a:theme xmlns:a="http://schemas.openxmlformats.org/drawingml/2006/main" name="1_Layers">
  <a:themeElements>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fontScheme name="Layer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txDef>
      <a:spPr>
        <a:noFill/>
      </a:spPr>
      <a:bodyPr wrap="square" rtlCol="0">
        <a:spAutoFit/>
      </a:bodyPr>
      <a:lstStyle>
        <a:defPPr>
          <a:defRPr dirty="0" smtClean="0">
            <a:latin typeface="+mj-lt"/>
          </a:defRPr>
        </a:defPPr>
      </a:lstStyle>
    </a:tx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1041</TotalTime>
  <Words>4495</Words>
  <Application>Microsoft Office PowerPoint</Application>
  <PresentationFormat>Overhead</PresentationFormat>
  <Paragraphs>146</Paragraphs>
  <Slides>25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Open Sans</vt:lpstr>
      <vt:lpstr>Times New Roman</vt:lpstr>
      <vt:lpstr>TimesNewRoman</vt:lpstr>
      <vt:lpstr>Wingdings</vt:lpstr>
      <vt:lpstr>1_Layers</vt:lpstr>
      <vt:lpstr>PowerPoint Presentation</vt:lpstr>
      <vt:lpstr>Perez v. Sturgis Public Schools, 589 U.S. ____ (2023)</vt:lpstr>
      <vt:lpstr>Perez v. Sturgis Public Schools, 589 U.S. ____ (2023)</vt:lpstr>
      <vt:lpstr>Perez v. Sturgis Public Schools, 589 U.S. ____ (2023)</vt:lpstr>
      <vt:lpstr>Perez v. Sturgis Public Schools, 589 U.S. ____ (2023)</vt:lpstr>
      <vt:lpstr>Perez v. Sturgis Public Schools, 589 U.S. ____ (2023)</vt:lpstr>
      <vt:lpstr>Perez v. Sturgis Public Schools, 589 U.S. ____ (2023)</vt:lpstr>
      <vt:lpstr>PowerPoint Presentation</vt:lpstr>
      <vt:lpstr>In re:  Student v. Lincoln-Sudbury Regional School District, BSEA 2402356</vt:lpstr>
      <vt:lpstr>Cases </vt:lpstr>
      <vt:lpstr>Cases </vt:lpstr>
      <vt:lpstr>Cases </vt:lpstr>
      <vt:lpstr>Cases </vt:lpstr>
      <vt:lpstr>Cases</vt:lpstr>
      <vt:lpstr>Cases </vt:lpstr>
      <vt:lpstr>Cases</vt:lpstr>
      <vt:lpstr>Cases </vt:lpstr>
      <vt:lpstr>Cases </vt:lpstr>
      <vt:lpstr>Cases </vt:lpstr>
      <vt:lpstr>Cases </vt:lpstr>
      <vt:lpstr>Cases </vt:lpstr>
      <vt:lpstr>PowerPoint Presentation</vt:lpstr>
      <vt:lpstr>Student v. Blackacre (BSEA) deaf student unable to receive FAPE in-district; requires placement with a critical mass of similar peers</vt:lpstr>
      <vt:lpstr>Cases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Anthony Andronico</cp:lastModifiedBy>
  <cp:revision>4</cp:revision>
  <dcterms:created xsi:type="dcterms:W3CDTF">2020-07-28T14:25:05Z</dcterms:created>
  <dcterms:modified xsi:type="dcterms:W3CDTF">2023-11-20T14:32:19Z</dcterms:modified>
  <cp:version>0</cp:version>
</cp:coreProperties>
</file>