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6858000" cx="12192000"/>
  <p:notesSz cx="6858000" cy="9144000"/>
  <p:embeddedFontLst>
    <p:embeddedFont>
      <p:font typeface="Proxima Nova"/>
      <p:regular r:id="rId29"/>
      <p:bold r:id="rId30"/>
      <p:italic r:id="rId31"/>
      <p:boldItalic r:id="rId32"/>
    </p:embeddedFont>
    <p:embeddedFont>
      <p:font typeface="Alata"/>
      <p:regular r:id="rId33"/>
    </p:embeddedFont>
    <p:embeddedFont>
      <p:font typeface="Merriweather"/>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8" roundtripDataSignature="AMtx7mgUmJbEKAambb/5XWs4t/ww1Hm86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roximaNova-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roximaNova-italic.fntdata"/><Relationship Id="rId30" Type="http://schemas.openxmlformats.org/officeDocument/2006/relationships/font" Target="fonts/ProximaNova-bold.fntdata"/><Relationship Id="rId11" Type="http://schemas.openxmlformats.org/officeDocument/2006/relationships/slide" Target="slides/slide7.xml"/><Relationship Id="rId33" Type="http://schemas.openxmlformats.org/officeDocument/2006/relationships/font" Target="fonts/Alata-regular.fntdata"/><Relationship Id="rId10" Type="http://schemas.openxmlformats.org/officeDocument/2006/relationships/slide" Target="slides/slide6.xml"/><Relationship Id="rId32" Type="http://schemas.openxmlformats.org/officeDocument/2006/relationships/font" Target="fonts/ProximaNova-boldItalic.fntdata"/><Relationship Id="rId13" Type="http://schemas.openxmlformats.org/officeDocument/2006/relationships/slide" Target="slides/slide9.xml"/><Relationship Id="rId35" Type="http://schemas.openxmlformats.org/officeDocument/2006/relationships/font" Target="fonts/Merriweather-bold.fntdata"/><Relationship Id="rId12" Type="http://schemas.openxmlformats.org/officeDocument/2006/relationships/slide" Target="slides/slide8.xml"/><Relationship Id="rId34" Type="http://schemas.openxmlformats.org/officeDocument/2006/relationships/font" Target="fonts/Merriweather-regular.fntdata"/><Relationship Id="rId15" Type="http://schemas.openxmlformats.org/officeDocument/2006/relationships/slide" Target="slides/slide11.xml"/><Relationship Id="rId37" Type="http://schemas.openxmlformats.org/officeDocument/2006/relationships/font" Target="fonts/Merriweather-boldItalic.fntdata"/><Relationship Id="rId14" Type="http://schemas.openxmlformats.org/officeDocument/2006/relationships/slide" Target="slides/slide10.xml"/><Relationship Id="rId36" Type="http://schemas.openxmlformats.org/officeDocument/2006/relationships/font" Target="fonts/Merriweather-italic.fntdata"/><Relationship Id="rId17" Type="http://schemas.openxmlformats.org/officeDocument/2006/relationships/slide" Target="slides/slide13.xml"/><Relationship Id="rId16" Type="http://schemas.openxmlformats.org/officeDocument/2006/relationships/slide" Target="slides/slide12.xml"/><Relationship Id="rId38" Type="http://customschemas.google.com/relationships/presentationmetadata" Target="meta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 name="Google Shape;20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72f4cc3f65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g272f4cc3f65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g272f4cc3f65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 name="Google Shape;24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72c8bad574_0_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Arial"/>
              <a:ea typeface="Arial"/>
              <a:cs typeface="Arial"/>
              <a:sym typeface="Arial"/>
            </a:endParaRPr>
          </a:p>
        </p:txBody>
      </p:sp>
      <p:sp>
        <p:nvSpPr>
          <p:cNvPr id="259" name="Google Shape;259;g272c8bad574_0_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solidFill>
                  <a:schemeClr val="dk1"/>
                </a:solidFill>
                <a:latin typeface="Arial"/>
                <a:ea typeface="Arial"/>
                <a:cs typeface="Arial"/>
                <a:sym typeface="Arial"/>
              </a:rPr>
              <a:t>1.7.2013</a:t>
            </a:r>
            <a:endParaRPr/>
          </a:p>
        </p:txBody>
      </p:sp>
      <p:sp>
        <p:nvSpPr>
          <p:cNvPr id="260" name="Google Shape;260;g272c8bad574_0_6:notes"/>
          <p:cNvSpPr/>
          <p:nvPr>
            <p:ph idx="3" type="sldImg"/>
          </p:nvPr>
        </p:nvSpPr>
        <p:spPr>
          <a:xfrm>
            <a:off x="2290763" y="512763"/>
            <a:ext cx="45624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g272c8bad574_0_6: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Take 1 minute to think about how you would define Gratitude- what is your 1 word definition of gratitude (chat)</a:t>
            </a:r>
            <a:endParaRPr/>
          </a:p>
        </p:txBody>
      </p:sp>
      <p:sp>
        <p:nvSpPr>
          <p:cNvPr id="262" name="Google Shape;262;g272c8bad574_0_6: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Arial"/>
              <a:ea typeface="Arial"/>
              <a:cs typeface="Arial"/>
              <a:sym typeface="Arial"/>
            </a:endParaRPr>
          </a:p>
        </p:txBody>
      </p:sp>
      <p:sp>
        <p:nvSpPr>
          <p:cNvPr id="263" name="Google Shape;263;g272c8bad574_0_6: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lang="en-US" sz="1200">
                <a:solidFill>
                  <a:schemeClr val="dk1"/>
                </a:solidFill>
                <a:latin typeface="Arial"/>
                <a:ea typeface="Arial"/>
                <a:cs typeface="Arial"/>
                <a:sym typeface="Arial"/>
              </a:rPr>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72c8bad574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g272c8bad574_0_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state of being grateful: Thankfulness</a:t>
            </a:r>
            <a:endParaRPr/>
          </a:p>
        </p:txBody>
      </p:sp>
      <p:sp>
        <p:nvSpPr>
          <p:cNvPr id="271" name="Google Shape;271;g272c8bad574_0_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stronger relationships- improved self-esteem- decreased stress- greater life satisfaction</a:t>
            </a:r>
            <a:endParaRPr/>
          </a:p>
        </p:txBody>
      </p:sp>
      <p:sp>
        <p:nvSpPr>
          <p:cNvPr id="276" name="Google Shape;27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t/>
            </a:r>
            <a:endParaRPr>
              <a:latin typeface="Merriweather"/>
              <a:ea typeface="Merriweather"/>
              <a:cs typeface="Merriweather"/>
              <a:sym typeface="Merriweather"/>
            </a:endParaRPr>
          </a:p>
          <a:p>
            <a:pPr indent="0" lvl="0" marL="0" rtl="0" algn="l">
              <a:lnSpc>
                <a:spcPct val="130000"/>
              </a:lnSpc>
              <a:spcBef>
                <a:spcPts val="1400"/>
              </a:spcBef>
              <a:spcAft>
                <a:spcPts val="0"/>
              </a:spcAft>
              <a:buClr>
                <a:schemeClr val="dk1"/>
              </a:buClr>
              <a:buSzPts val="1100"/>
              <a:buFont typeface="Arial"/>
              <a:buNone/>
            </a:pPr>
            <a:r>
              <a:t/>
            </a:r>
            <a:endParaRPr sz="1300"/>
          </a:p>
          <a:p>
            <a:pPr indent="0" lvl="0" marL="0" rtl="0" algn="l">
              <a:lnSpc>
                <a:spcPct val="100000"/>
              </a:lnSpc>
              <a:spcBef>
                <a:spcPts val="400"/>
              </a:spcBef>
              <a:spcAft>
                <a:spcPts val="0"/>
              </a:spcAft>
              <a:buSzPts val="1400"/>
              <a:buNone/>
            </a:pPr>
            <a:r>
              <a:t/>
            </a:r>
            <a:endParaRPr/>
          </a:p>
        </p:txBody>
      </p:sp>
      <p:sp>
        <p:nvSpPr>
          <p:cNvPr id="283" name="Google Shape;28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72c8bad574_0_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400"/>
              <a:buNone/>
            </a:pPr>
            <a:r>
              <a:rPr lang="en-US">
                <a:latin typeface="Merriweather"/>
                <a:ea typeface="Merriweather"/>
                <a:cs typeface="Merriweather"/>
                <a:sym typeface="Merriweather"/>
              </a:rPr>
              <a:t>Breakout groups:  </a:t>
            </a:r>
            <a:endParaRPr>
              <a:latin typeface="Merriweather"/>
              <a:ea typeface="Merriweather"/>
              <a:cs typeface="Merriweather"/>
              <a:sym typeface="Merriweather"/>
            </a:endParaRPr>
          </a:p>
          <a:p>
            <a:pPr indent="0" lvl="0" marL="0" rtl="0" algn="l">
              <a:lnSpc>
                <a:spcPct val="115000"/>
              </a:lnSpc>
              <a:spcBef>
                <a:spcPts val="1200"/>
              </a:spcBef>
              <a:spcAft>
                <a:spcPts val="0"/>
              </a:spcAft>
              <a:buSzPts val="1400"/>
              <a:buNone/>
            </a:pPr>
            <a:r>
              <a:rPr lang="en-US">
                <a:latin typeface="Merriweather"/>
                <a:ea typeface="Merriweather"/>
                <a:cs typeface="Merriweather"/>
                <a:sym typeface="Merriweather"/>
              </a:rPr>
              <a:t>3 mins to write 3 good things that happened so far today (or yesterday).</a:t>
            </a:r>
            <a:endParaRPr>
              <a:latin typeface="Merriweather"/>
              <a:ea typeface="Merriweather"/>
              <a:cs typeface="Merriweather"/>
              <a:sym typeface="Merriweather"/>
            </a:endParaRPr>
          </a:p>
          <a:p>
            <a:pPr indent="0" lvl="0" marL="0" rtl="0" algn="l">
              <a:lnSpc>
                <a:spcPct val="115000"/>
              </a:lnSpc>
              <a:spcBef>
                <a:spcPts val="1200"/>
              </a:spcBef>
              <a:spcAft>
                <a:spcPts val="0"/>
              </a:spcAft>
              <a:buSzPts val="1400"/>
              <a:buNone/>
            </a:pPr>
            <a:r>
              <a:rPr lang="en-US">
                <a:latin typeface="Merriweather"/>
                <a:ea typeface="Merriweather"/>
                <a:cs typeface="Merriweather"/>
                <a:sym typeface="Merriweather"/>
              </a:rPr>
              <a:t>10 mins to share out:  Be sure to share how you felt after writing your 3 good things!  </a:t>
            </a:r>
            <a:endParaRPr>
              <a:latin typeface="Merriweather"/>
              <a:ea typeface="Merriweather"/>
              <a:cs typeface="Merriweather"/>
              <a:sym typeface="Merriweather"/>
            </a:endParaRPr>
          </a:p>
          <a:p>
            <a:pPr indent="0" lvl="0" marL="0" rtl="0" algn="l">
              <a:lnSpc>
                <a:spcPct val="130000"/>
              </a:lnSpc>
              <a:spcBef>
                <a:spcPts val="1400"/>
              </a:spcBef>
              <a:spcAft>
                <a:spcPts val="0"/>
              </a:spcAft>
              <a:buSzPts val="1400"/>
              <a:buNone/>
            </a:pPr>
            <a:r>
              <a:t/>
            </a:r>
            <a:endParaRPr sz="1300"/>
          </a:p>
          <a:p>
            <a:pPr indent="0" lvl="0" marL="0" rtl="0" algn="l">
              <a:lnSpc>
                <a:spcPct val="100000"/>
              </a:lnSpc>
              <a:spcBef>
                <a:spcPts val="400"/>
              </a:spcBef>
              <a:spcAft>
                <a:spcPts val="0"/>
              </a:spcAft>
              <a:buSzPts val="1400"/>
              <a:buNone/>
            </a:pPr>
            <a:r>
              <a:t/>
            </a:r>
            <a:endParaRPr/>
          </a:p>
        </p:txBody>
      </p:sp>
      <p:sp>
        <p:nvSpPr>
          <p:cNvPr id="289" name="Google Shape;289;g272c8bad574_0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730692f12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g2730692f12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6" name="Google Shape;296;g2730692f127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Arial"/>
              <a:ea typeface="Arial"/>
              <a:cs typeface="Arial"/>
              <a:sym typeface="Arial"/>
            </a:endParaRPr>
          </a:p>
        </p:txBody>
      </p:sp>
      <p:sp>
        <p:nvSpPr>
          <p:cNvPr id="103" name="Google Shape;103;p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Arial"/>
                <a:ea typeface="Arial"/>
                <a:cs typeface="Arial"/>
                <a:sym typeface="Arial"/>
              </a:rPr>
              <a:t>1.7.2013</a:t>
            </a:r>
            <a:endParaRPr/>
          </a:p>
        </p:txBody>
      </p:sp>
      <p:sp>
        <p:nvSpPr>
          <p:cNvPr id="104" name="Google Shape;104;p3: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attention- means screens on please. active participation- Our meeting will only as good as we all give to it.  </a:t>
            </a:r>
            <a:endParaRPr/>
          </a:p>
        </p:txBody>
      </p:sp>
      <p:sp>
        <p:nvSpPr>
          <p:cNvPr id="106" name="Google Shape;106;p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Arial"/>
              <a:ea typeface="Arial"/>
              <a:cs typeface="Arial"/>
              <a:sym typeface="Arial"/>
            </a:endParaRPr>
          </a:p>
        </p:txBody>
      </p:sp>
      <p:sp>
        <p:nvSpPr>
          <p:cNvPr id="107" name="Google Shape;107;p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Arial"/>
                <a:ea typeface="Arial"/>
                <a:cs typeface="Arial"/>
                <a:sym typeface="Arial"/>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e29d0cf390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g2e29d0cf390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g2e29d0cf390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1" name="Shape 31"/>
        <p:cNvGrpSpPr/>
        <p:nvPr/>
      </p:nvGrpSpPr>
      <p:grpSpPr>
        <a:xfrm>
          <a:off x="0" y="0"/>
          <a:ext cx="0" cy="0"/>
          <a:chOff x="0" y="0"/>
          <a:chExt cx="0" cy="0"/>
        </a:xfrm>
      </p:grpSpPr>
      <p:sp>
        <p:nvSpPr>
          <p:cNvPr id="32" name="Google Shape;32;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8"/>
          <p:cNvSpPr/>
          <p:nvPr>
            <p:ph idx="2" type="pic"/>
          </p:nvPr>
        </p:nvSpPr>
        <p:spPr>
          <a:xfrm>
            <a:off x="5183188" y="987425"/>
            <a:ext cx="6172200" cy="4873625"/>
          </a:xfrm>
          <a:prstGeom prst="rect">
            <a:avLst/>
          </a:prstGeom>
          <a:noFill/>
          <a:ln>
            <a:noFill/>
          </a:ln>
        </p:spPr>
      </p:sp>
      <p:sp>
        <p:nvSpPr>
          <p:cNvPr id="34" name="Google Shape;34;p3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5" name="Google Shape;35;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 name="Shape 43"/>
        <p:cNvGrpSpPr/>
        <p:nvPr/>
      </p:nvGrpSpPr>
      <p:grpSpPr>
        <a:xfrm>
          <a:off x="0" y="0"/>
          <a:ext cx="0" cy="0"/>
          <a:chOff x="0" y="0"/>
          <a:chExt cx="0" cy="0"/>
        </a:xfrm>
      </p:grpSpPr>
      <p:sp>
        <p:nvSpPr>
          <p:cNvPr id="44" name="Google Shape;44;p3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6" name="Google Shape;46;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9" name="Shape 49"/>
        <p:cNvGrpSpPr/>
        <p:nvPr/>
      </p:nvGrpSpPr>
      <p:grpSpPr>
        <a:xfrm>
          <a:off x="0" y="0"/>
          <a:ext cx="0" cy="0"/>
          <a:chOff x="0" y="0"/>
          <a:chExt cx="0" cy="0"/>
        </a:xfrm>
      </p:grpSpPr>
      <p:sp>
        <p:nvSpPr>
          <p:cNvPr id="50" name="Google Shape;50;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4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6" name="Shape 56"/>
        <p:cNvGrpSpPr/>
        <p:nvPr/>
      </p:nvGrpSpPr>
      <p:grpSpPr>
        <a:xfrm>
          <a:off x="0" y="0"/>
          <a:ext cx="0" cy="0"/>
          <a:chOff x="0" y="0"/>
          <a:chExt cx="0" cy="0"/>
        </a:xfrm>
      </p:grpSpPr>
      <p:sp>
        <p:nvSpPr>
          <p:cNvPr id="57" name="Google Shape;57;p4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4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9" name="Google Shape;59;p4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4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1" name="Google Shape;61;p4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4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jpg"/><Relationship Id="rId4" Type="http://schemas.openxmlformats.org/officeDocument/2006/relationships/hyperlink" Target="https://pressbooks.senecacollege.ca/buscomm/chapter/unit-43-non-verbal-communication/" TargetMode="External"/><Relationship Id="rId5" Type="http://schemas.openxmlformats.org/officeDocument/2006/relationships/hyperlink" Target="https://creativecommons.org/licenses/by/3.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jpg"/><Relationship Id="rId4" Type="http://schemas.openxmlformats.org/officeDocument/2006/relationships/hyperlink" Target="http://www.mediafactory.org.au/natalie-herbstreit/2014/10/14/the-end/" TargetMode="External"/><Relationship Id="rId5" Type="http://schemas.openxmlformats.org/officeDocument/2006/relationships/hyperlink" Target="https://creativecommons.org/licenses/by-nc-sa/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sp>
        <p:nvSpPr>
          <p:cNvPr id="88" name="Google Shape;88;p1"/>
          <p:cNvSpPr txBox="1"/>
          <p:nvPr>
            <p:ph type="ctrTitle"/>
          </p:nvPr>
        </p:nvSpPr>
        <p:spPr>
          <a:xfrm>
            <a:off x="762001" y="5074024"/>
            <a:ext cx="10109199" cy="59803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sz="3600"/>
              <a:t>Leadership for Lunch</a:t>
            </a:r>
            <a:endParaRPr/>
          </a:p>
        </p:txBody>
      </p:sp>
      <p:sp>
        <p:nvSpPr>
          <p:cNvPr id="89" name="Google Shape;89;p1"/>
          <p:cNvSpPr txBox="1"/>
          <p:nvPr>
            <p:ph idx="1" type="subTitle"/>
          </p:nvPr>
        </p:nvSpPr>
        <p:spPr>
          <a:xfrm>
            <a:off x="762001" y="5672059"/>
            <a:ext cx="10109199" cy="54776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sz="1800"/>
              <a:t>June 5, 2024</a:t>
            </a:r>
            <a:endParaRPr/>
          </a:p>
        </p:txBody>
      </p:sp>
      <p:pic>
        <p:nvPicPr>
          <p:cNvPr descr="A group of tacos with vegetables and a lime&#10;&#10;Description automatically generated" id="90" name="Google Shape;90;p1"/>
          <p:cNvPicPr preferRelativeResize="0"/>
          <p:nvPr/>
        </p:nvPicPr>
        <p:blipFill rotWithShape="1">
          <a:blip r:embed="rId3">
            <a:alphaModFix/>
          </a:blip>
          <a:srcRect b="0" l="3405" r="3464" t="0"/>
          <a:stretch/>
        </p:blipFill>
        <p:spPr>
          <a:xfrm>
            <a:off x="20" y="-40"/>
            <a:ext cx="6095980" cy="4172827"/>
          </a:xfrm>
          <a:prstGeom prst="rect">
            <a:avLst/>
          </a:prstGeom>
          <a:noFill/>
          <a:ln>
            <a:noFill/>
          </a:ln>
        </p:spPr>
      </p:pic>
      <p:pic>
        <p:nvPicPr>
          <p:cNvPr descr="A close-up of dice on a table&#10;&#10;Description automatically generated" id="91" name="Google Shape;91;p1"/>
          <p:cNvPicPr preferRelativeResize="0"/>
          <p:nvPr/>
        </p:nvPicPr>
        <p:blipFill rotWithShape="1">
          <a:blip r:embed="rId4">
            <a:alphaModFix/>
          </a:blip>
          <a:srcRect b="3" l="0" r="2489" t="0"/>
          <a:stretch/>
        </p:blipFill>
        <p:spPr>
          <a:xfrm>
            <a:off x="6096000" y="-43"/>
            <a:ext cx="6096000" cy="4172829"/>
          </a:xfrm>
          <a:prstGeom prst="rect">
            <a:avLst/>
          </a:prstGeom>
          <a:noFill/>
          <a:ln>
            <a:noFill/>
          </a:ln>
        </p:spPr>
      </p:pic>
      <p:cxnSp>
        <p:nvCxnSpPr>
          <p:cNvPr id="92" name="Google Shape;92;p1"/>
          <p:cNvCxnSpPr/>
          <p:nvPr/>
        </p:nvCxnSpPr>
        <p:spPr>
          <a:xfrm>
            <a:off x="865141" y="4811517"/>
            <a:ext cx="736939" cy="0"/>
          </a:xfrm>
          <a:prstGeom prst="straightConnector1">
            <a:avLst/>
          </a:prstGeom>
          <a:noFill/>
          <a:ln cap="flat" cmpd="sng" w="57150">
            <a:solidFill>
              <a:schemeClr val="accent4"/>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000"/>
                                  </p:stCondLst>
                                  <p:childTnLst>
                                    <p:set>
                                      <p:cBhvr>
                                        <p:cTn dur="1" fill="hold">
                                          <p:stCondLst>
                                            <p:cond delay="0"/>
                                          </p:stCondLst>
                                        </p:cTn>
                                        <p:tgtEl>
                                          <p:spTgt spid="89">
                                            <p:txEl>
                                              <p:pRg end="0" st="0"/>
                                            </p:txEl>
                                          </p:spTgt>
                                        </p:tgtEl>
                                        <p:attrNameLst>
                                          <p:attrName>style.visibility</p:attrName>
                                        </p:attrNameLst>
                                      </p:cBhvr>
                                      <p:to>
                                        <p:strVal val="visible"/>
                                      </p:to>
                                    </p:set>
                                    <p:animEffect filter="fade" transition="in">
                                      <p:cBhvr>
                                        <p:cTn dur="400"/>
                                        <p:tgtEl>
                                          <p:spTgt spid="89">
                                            <p:txEl>
                                              <p:pRg end="0" st="0"/>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88"/>
                                        </p:tgtEl>
                                        <p:attrNameLst>
                                          <p:attrName>style.visibility</p:attrName>
                                        </p:attrNameLst>
                                      </p:cBhvr>
                                      <p:to>
                                        <p:strVal val="visible"/>
                                      </p:to>
                                    </p:set>
                                    <p:animEffect filter="fade" transition="in">
                                      <p:cBhvr>
                                        <p:cTn dur="400"/>
                                        <p:tgtEl>
                                          <p:spTgt spid="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3" name="Shape 183"/>
        <p:cNvGrpSpPr/>
        <p:nvPr/>
      </p:nvGrpSpPr>
      <p:grpSpPr>
        <a:xfrm>
          <a:off x="0" y="0"/>
          <a:ext cx="0" cy="0"/>
          <a:chOff x="0" y="0"/>
          <a:chExt cx="0" cy="0"/>
        </a:xfrm>
      </p:grpSpPr>
      <p:sp>
        <p:nvSpPr>
          <p:cNvPr id="184" name="Google Shape;184;p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5" name="Google Shape;185;p9"/>
          <p:cNvSpPr txBox="1"/>
          <p:nvPr>
            <p:ph type="title"/>
          </p:nvPr>
        </p:nvSpPr>
        <p:spPr>
          <a:xfrm>
            <a:off x="630936" y="640080"/>
            <a:ext cx="4818888" cy="148132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000"/>
              <a:buFont typeface="Calibri"/>
              <a:buNone/>
            </a:pPr>
            <a:r>
              <a:rPr lang="en-US" sz="5000"/>
              <a:t>Portraying Confidence </a:t>
            </a:r>
            <a:endParaRPr/>
          </a:p>
        </p:txBody>
      </p:sp>
      <p:sp>
        <p:nvSpPr>
          <p:cNvPr id="186" name="Google Shape;186;p9"/>
          <p:cNvSpPr/>
          <p:nvPr/>
        </p:nvSpPr>
        <p:spPr>
          <a:xfrm>
            <a:off x="643278" y="2372868"/>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7" name="Google Shape;187;p9"/>
          <p:cNvSpPr txBox="1"/>
          <p:nvPr>
            <p:ph idx="1" type="body"/>
          </p:nvPr>
        </p:nvSpPr>
        <p:spPr>
          <a:xfrm>
            <a:off x="630936" y="2660904"/>
            <a:ext cx="4818888" cy="354787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900"/>
              <a:buNone/>
            </a:pPr>
            <a:r>
              <a:rPr lang="en-US" sz="900"/>
              <a:t>By incorporating these body language techniques, you can effectively project confidence in various professional settings, enhancing your interactions and overall presence.</a:t>
            </a:r>
            <a:endParaRPr/>
          </a:p>
          <a:p>
            <a:pPr indent="-171450" lvl="0" marL="228600" rtl="0" algn="l">
              <a:lnSpc>
                <a:spcPct val="90000"/>
              </a:lnSpc>
              <a:spcBef>
                <a:spcPts val="1000"/>
              </a:spcBef>
              <a:spcAft>
                <a:spcPts val="0"/>
              </a:spcAft>
              <a:buClr>
                <a:schemeClr val="dk1"/>
              </a:buClr>
              <a:buSzPts val="900"/>
              <a:buNone/>
            </a:pPr>
            <a:r>
              <a:t/>
            </a:r>
            <a:endParaRPr sz="900"/>
          </a:p>
          <a:p>
            <a:pPr indent="-171450" lvl="0" marL="228600" rtl="0" algn="l">
              <a:lnSpc>
                <a:spcPct val="90000"/>
              </a:lnSpc>
              <a:spcBef>
                <a:spcPts val="1000"/>
              </a:spcBef>
              <a:spcAft>
                <a:spcPts val="0"/>
              </a:spcAft>
              <a:buClr>
                <a:schemeClr val="dk1"/>
              </a:buClr>
              <a:buSzPts val="900"/>
              <a:buNone/>
            </a:pPr>
            <a:r>
              <a:t/>
            </a:r>
            <a:endParaRPr sz="900"/>
          </a:p>
          <a:p>
            <a:pPr indent="-228600" lvl="0" marL="228600" rtl="0" algn="l">
              <a:lnSpc>
                <a:spcPct val="90000"/>
              </a:lnSpc>
              <a:spcBef>
                <a:spcPts val="1000"/>
              </a:spcBef>
              <a:spcAft>
                <a:spcPts val="0"/>
              </a:spcAft>
              <a:buClr>
                <a:schemeClr val="dk1"/>
              </a:buClr>
              <a:buSzPts val="900"/>
              <a:buChar char="•"/>
            </a:pPr>
            <a:r>
              <a:rPr lang="en-US" sz="900"/>
              <a:t>Posture</a:t>
            </a:r>
            <a:endParaRPr/>
          </a:p>
          <a:p>
            <a:pPr indent="-228600" lvl="1" marL="685800" rtl="0" algn="l">
              <a:lnSpc>
                <a:spcPct val="90000"/>
              </a:lnSpc>
              <a:spcBef>
                <a:spcPts val="500"/>
              </a:spcBef>
              <a:spcAft>
                <a:spcPts val="0"/>
              </a:spcAft>
              <a:buClr>
                <a:schemeClr val="dk1"/>
              </a:buClr>
              <a:buSzPts val="900"/>
              <a:buChar char="•"/>
            </a:pPr>
            <a:r>
              <a:rPr lang="en-US" sz="900"/>
              <a:t>Aim to maintain eye contact about 50-60% of the time when speaking and listening. This shows that you are engaged and trustworthy.</a:t>
            </a:r>
            <a:endParaRPr/>
          </a:p>
          <a:p>
            <a:pPr indent="-228600" lvl="0" marL="228600" rtl="0" algn="l">
              <a:lnSpc>
                <a:spcPct val="90000"/>
              </a:lnSpc>
              <a:spcBef>
                <a:spcPts val="1000"/>
              </a:spcBef>
              <a:spcAft>
                <a:spcPts val="0"/>
              </a:spcAft>
              <a:buClr>
                <a:schemeClr val="dk1"/>
              </a:buClr>
              <a:buSzPts val="900"/>
              <a:buChar char="•"/>
            </a:pPr>
            <a:r>
              <a:rPr lang="en-US" sz="900"/>
              <a:t>Eye contact</a:t>
            </a:r>
            <a:endParaRPr/>
          </a:p>
          <a:p>
            <a:pPr indent="-228600" lvl="1" marL="685800" rtl="0" algn="l">
              <a:lnSpc>
                <a:spcPct val="90000"/>
              </a:lnSpc>
              <a:spcBef>
                <a:spcPts val="500"/>
              </a:spcBef>
              <a:spcAft>
                <a:spcPts val="0"/>
              </a:spcAft>
              <a:buClr>
                <a:schemeClr val="dk1"/>
              </a:buClr>
              <a:buSzPts val="900"/>
              <a:buChar char="•"/>
            </a:pPr>
            <a:r>
              <a:rPr lang="en-US" sz="900"/>
              <a:t>Aim to maintain eye contact about 50-60% of the time when speaking and listening. This shows that you are engaged and trustworthy.</a:t>
            </a:r>
            <a:endParaRPr/>
          </a:p>
          <a:p>
            <a:pPr indent="-228600" lvl="0" marL="228600" rtl="0" algn="l">
              <a:lnSpc>
                <a:spcPct val="90000"/>
              </a:lnSpc>
              <a:spcBef>
                <a:spcPts val="1000"/>
              </a:spcBef>
              <a:spcAft>
                <a:spcPts val="0"/>
              </a:spcAft>
              <a:buClr>
                <a:schemeClr val="dk1"/>
              </a:buClr>
              <a:buSzPts val="900"/>
              <a:buChar char="•"/>
            </a:pPr>
            <a:r>
              <a:rPr lang="en-US" sz="900"/>
              <a:t>Gestures </a:t>
            </a:r>
            <a:endParaRPr/>
          </a:p>
          <a:p>
            <a:pPr indent="-228600" lvl="1" marL="685800" rtl="0" algn="l">
              <a:lnSpc>
                <a:spcPct val="90000"/>
              </a:lnSpc>
              <a:spcBef>
                <a:spcPts val="500"/>
              </a:spcBef>
              <a:spcAft>
                <a:spcPts val="0"/>
              </a:spcAft>
              <a:buClr>
                <a:schemeClr val="dk1"/>
              </a:buClr>
              <a:buSzPts val="900"/>
              <a:buChar char="•"/>
            </a:pPr>
            <a:r>
              <a:rPr lang="en-US" sz="900"/>
              <a:t>Avoid fidgeting or excessive gestures. Controlled and purposeful gestures reinforce your words and show self-assuredness.</a:t>
            </a:r>
            <a:endParaRPr/>
          </a:p>
          <a:p>
            <a:pPr indent="-228600" lvl="0" marL="228600" rtl="0" algn="l">
              <a:lnSpc>
                <a:spcPct val="90000"/>
              </a:lnSpc>
              <a:spcBef>
                <a:spcPts val="1000"/>
              </a:spcBef>
              <a:spcAft>
                <a:spcPts val="0"/>
              </a:spcAft>
              <a:buClr>
                <a:schemeClr val="dk1"/>
              </a:buClr>
              <a:buSzPts val="900"/>
              <a:buChar char="•"/>
            </a:pPr>
            <a:r>
              <a:rPr lang="en-US" sz="900"/>
              <a:t>Facial Expressions</a:t>
            </a:r>
            <a:endParaRPr/>
          </a:p>
          <a:p>
            <a:pPr indent="-228600" lvl="1" marL="685800" rtl="0" algn="l">
              <a:lnSpc>
                <a:spcPct val="90000"/>
              </a:lnSpc>
              <a:spcBef>
                <a:spcPts val="500"/>
              </a:spcBef>
              <a:spcAft>
                <a:spcPts val="0"/>
              </a:spcAft>
              <a:buClr>
                <a:schemeClr val="dk1"/>
              </a:buClr>
              <a:buSzPts val="900"/>
              <a:buChar char="•"/>
            </a:pPr>
            <a:r>
              <a:rPr lang="en-US" sz="900"/>
              <a:t>A genuine smile can make you appear approachable and confident. It signals positivity and self-assurance.</a:t>
            </a:r>
            <a:endParaRPr/>
          </a:p>
          <a:p>
            <a:pPr indent="-228600" lvl="0" marL="228600" rtl="0" algn="l">
              <a:lnSpc>
                <a:spcPct val="90000"/>
              </a:lnSpc>
              <a:spcBef>
                <a:spcPts val="1000"/>
              </a:spcBef>
              <a:spcAft>
                <a:spcPts val="0"/>
              </a:spcAft>
              <a:buClr>
                <a:schemeClr val="dk1"/>
              </a:buClr>
              <a:buSzPts val="900"/>
              <a:buChar char="•"/>
            </a:pPr>
            <a:r>
              <a:rPr lang="en-US" sz="900"/>
              <a:t>Voice and Tone</a:t>
            </a:r>
            <a:endParaRPr/>
          </a:p>
          <a:p>
            <a:pPr indent="-228600" lvl="1" marL="685800" rtl="0" algn="l">
              <a:lnSpc>
                <a:spcPct val="90000"/>
              </a:lnSpc>
              <a:spcBef>
                <a:spcPts val="500"/>
              </a:spcBef>
              <a:spcAft>
                <a:spcPts val="0"/>
              </a:spcAft>
              <a:buClr>
                <a:schemeClr val="dk1"/>
              </a:buClr>
              <a:buSzPts val="900"/>
              <a:buChar char="•"/>
            </a:pPr>
            <a:r>
              <a:rPr lang="en-US" sz="900"/>
              <a:t>Avoid speaking too quickly, as this can indicate nervousness.</a:t>
            </a:r>
            <a:endParaRPr/>
          </a:p>
          <a:p>
            <a:pPr indent="-171450" lvl="0" marL="228600" rtl="0" algn="l">
              <a:lnSpc>
                <a:spcPct val="90000"/>
              </a:lnSpc>
              <a:spcBef>
                <a:spcPts val="1000"/>
              </a:spcBef>
              <a:spcAft>
                <a:spcPts val="0"/>
              </a:spcAft>
              <a:buClr>
                <a:schemeClr val="dk1"/>
              </a:buClr>
              <a:buSzPts val="900"/>
              <a:buNone/>
            </a:pPr>
            <a:r>
              <a:t/>
            </a:r>
            <a:endParaRPr sz="900"/>
          </a:p>
          <a:p>
            <a:pPr indent="-171450" lvl="0" marL="228600" rtl="0" algn="l">
              <a:lnSpc>
                <a:spcPct val="90000"/>
              </a:lnSpc>
              <a:spcBef>
                <a:spcPts val="1000"/>
              </a:spcBef>
              <a:spcAft>
                <a:spcPts val="0"/>
              </a:spcAft>
              <a:buClr>
                <a:schemeClr val="dk1"/>
              </a:buClr>
              <a:buSzPts val="900"/>
              <a:buNone/>
            </a:pPr>
            <a:r>
              <a:t/>
            </a:r>
            <a:endParaRPr sz="900"/>
          </a:p>
        </p:txBody>
      </p:sp>
      <p:pic>
        <p:nvPicPr>
          <p:cNvPr descr="A blue and yellow poster with white text&#10;&#10;Description automatically generated" id="188" name="Google Shape;188;p9"/>
          <p:cNvPicPr preferRelativeResize="0"/>
          <p:nvPr/>
        </p:nvPicPr>
        <p:blipFill rotWithShape="1">
          <a:blip r:embed="rId3">
            <a:alphaModFix/>
          </a:blip>
          <a:srcRect b="0" l="0" r="0" t="0"/>
          <a:stretch/>
        </p:blipFill>
        <p:spPr>
          <a:xfrm>
            <a:off x="6099048" y="1668483"/>
            <a:ext cx="5458968" cy="3521034"/>
          </a:xfrm>
          <a:prstGeom prst="rect">
            <a:avLst/>
          </a:prstGeom>
          <a:noFill/>
          <a:ln>
            <a:noFill/>
          </a:ln>
        </p:spPr>
      </p:pic>
      <p:sp>
        <p:nvSpPr>
          <p:cNvPr id="189" name="Google Shape;189;p9"/>
          <p:cNvSpPr txBox="1"/>
          <p:nvPr/>
        </p:nvSpPr>
        <p:spPr>
          <a:xfrm>
            <a:off x="9371200" y="4989462"/>
            <a:ext cx="2186816" cy="200055"/>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sng" cap="none" strike="noStrike">
                <a:solidFill>
                  <a:srgbClr val="FFFFFF"/>
                </a:solidFill>
                <a:latin typeface="Calibri"/>
                <a:ea typeface="Calibri"/>
                <a:cs typeface="Calibri"/>
                <a:sym typeface="Calibri"/>
                <a:hlinkClick r:id="rId4">
                  <a:extLst>
                    <a:ext uri="{A12FA001-AC4F-418D-AE19-62706E023703}">
                      <ahyp:hlinkClr val="tx"/>
                    </a:ext>
                  </a:extLst>
                </a:hlinkClick>
              </a:rPr>
              <a:t>This Photo</a:t>
            </a:r>
            <a:r>
              <a:rPr b="0" i="0" lang="en-US" sz="700" u="none" cap="none" strike="noStrike">
                <a:solidFill>
                  <a:srgbClr val="FFFFFF"/>
                </a:solidFill>
                <a:latin typeface="Calibri"/>
                <a:ea typeface="Calibri"/>
                <a:cs typeface="Calibri"/>
                <a:sym typeface="Calibri"/>
              </a:rPr>
              <a:t> by Unknown Author is licensed under </a:t>
            </a:r>
            <a:r>
              <a:rPr b="0" i="0" lang="en-US" sz="700" u="sng" cap="none" strike="noStrike">
                <a:solidFill>
                  <a:srgbClr val="FFFFFF"/>
                </a:solidFill>
                <a:latin typeface="Calibri"/>
                <a:ea typeface="Calibri"/>
                <a:cs typeface="Calibri"/>
                <a:sym typeface="Calibri"/>
                <a:hlinkClick r:id="rId5">
                  <a:extLst>
                    <a:ext uri="{A12FA001-AC4F-418D-AE19-62706E023703}">
                      <ahyp:hlinkClr val="tx"/>
                    </a:ext>
                  </a:extLst>
                </a:hlinkClick>
              </a:rPr>
              <a:t>CC BY</a:t>
            </a:r>
            <a:endParaRPr b="0" i="0" sz="700" u="none" cap="none" strike="noStrike">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3" name="Shape 193"/>
        <p:cNvGrpSpPr/>
        <p:nvPr/>
      </p:nvGrpSpPr>
      <p:grpSpPr>
        <a:xfrm>
          <a:off x="0" y="0"/>
          <a:ext cx="0" cy="0"/>
          <a:chOff x="0" y="0"/>
          <a:chExt cx="0" cy="0"/>
        </a:xfrm>
      </p:grpSpPr>
      <p:sp>
        <p:nvSpPr>
          <p:cNvPr id="194" name="Google Shape;194;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5" name="Google Shape;195;p10"/>
          <p:cNvSpPr txBox="1"/>
          <p:nvPr>
            <p:ph type="title"/>
          </p:nvPr>
        </p:nvSpPr>
        <p:spPr>
          <a:xfrm>
            <a:off x="6739128" y="638089"/>
            <a:ext cx="4818888" cy="147680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000"/>
              <a:buFont typeface="Calibri"/>
              <a:buNone/>
            </a:pPr>
            <a:r>
              <a:rPr lang="en-US" sz="3000"/>
              <a:t>Make an important change in your communications</a:t>
            </a:r>
            <a:endParaRPr/>
          </a:p>
        </p:txBody>
      </p:sp>
      <p:pic>
        <p:nvPicPr>
          <p:cNvPr descr="A red circle with a cross" id="196" name="Google Shape;196;p10"/>
          <p:cNvPicPr preferRelativeResize="0"/>
          <p:nvPr/>
        </p:nvPicPr>
        <p:blipFill rotWithShape="1">
          <a:blip r:embed="rId3">
            <a:alphaModFix/>
          </a:blip>
          <a:srcRect b="0" l="0" r="0" t="0"/>
          <a:stretch/>
        </p:blipFill>
        <p:spPr>
          <a:xfrm>
            <a:off x="481511" y="1692056"/>
            <a:ext cx="5458968" cy="3473888"/>
          </a:xfrm>
          <a:prstGeom prst="rect">
            <a:avLst/>
          </a:prstGeom>
          <a:noFill/>
          <a:ln>
            <a:noFill/>
          </a:ln>
        </p:spPr>
      </p:pic>
      <p:sp>
        <p:nvSpPr>
          <p:cNvPr id="197" name="Google Shape;197;p10"/>
          <p:cNvSpPr/>
          <p:nvPr/>
        </p:nvSpPr>
        <p:spPr>
          <a:xfrm>
            <a:off x="6739128" y="2372868"/>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8" name="Google Shape;198;p10"/>
          <p:cNvSpPr txBox="1"/>
          <p:nvPr>
            <p:ph idx="1" type="body"/>
          </p:nvPr>
        </p:nvSpPr>
        <p:spPr>
          <a:xfrm>
            <a:off x="6739128" y="2664886"/>
            <a:ext cx="4818888" cy="355078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400"/>
              <a:buChar char="•"/>
            </a:pPr>
            <a:r>
              <a:rPr lang="en-US" sz="1400"/>
              <a:t>Eliminating unnecessary apologies from your conversations by eliminating the word “sorry” in your communications.</a:t>
            </a:r>
            <a:endParaRPr/>
          </a:p>
          <a:p>
            <a:pPr indent="-139700" lvl="0" marL="228600" rtl="0" algn="l">
              <a:lnSpc>
                <a:spcPct val="90000"/>
              </a:lnSpc>
              <a:spcBef>
                <a:spcPts val="1000"/>
              </a:spcBef>
              <a:spcAft>
                <a:spcPts val="0"/>
              </a:spcAft>
              <a:buClr>
                <a:schemeClr val="dk1"/>
              </a:buClr>
              <a:buSzPts val="1400"/>
              <a:buNone/>
            </a:pPr>
            <a:r>
              <a:t/>
            </a:r>
            <a:endParaRPr sz="1400"/>
          </a:p>
          <a:p>
            <a:pPr indent="-228600" lvl="0" marL="228600" rtl="0" algn="l">
              <a:lnSpc>
                <a:spcPct val="90000"/>
              </a:lnSpc>
              <a:spcBef>
                <a:spcPts val="1000"/>
              </a:spcBef>
              <a:spcAft>
                <a:spcPts val="0"/>
              </a:spcAft>
              <a:buClr>
                <a:schemeClr val="dk1"/>
              </a:buClr>
              <a:buSzPts val="1400"/>
              <a:buChar char="•"/>
            </a:pPr>
            <a:r>
              <a:rPr lang="en-US" sz="1400"/>
              <a:t>Sorry for the delay…..vs. Thank you for your patience</a:t>
            </a:r>
            <a:endParaRPr/>
          </a:p>
          <a:p>
            <a:pPr indent="-228600" lvl="0" marL="228600" rtl="0" algn="l">
              <a:lnSpc>
                <a:spcPct val="90000"/>
              </a:lnSpc>
              <a:spcBef>
                <a:spcPts val="1000"/>
              </a:spcBef>
              <a:spcAft>
                <a:spcPts val="0"/>
              </a:spcAft>
              <a:buClr>
                <a:schemeClr val="dk1"/>
              </a:buClr>
              <a:buSzPts val="1400"/>
              <a:buChar char="•"/>
            </a:pPr>
            <a:r>
              <a:rPr lang="en-US" sz="1400"/>
              <a:t>Sorry for the confusion….vs. Thank you for pointing that out.</a:t>
            </a:r>
            <a:endParaRPr/>
          </a:p>
          <a:p>
            <a:pPr indent="-228600" lvl="0" marL="228600" rtl="0" algn="l">
              <a:lnSpc>
                <a:spcPct val="90000"/>
              </a:lnSpc>
              <a:spcBef>
                <a:spcPts val="1000"/>
              </a:spcBef>
              <a:spcAft>
                <a:spcPts val="0"/>
              </a:spcAft>
              <a:buClr>
                <a:schemeClr val="dk1"/>
              </a:buClr>
              <a:buSzPts val="1400"/>
              <a:buChar char="•"/>
            </a:pPr>
            <a:r>
              <a:rPr lang="en-US" sz="1400"/>
              <a:t>Rather than apologizing for a mistake vs. I will correct that right away</a:t>
            </a:r>
            <a:endParaRPr/>
          </a:p>
          <a:p>
            <a:pPr indent="-228600" lvl="0" marL="228600" rtl="0" algn="l">
              <a:lnSpc>
                <a:spcPct val="90000"/>
              </a:lnSpc>
              <a:spcBef>
                <a:spcPts val="1000"/>
              </a:spcBef>
              <a:spcAft>
                <a:spcPts val="0"/>
              </a:spcAft>
              <a:buClr>
                <a:schemeClr val="dk1"/>
              </a:buClr>
              <a:buSzPts val="1400"/>
              <a:buChar char="•"/>
            </a:pPr>
            <a:r>
              <a:rPr lang="en-US" sz="1400"/>
              <a:t>Sorry to interrupt……vs. Excuse me</a:t>
            </a:r>
            <a:endParaRPr/>
          </a:p>
          <a:p>
            <a:pPr indent="-228600" lvl="0" marL="228600" rtl="0" algn="l">
              <a:lnSpc>
                <a:spcPct val="90000"/>
              </a:lnSpc>
              <a:spcBef>
                <a:spcPts val="1000"/>
              </a:spcBef>
              <a:spcAft>
                <a:spcPts val="0"/>
              </a:spcAft>
              <a:buClr>
                <a:schemeClr val="dk1"/>
              </a:buClr>
              <a:buSzPts val="1400"/>
              <a:buChar char="•"/>
            </a:pPr>
            <a:r>
              <a:rPr lang="en-US" sz="1400"/>
              <a:t>Sorry if this is a bad time….. vs. Is this a good time to talk?</a:t>
            </a:r>
            <a:endParaRPr/>
          </a:p>
          <a:p>
            <a:pPr indent="-228600" lvl="0" marL="228600" rtl="0" algn="l">
              <a:lnSpc>
                <a:spcPct val="90000"/>
              </a:lnSpc>
              <a:spcBef>
                <a:spcPts val="1000"/>
              </a:spcBef>
              <a:spcAft>
                <a:spcPts val="0"/>
              </a:spcAft>
              <a:buClr>
                <a:schemeClr val="dk1"/>
              </a:buClr>
              <a:buSzPts val="1400"/>
              <a:buChar char="•"/>
            </a:pPr>
            <a:r>
              <a:rPr lang="en-US" sz="1400"/>
              <a:t>Sorry for the inconvenience…….vs. I appreciate your understanding as we work through this.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2" name="Shape 202"/>
        <p:cNvGrpSpPr/>
        <p:nvPr/>
      </p:nvGrpSpPr>
      <p:grpSpPr>
        <a:xfrm>
          <a:off x="0" y="0"/>
          <a:ext cx="0" cy="0"/>
          <a:chOff x="0" y="0"/>
          <a:chExt cx="0" cy="0"/>
        </a:xfrm>
      </p:grpSpPr>
      <p:sp>
        <p:nvSpPr>
          <p:cNvPr id="203" name="Google Shape;203;p11"/>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4" name="Google Shape;204;p11"/>
          <p:cNvSpPr txBox="1"/>
          <p:nvPr>
            <p:ph type="title"/>
          </p:nvPr>
        </p:nvSpPr>
        <p:spPr>
          <a:xfrm>
            <a:off x="838198" y="547815"/>
            <a:ext cx="5167185" cy="168051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700"/>
              <a:buFont typeface="Calibri"/>
              <a:buNone/>
            </a:pPr>
            <a:r>
              <a:rPr lang="en-US" sz="3700"/>
              <a:t>Passive Language</a:t>
            </a:r>
            <a:br>
              <a:rPr lang="en-US" sz="3700"/>
            </a:br>
            <a:r>
              <a:rPr lang="en-US" sz="3700"/>
              <a:t>vs.</a:t>
            </a:r>
            <a:br>
              <a:rPr lang="en-US" sz="3700"/>
            </a:br>
            <a:r>
              <a:rPr lang="en-US" sz="3700"/>
              <a:t>Confident Language</a:t>
            </a:r>
            <a:endParaRPr/>
          </a:p>
        </p:txBody>
      </p:sp>
      <p:sp>
        <p:nvSpPr>
          <p:cNvPr id="205" name="Google Shape;205;p11"/>
          <p:cNvSpPr txBox="1"/>
          <p:nvPr>
            <p:ph idx="1" type="body"/>
          </p:nvPr>
        </p:nvSpPr>
        <p:spPr>
          <a:xfrm>
            <a:off x="6186619" y="547815"/>
            <a:ext cx="5178960" cy="1680519"/>
          </a:xfrm>
          <a:prstGeom prst="rect">
            <a:avLst/>
          </a:prstGeom>
          <a:noFill/>
          <a:ln>
            <a:noFill/>
          </a:ln>
        </p:spPr>
        <p:txBody>
          <a:bodyPr anchorCtr="0" anchor="ctr" bIns="45700" lIns="91425" spcFirstLastPara="1" rIns="91425" wrap="square" tIns="45700">
            <a:normAutofit fontScale="92500"/>
          </a:bodyPr>
          <a:lstStyle/>
          <a:p>
            <a:pPr indent="-219582" lvl="0" marL="228600" rtl="0" algn="l">
              <a:lnSpc>
                <a:spcPct val="90000"/>
              </a:lnSpc>
              <a:spcBef>
                <a:spcPts val="0"/>
              </a:spcBef>
              <a:spcAft>
                <a:spcPts val="0"/>
              </a:spcAft>
              <a:buClr>
                <a:schemeClr val="dk1"/>
              </a:buClr>
              <a:buSzPct val="100000"/>
              <a:buChar char="•"/>
            </a:pPr>
            <a:r>
              <a:rPr lang="en-US" sz="1900"/>
              <a:t>I am sorry to ask you this but I was wondering if you could possibly finish the report by Friday, if you have time?</a:t>
            </a:r>
            <a:endParaRPr/>
          </a:p>
          <a:p>
            <a:pPr indent="-107950" lvl="0" marL="228600" rtl="0" algn="l">
              <a:lnSpc>
                <a:spcPct val="90000"/>
              </a:lnSpc>
              <a:spcBef>
                <a:spcPts val="1000"/>
              </a:spcBef>
              <a:spcAft>
                <a:spcPts val="0"/>
              </a:spcAft>
              <a:buClr>
                <a:schemeClr val="dk1"/>
              </a:buClr>
              <a:buSzPct val="100000"/>
              <a:buNone/>
            </a:pPr>
            <a:r>
              <a:t/>
            </a:r>
            <a:endParaRPr sz="1900"/>
          </a:p>
          <a:p>
            <a:pPr indent="-219582" lvl="0" marL="228600" rtl="0" algn="l">
              <a:lnSpc>
                <a:spcPct val="90000"/>
              </a:lnSpc>
              <a:spcBef>
                <a:spcPts val="1000"/>
              </a:spcBef>
              <a:spcAft>
                <a:spcPts val="0"/>
              </a:spcAft>
              <a:buClr>
                <a:schemeClr val="dk1"/>
              </a:buClr>
              <a:buSzPct val="100000"/>
              <a:buChar char="•"/>
            </a:pPr>
            <a:r>
              <a:rPr lang="en-US" sz="1900"/>
              <a:t>Please complete the report by Friday. Thank you.</a:t>
            </a:r>
            <a:endParaRPr/>
          </a:p>
        </p:txBody>
      </p:sp>
      <p:pic>
        <p:nvPicPr>
          <p:cNvPr descr="A close-up of a person smiling&#10;&#10;Description automatically generated" id="206" name="Google Shape;206;p11"/>
          <p:cNvPicPr preferRelativeResize="0"/>
          <p:nvPr/>
        </p:nvPicPr>
        <p:blipFill rotWithShape="1">
          <a:blip r:embed="rId3">
            <a:alphaModFix/>
          </a:blip>
          <a:srcRect b="0" l="0" r="0" t="0"/>
          <a:stretch/>
        </p:blipFill>
        <p:spPr>
          <a:xfrm>
            <a:off x="1937332" y="2421924"/>
            <a:ext cx="2968916" cy="3711146"/>
          </a:xfrm>
          <a:prstGeom prst="rect">
            <a:avLst/>
          </a:prstGeom>
          <a:noFill/>
          <a:ln>
            <a:noFill/>
          </a:ln>
        </p:spPr>
      </p:pic>
      <p:pic>
        <p:nvPicPr>
          <p:cNvPr descr="A person crossing her fingers&#10;&#10;Description automatically generated" id="207" name="Google Shape;207;p11"/>
          <p:cNvPicPr preferRelativeResize="0"/>
          <p:nvPr/>
        </p:nvPicPr>
        <p:blipFill rotWithShape="1">
          <a:blip r:embed="rId4">
            <a:alphaModFix/>
          </a:blip>
          <a:srcRect b="0" l="0" r="0" t="0"/>
          <a:stretch/>
        </p:blipFill>
        <p:spPr>
          <a:xfrm>
            <a:off x="6198394" y="2551187"/>
            <a:ext cx="5167185" cy="345261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Let’s Practice</a:t>
            </a:r>
            <a:endParaRPr/>
          </a:p>
        </p:txBody>
      </p:sp>
      <p:grpSp>
        <p:nvGrpSpPr>
          <p:cNvPr id="213" name="Google Shape;213;p12"/>
          <p:cNvGrpSpPr/>
          <p:nvPr/>
        </p:nvGrpSpPr>
        <p:grpSpPr>
          <a:xfrm>
            <a:off x="838200" y="1832451"/>
            <a:ext cx="10515600" cy="4337685"/>
            <a:chOff x="0" y="6826"/>
            <a:chExt cx="10515600" cy="4337685"/>
          </a:xfrm>
        </p:grpSpPr>
        <p:sp>
          <p:nvSpPr>
            <p:cNvPr id="214" name="Google Shape;214;p12"/>
            <p:cNvSpPr/>
            <p:nvPr/>
          </p:nvSpPr>
          <p:spPr>
            <a:xfrm>
              <a:off x="0" y="6826"/>
              <a:ext cx="10515600" cy="79150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12"/>
            <p:cNvSpPr txBox="1"/>
            <p:nvPr/>
          </p:nvSpPr>
          <p:spPr>
            <a:xfrm>
              <a:off x="38638" y="45464"/>
              <a:ext cx="10438324" cy="714229"/>
            </a:xfrm>
            <a:prstGeom prst="rect">
              <a:avLst/>
            </a:prstGeom>
            <a:noFill/>
            <a:ln>
              <a:noFill/>
            </a:ln>
          </p:spPr>
          <p:txBody>
            <a:bodyPr anchorCtr="0" anchor="ctr" bIns="125725" lIns="125725" spcFirstLastPara="1" rIns="125725" wrap="square" tIns="125725">
              <a:noAutofit/>
            </a:bodyPr>
            <a:lstStyle/>
            <a:p>
              <a:pPr indent="0" lvl="0" marL="0" marR="0" rtl="0" algn="l">
                <a:lnSpc>
                  <a:spcPct val="90000"/>
                </a:lnSpc>
                <a:spcBef>
                  <a:spcPts val="0"/>
                </a:spcBef>
                <a:spcAft>
                  <a:spcPts val="0"/>
                </a:spcAft>
                <a:buClr>
                  <a:schemeClr val="lt1"/>
                </a:buClr>
                <a:buSzPts val="3300"/>
                <a:buFont typeface="Calibri"/>
                <a:buNone/>
              </a:pPr>
              <a:r>
                <a:rPr b="0" i="0" lang="en-US" sz="3300" u="none" cap="none" strike="noStrike">
                  <a:solidFill>
                    <a:schemeClr val="lt1"/>
                  </a:solidFill>
                  <a:latin typeface="Calibri"/>
                  <a:ea typeface="Calibri"/>
                  <a:cs typeface="Calibri"/>
                  <a:sym typeface="Calibri"/>
                </a:rPr>
                <a:t>Sorry, the calendar is full that day……</a:t>
              </a:r>
              <a:endParaRPr b="0" i="0" sz="1400" u="none" cap="none" strike="noStrike">
                <a:solidFill>
                  <a:srgbClr val="000000"/>
                </a:solidFill>
                <a:latin typeface="Arial"/>
                <a:ea typeface="Arial"/>
                <a:cs typeface="Arial"/>
                <a:sym typeface="Arial"/>
              </a:endParaRPr>
            </a:p>
          </p:txBody>
        </p:sp>
        <p:sp>
          <p:nvSpPr>
            <p:cNvPr id="216" name="Google Shape;216;p12"/>
            <p:cNvSpPr/>
            <p:nvPr/>
          </p:nvSpPr>
          <p:spPr>
            <a:xfrm>
              <a:off x="0" y="893371"/>
              <a:ext cx="10515600" cy="79150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12"/>
            <p:cNvSpPr txBox="1"/>
            <p:nvPr/>
          </p:nvSpPr>
          <p:spPr>
            <a:xfrm>
              <a:off x="38638" y="932009"/>
              <a:ext cx="10438324" cy="714229"/>
            </a:xfrm>
            <a:prstGeom prst="rect">
              <a:avLst/>
            </a:prstGeom>
            <a:noFill/>
            <a:ln>
              <a:noFill/>
            </a:ln>
          </p:spPr>
          <p:txBody>
            <a:bodyPr anchorCtr="0" anchor="ctr" bIns="125725" lIns="125725" spcFirstLastPara="1" rIns="125725" wrap="square" tIns="125725">
              <a:noAutofit/>
            </a:bodyPr>
            <a:lstStyle/>
            <a:p>
              <a:pPr indent="0" lvl="0" marL="0" marR="0" rtl="0" algn="l">
                <a:lnSpc>
                  <a:spcPct val="90000"/>
                </a:lnSpc>
                <a:spcBef>
                  <a:spcPts val="0"/>
                </a:spcBef>
                <a:spcAft>
                  <a:spcPts val="0"/>
                </a:spcAft>
                <a:buClr>
                  <a:schemeClr val="lt1"/>
                </a:buClr>
                <a:buSzPts val="3300"/>
                <a:buFont typeface="Calibri"/>
                <a:buNone/>
              </a:pPr>
              <a:r>
                <a:rPr b="0" i="0" lang="en-US" sz="3300" u="none" cap="none" strike="noStrike">
                  <a:solidFill>
                    <a:schemeClr val="lt1"/>
                  </a:solidFill>
                  <a:latin typeface="Calibri"/>
                  <a:ea typeface="Calibri"/>
                  <a:cs typeface="Calibri"/>
                  <a:sym typeface="Calibri"/>
                </a:rPr>
                <a:t>Sorry, for the inconvenience….</a:t>
              </a:r>
              <a:endParaRPr b="0" i="0" sz="1400" u="none" cap="none" strike="noStrike">
                <a:solidFill>
                  <a:srgbClr val="000000"/>
                </a:solidFill>
                <a:latin typeface="Arial"/>
                <a:ea typeface="Arial"/>
                <a:cs typeface="Arial"/>
                <a:sym typeface="Arial"/>
              </a:endParaRPr>
            </a:p>
          </p:txBody>
        </p:sp>
        <p:sp>
          <p:nvSpPr>
            <p:cNvPr id="218" name="Google Shape;218;p12"/>
            <p:cNvSpPr/>
            <p:nvPr/>
          </p:nvSpPr>
          <p:spPr>
            <a:xfrm>
              <a:off x="0" y="1779916"/>
              <a:ext cx="10515600" cy="79150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12"/>
            <p:cNvSpPr txBox="1"/>
            <p:nvPr/>
          </p:nvSpPr>
          <p:spPr>
            <a:xfrm>
              <a:off x="38638" y="1818554"/>
              <a:ext cx="10438324" cy="714229"/>
            </a:xfrm>
            <a:prstGeom prst="rect">
              <a:avLst/>
            </a:prstGeom>
            <a:noFill/>
            <a:ln>
              <a:noFill/>
            </a:ln>
          </p:spPr>
          <p:txBody>
            <a:bodyPr anchorCtr="0" anchor="ctr" bIns="125725" lIns="125725" spcFirstLastPara="1" rIns="125725" wrap="square" tIns="125725">
              <a:noAutofit/>
            </a:bodyPr>
            <a:lstStyle/>
            <a:p>
              <a:pPr indent="0" lvl="0" marL="0" marR="0" rtl="0" algn="l">
                <a:lnSpc>
                  <a:spcPct val="90000"/>
                </a:lnSpc>
                <a:spcBef>
                  <a:spcPts val="0"/>
                </a:spcBef>
                <a:spcAft>
                  <a:spcPts val="0"/>
                </a:spcAft>
                <a:buClr>
                  <a:schemeClr val="lt1"/>
                </a:buClr>
                <a:buSzPts val="3300"/>
                <a:buFont typeface="Calibri"/>
                <a:buNone/>
              </a:pPr>
              <a:r>
                <a:rPr b="0" i="0" lang="en-US" sz="3300" u="none" cap="none" strike="noStrike">
                  <a:solidFill>
                    <a:schemeClr val="lt1"/>
                  </a:solidFill>
                  <a:latin typeface="Calibri"/>
                  <a:ea typeface="Calibri"/>
                  <a:cs typeface="Calibri"/>
                  <a:sym typeface="Calibri"/>
                </a:rPr>
                <a:t>Sorry, I don’t understand your request….</a:t>
              </a:r>
              <a:endParaRPr b="0" i="0" sz="1400" u="none" cap="none" strike="noStrike">
                <a:solidFill>
                  <a:srgbClr val="000000"/>
                </a:solidFill>
                <a:latin typeface="Arial"/>
                <a:ea typeface="Arial"/>
                <a:cs typeface="Arial"/>
                <a:sym typeface="Arial"/>
              </a:endParaRPr>
            </a:p>
          </p:txBody>
        </p:sp>
        <p:sp>
          <p:nvSpPr>
            <p:cNvPr id="220" name="Google Shape;220;p12"/>
            <p:cNvSpPr/>
            <p:nvPr/>
          </p:nvSpPr>
          <p:spPr>
            <a:xfrm>
              <a:off x="0" y="2666461"/>
              <a:ext cx="10515600" cy="79150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12"/>
            <p:cNvSpPr txBox="1"/>
            <p:nvPr/>
          </p:nvSpPr>
          <p:spPr>
            <a:xfrm>
              <a:off x="38638" y="2705099"/>
              <a:ext cx="10438324" cy="714229"/>
            </a:xfrm>
            <a:prstGeom prst="rect">
              <a:avLst/>
            </a:prstGeom>
            <a:noFill/>
            <a:ln>
              <a:noFill/>
            </a:ln>
          </p:spPr>
          <p:txBody>
            <a:bodyPr anchorCtr="0" anchor="ctr" bIns="125725" lIns="125725" spcFirstLastPara="1" rIns="125725" wrap="square" tIns="125725">
              <a:noAutofit/>
            </a:bodyPr>
            <a:lstStyle/>
            <a:p>
              <a:pPr indent="0" lvl="0" marL="0" marR="0" rtl="0" algn="l">
                <a:lnSpc>
                  <a:spcPct val="90000"/>
                </a:lnSpc>
                <a:spcBef>
                  <a:spcPts val="0"/>
                </a:spcBef>
                <a:spcAft>
                  <a:spcPts val="0"/>
                </a:spcAft>
                <a:buClr>
                  <a:schemeClr val="lt1"/>
                </a:buClr>
                <a:buSzPts val="3300"/>
                <a:buFont typeface="Calibri"/>
                <a:buNone/>
              </a:pPr>
              <a:r>
                <a:rPr b="0" i="0" lang="en-US" sz="3300" u="none" cap="none" strike="noStrike">
                  <a:solidFill>
                    <a:schemeClr val="lt1"/>
                  </a:solidFill>
                  <a:latin typeface="Calibri"/>
                  <a:ea typeface="Calibri"/>
                  <a:cs typeface="Calibri"/>
                  <a:sym typeface="Calibri"/>
                </a:rPr>
                <a:t>Sorry, can I ask a question....</a:t>
              </a:r>
              <a:endParaRPr b="0" i="0" sz="1400" u="none" cap="none" strike="noStrike">
                <a:solidFill>
                  <a:srgbClr val="000000"/>
                </a:solidFill>
                <a:latin typeface="Arial"/>
                <a:ea typeface="Arial"/>
                <a:cs typeface="Arial"/>
                <a:sym typeface="Arial"/>
              </a:endParaRPr>
            </a:p>
          </p:txBody>
        </p:sp>
        <p:sp>
          <p:nvSpPr>
            <p:cNvPr id="222" name="Google Shape;222;p12"/>
            <p:cNvSpPr/>
            <p:nvPr/>
          </p:nvSpPr>
          <p:spPr>
            <a:xfrm>
              <a:off x="0" y="3553006"/>
              <a:ext cx="10515600" cy="79150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12"/>
            <p:cNvSpPr txBox="1"/>
            <p:nvPr/>
          </p:nvSpPr>
          <p:spPr>
            <a:xfrm>
              <a:off x="38638" y="3591644"/>
              <a:ext cx="10438324" cy="714229"/>
            </a:xfrm>
            <a:prstGeom prst="rect">
              <a:avLst/>
            </a:prstGeom>
            <a:noFill/>
            <a:ln>
              <a:noFill/>
            </a:ln>
          </p:spPr>
          <p:txBody>
            <a:bodyPr anchorCtr="0" anchor="ctr" bIns="125725" lIns="125725" spcFirstLastPara="1" rIns="125725" wrap="square" tIns="125725">
              <a:noAutofit/>
            </a:bodyPr>
            <a:lstStyle/>
            <a:p>
              <a:pPr indent="0" lvl="0" marL="0" marR="0" rtl="0" algn="l">
                <a:lnSpc>
                  <a:spcPct val="90000"/>
                </a:lnSpc>
                <a:spcBef>
                  <a:spcPts val="0"/>
                </a:spcBef>
                <a:spcAft>
                  <a:spcPts val="0"/>
                </a:spcAft>
                <a:buClr>
                  <a:schemeClr val="lt1"/>
                </a:buClr>
                <a:buSzPts val="3300"/>
                <a:buFont typeface="Calibri"/>
                <a:buNone/>
              </a:pPr>
              <a:r>
                <a:rPr b="0" i="0" lang="en-US" sz="3300" u="none" cap="none" strike="noStrike">
                  <a:solidFill>
                    <a:schemeClr val="lt1"/>
                  </a:solidFill>
                  <a:latin typeface="Calibri"/>
                  <a:ea typeface="Calibri"/>
                  <a:cs typeface="Calibri"/>
                  <a:sym typeface="Calibri"/>
                </a:rPr>
                <a:t>Sorry, I disagree…….</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272f4cc3f65_0_1"/>
          <p:cNvSpPr txBox="1"/>
          <p:nvPr>
            <p:ph type="title"/>
          </p:nvPr>
        </p:nvSpPr>
        <p:spPr>
          <a:xfrm>
            <a:off x="838200" y="499600"/>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Breakout Rooms</a:t>
            </a:r>
            <a:endParaRPr/>
          </a:p>
        </p:txBody>
      </p:sp>
      <p:sp>
        <p:nvSpPr>
          <p:cNvPr id="230" name="Google Shape;230;g272f4cc3f65_0_1"/>
          <p:cNvSpPr txBox="1"/>
          <p:nvPr>
            <p:ph idx="1" type="body"/>
          </p:nvPr>
        </p:nvSpPr>
        <p:spPr>
          <a:xfrm>
            <a:off x="838200" y="1885400"/>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US"/>
              <a:t>How can you re-word these statements so that the word “sorry” is not part of the communication?</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US"/>
              <a:t>We will ask a few of your to share when we get back-</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US"/>
              <a:t>You will have five minutes-</a:t>
            </a:r>
            <a:endParaRPr/>
          </a:p>
        </p:txBody>
      </p:sp>
      <p:pic>
        <p:nvPicPr>
          <p:cNvPr descr="A red circle with a cross" id="231" name="Google Shape;231;g272f4cc3f65_0_1"/>
          <p:cNvPicPr preferRelativeResize="0"/>
          <p:nvPr/>
        </p:nvPicPr>
        <p:blipFill rotWithShape="1">
          <a:blip r:embed="rId3">
            <a:alphaModFix/>
          </a:blip>
          <a:srcRect b="0" l="0" r="0" t="0"/>
          <a:stretch/>
        </p:blipFill>
        <p:spPr>
          <a:xfrm>
            <a:off x="7727552" y="4251453"/>
            <a:ext cx="2889500" cy="1838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5" name="Shape 235"/>
        <p:cNvGrpSpPr/>
        <p:nvPr/>
      </p:nvGrpSpPr>
      <p:grpSpPr>
        <a:xfrm>
          <a:off x="0" y="0"/>
          <a:ext cx="0" cy="0"/>
          <a:chOff x="0" y="0"/>
          <a:chExt cx="0" cy="0"/>
        </a:xfrm>
      </p:grpSpPr>
      <p:sp>
        <p:nvSpPr>
          <p:cNvPr id="236" name="Google Shape;236;p1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7" name="Google Shape;237;p13"/>
          <p:cNvSpPr txBox="1"/>
          <p:nvPr>
            <p:ph type="title"/>
          </p:nvPr>
        </p:nvSpPr>
        <p:spPr>
          <a:xfrm>
            <a:off x="0" y="108600"/>
            <a:ext cx="6757800" cy="944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860"/>
              <a:buFont typeface="Calibri"/>
              <a:buNone/>
            </a:pPr>
            <a:r>
              <a:t/>
            </a:r>
            <a:endParaRPr sz="4059"/>
          </a:p>
          <a:p>
            <a:pPr indent="0" lvl="0" marL="0" rtl="0" algn="l">
              <a:lnSpc>
                <a:spcPct val="90000"/>
              </a:lnSpc>
              <a:spcBef>
                <a:spcPts val="0"/>
              </a:spcBef>
              <a:spcAft>
                <a:spcPts val="0"/>
              </a:spcAft>
              <a:buClr>
                <a:schemeClr val="dk1"/>
              </a:buClr>
              <a:buSzPts val="4860"/>
              <a:buFont typeface="Calibri"/>
              <a:buNone/>
            </a:pPr>
            <a:r>
              <a:rPr lang="en-US" sz="4059"/>
              <a:t>Some Alternative Phrases</a:t>
            </a:r>
            <a:endParaRPr sz="4059"/>
          </a:p>
        </p:txBody>
      </p:sp>
      <p:sp>
        <p:nvSpPr>
          <p:cNvPr id="238" name="Google Shape;238;p13"/>
          <p:cNvSpPr/>
          <p:nvPr/>
        </p:nvSpPr>
        <p:spPr>
          <a:xfrm>
            <a:off x="643278" y="2573756"/>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9" name="Google Shape;239;p13"/>
          <p:cNvSpPr txBox="1"/>
          <p:nvPr>
            <p:ph idx="1" type="body"/>
          </p:nvPr>
        </p:nvSpPr>
        <p:spPr>
          <a:xfrm>
            <a:off x="630900" y="2114925"/>
            <a:ext cx="10802100" cy="4743300"/>
          </a:xfrm>
          <a:prstGeom prst="rect">
            <a:avLst/>
          </a:prstGeom>
          <a:noFill/>
          <a:ln>
            <a:noFill/>
          </a:ln>
        </p:spPr>
        <p:txBody>
          <a:bodyPr anchorCtr="0" anchor="t" bIns="45700" lIns="91425" spcFirstLastPara="1" rIns="91425" wrap="square" tIns="45700">
            <a:noAutofit/>
          </a:bodyPr>
          <a:lstStyle/>
          <a:p>
            <a:pPr indent="0" lvl="0" marL="0" rtl="0" algn="l">
              <a:lnSpc>
                <a:spcPct val="105000"/>
              </a:lnSpc>
              <a:spcBef>
                <a:spcPts val="1200"/>
              </a:spcBef>
              <a:spcAft>
                <a:spcPts val="0"/>
              </a:spcAft>
              <a:buClr>
                <a:schemeClr val="dk1"/>
              </a:buClr>
              <a:buSzPts val="523"/>
              <a:buFont typeface="Arial"/>
              <a:buNone/>
            </a:pPr>
            <a:r>
              <a:rPr lang="en-US" sz="1445"/>
              <a:t>T</a:t>
            </a:r>
            <a:r>
              <a:rPr lang="en-US" sz="1762"/>
              <a:t>hank you for your patience.</a:t>
            </a:r>
            <a:endParaRPr sz="1762"/>
          </a:p>
          <a:p>
            <a:pPr indent="0" lvl="0" marL="0" rtl="0" algn="l">
              <a:lnSpc>
                <a:spcPct val="105000"/>
              </a:lnSpc>
              <a:spcBef>
                <a:spcPts val="1200"/>
              </a:spcBef>
              <a:spcAft>
                <a:spcPts val="0"/>
              </a:spcAft>
              <a:buClr>
                <a:schemeClr val="dk1"/>
              </a:buClr>
              <a:buSzPts val="523"/>
              <a:buFont typeface="Arial"/>
              <a:buNone/>
            </a:pPr>
            <a:r>
              <a:rPr lang="en-US" sz="1762"/>
              <a:t>Rather than apologizing for your busy schedule, thank your recipient for their ability to work with you.</a:t>
            </a:r>
            <a:endParaRPr sz="1762"/>
          </a:p>
          <a:p>
            <a:pPr indent="0" lvl="0" marL="0" rtl="0" algn="l">
              <a:lnSpc>
                <a:spcPct val="105000"/>
              </a:lnSpc>
              <a:spcBef>
                <a:spcPts val="1200"/>
              </a:spcBef>
              <a:spcAft>
                <a:spcPts val="0"/>
              </a:spcAft>
              <a:buClr>
                <a:schemeClr val="dk1"/>
              </a:buClr>
              <a:buSzPts val="523"/>
              <a:buFont typeface="Arial"/>
              <a:buNone/>
            </a:pPr>
            <a:r>
              <a:rPr lang="en-US" sz="1762"/>
              <a:t>I appreciate your flexibility.</a:t>
            </a:r>
            <a:endParaRPr sz="1762"/>
          </a:p>
          <a:p>
            <a:pPr indent="0" lvl="0" marL="0" rtl="0" algn="l">
              <a:lnSpc>
                <a:spcPct val="105000"/>
              </a:lnSpc>
              <a:spcBef>
                <a:spcPts val="1200"/>
              </a:spcBef>
              <a:spcAft>
                <a:spcPts val="0"/>
              </a:spcAft>
              <a:buClr>
                <a:schemeClr val="dk1"/>
              </a:buClr>
              <a:buSzPts val="523"/>
              <a:buFont typeface="Arial"/>
              <a:buNone/>
            </a:pPr>
            <a:r>
              <a:rPr lang="en-US" sz="1762"/>
              <a:t>I appreciate your understanding.</a:t>
            </a:r>
            <a:endParaRPr sz="1762"/>
          </a:p>
          <a:p>
            <a:pPr indent="0" lvl="0" marL="0" rtl="0" algn="l">
              <a:lnSpc>
                <a:spcPct val="105000"/>
              </a:lnSpc>
              <a:spcBef>
                <a:spcPts val="1200"/>
              </a:spcBef>
              <a:spcAft>
                <a:spcPts val="0"/>
              </a:spcAft>
              <a:buClr>
                <a:schemeClr val="dk1"/>
              </a:buClr>
              <a:buSzPts val="523"/>
              <a:buFont typeface="Arial"/>
              <a:buNone/>
            </a:pPr>
            <a:r>
              <a:rPr lang="en-US" sz="1762"/>
              <a:t>Let me make it right.</a:t>
            </a:r>
            <a:endParaRPr sz="1762"/>
          </a:p>
          <a:p>
            <a:pPr indent="0" lvl="0" marL="0" rtl="0" algn="l">
              <a:lnSpc>
                <a:spcPct val="105000"/>
              </a:lnSpc>
              <a:spcBef>
                <a:spcPts val="1200"/>
              </a:spcBef>
              <a:spcAft>
                <a:spcPts val="0"/>
              </a:spcAft>
              <a:buClr>
                <a:schemeClr val="dk1"/>
              </a:buClr>
              <a:buSzPts val="523"/>
              <a:buFont typeface="Arial"/>
              <a:buNone/>
            </a:pPr>
            <a:r>
              <a:rPr lang="en-US" sz="1762"/>
              <a:t>Thank you for working with me.</a:t>
            </a:r>
            <a:endParaRPr sz="1762"/>
          </a:p>
          <a:p>
            <a:pPr indent="0" lvl="0" marL="0" rtl="0" algn="l">
              <a:lnSpc>
                <a:spcPct val="105000"/>
              </a:lnSpc>
              <a:spcBef>
                <a:spcPts val="1200"/>
              </a:spcBef>
              <a:spcAft>
                <a:spcPts val="0"/>
              </a:spcAft>
              <a:buClr>
                <a:schemeClr val="dk1"/>
              </a:buClr>
              <a:buSzPts val="523"/>
              <a:buFont typeface="Arial"/>
              <a:buNone/>
            </a:pPr>
            <a:r>
              <a:rPr lang="en-US" sz="1762"/>
              <a:t>I know I’ve had to reschedule this meeting several times. Thank you for understanding.</a:t>
            </a:r>
            <a:endParaRPr sz="1762"/>
          </a:p>
          <a:p>
            <a:pPr indent="0" lvl="0" marL="0" rtl="0" algn="l">
              <a:lnSpc>
                <a:spcPct val="105000"/>
              </a:lnSpc>
              <a:spcBef>
                <a:spcPts val="1200"/>
              </a:spcBef>
              <a:spcAft>
                <a:spcPts val="0"/>
              </a:spcAft>
              <a:buClr>
                <a:schemeClr val="dk1"/>
              </a:buClr>
              <a:buSzPts val="523"/>
              <a:buFont typeface="Arial"/>
              <a:buNone/>
            </a:pPr>
            <a:r>
              <a:rPr lang="en-US" sz="1762"/>
              <a:t>The project took longer than I expected. I’ll have it for you first thing tomorrow.</a:t>
            </a:r>
            <a:endParaRPr sz="1762"/>
          </a:p>
          <a:p>
            <a:pPr indent="0" lvl="0" marL="0" rtl="0" algn="l">
              <a:lnSpc>
                <a:spcPct val="105000"/>
              </a:lnSpc>
              <a:spcBef>
                <a:spcPts val="1200"/>
              </a:spcBef>
              <a:spcAft>
                <a:spcPts val="0"/>
              </a:spcAft>
              <a:buClr>
                <a:schemeClr val="dk1"/>
              </a:buClr>
              <a:buSzPts val="523"/>
              <a:buFont typeface="Arial"/>
              <a:buNone/>
            </a:pPr>
            <a:r>
              <a:rPr lang="en-US" sz="1762"/>
              <a:t>I understand your frustration.</a:t>
            </a:r>
            <a:endParaRPr sz="1762"/>
          </a:p>
          <a:p>
            <a:pPr indent="0" lvl="0" marL="0" rtl="0" algn="l">
              <a:lnSpc>
                <a:spcPct val="105000"/>
              </a:lnSpc>
              <a:spcBef>
                <a:spcPts val="1200"/>
              </a:spcBef>
              <a:spcAft>
                <a:spcPts val="0"/>
              </a:spcAft>
              <a:buClr>
                <a:schemeClr val="dk1"/>
              </a:buClr>
              <a:buSzPts val="523"/>
              <a:buFont typeface="Arial"/>
              <a:buNone/>
            </a:pPr>
            <a:r>
              <a:rPr lang="en-US" sz="1762"/>
              <a:t>I appreciate you bringing that to my attention.</a:t>
            </a:r>
            <a:endParaRPr sz="1762"/>
          </a:p>
          <a:p>
            <a:pPr indent="-88900" lvl="0" marL="228600" rtl="0" algn="l">
              <a:lnSpc>
                <a:spcPct val="80000"/>
              </a:lnSpc>
              <a:spcBef>
                <a:spcPts val="1200"/>
              </a:spcBef>
              <a:spcAft>
                <a:spcPts val="0"/>
              </a:spcAft>
              <a:buClr>
                <a:schemeClr val="dk1"/>
              </a:buClr>
              <a:buSzPts val="1045"/>
              <a:buNone/>
            </a:pPr>
            <a:r>
              <a:t/>
            </a:r>
            <a:endParaRPr sz="1145"/>
          </a:p>
        </p:txBody>
      </p:sp>
      <p:pic>
        <p:nvPicPr>
          <p:cNvPr descr="A white rectangular box with black text" id="240" name="Google Shape;240;p13"/>
          <p:cNvPicPr preferRelativeResize="0"/>
          <p:nvPr/>
        </p:nvPicPr>
        <p:blipFill rotWithShape="1">
          <a:blip r:embed="rId3">
            <a:alphaModFix/>
          </a:blip>
          <a:srcRect b="0" l="0" r="0" t="0"/>
          <a:stretch/>
        </p:blipFill>
        <p:spPr>
          <a:xfrm>
            <a:off x="7614975" y="418301"/>
            <a:ext cx="4105124" cy="1844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6"/>
          <p:cNvSpPr/>
          <p:nvPr/>
        </p:nvSpPr>
        <p:spPr>
          <a:xfrm>
            <a:off x="0" y="0"/>
            <a:ext cx="5468548"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6" name="Google Shape;246;p16"/>
          <p:cNvSpPr txBox="1"/>
          <p:nvPr>
            <p:ph type="title"/>
          </p:nvPr>
        </p:nvSpPr>
        <p:spPr>
          <a:xfrm>
            <a:off x="7613205" y="2534164"/>
            <a:ext cx="4357500" cy="36837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FFFFFF"/>
              </a:buClr>
              <a:buSzPts val="4000"/>
              <a:buFont typeface="Calibri"/>
              <a:buNone/>
            </a:pPr>
            <a:r>
              <a:rPr lang="en-US" sz="4000">
                <a:solidFill>
                  <a:schemeClr val="accent1"/>
                </a:solidFill>
              </a:rPr>
              <a:t>Practice </a:t>
            </a:r>
            <a:r>
              <a:rPr lang="en-US" sz="4000" u="sng">
                <a:solidFill>
                  <a:srgbClr val="C00000"/>
                </a:solidFill>
              </a:rPr>
              <a:t>Self-Compassion</a:t>
            </a:r>
            <a:r>
              <a:rPr lang="en-US" sz="4000">
                <a:solidFill>
                  <a:schemeClr val="accent1"/>
                </a:solidFill>
              </a:rPr>
              <a:t>, Mindfulness, and Reflection</a:t>
            </a:r>
            <a:endParaRPr sz="4000">
              <a:solidFill>
                <a:schemeClr val="accent1"/>
              </a:solidFill>
              <a:latin typeface="Calibri"/>
              <a:ea typeface="Calibri"/>
              <a:cs typeface="Calibri"/>
              <a:sym typeface="Calibri"/>
            </a:endParaRPr>
          </a:p>
        </p:txBody>
      </p:sp>
      <p:cxnSp>
        <p:nvCxnSpPr>
          <p:cNvPr id="247" name="Google Shape;247;p16"/>
          <p:cNvCxnSpPr/>
          <p:nvPr/>
        </p:nvCxnSpPr>
        <p:spPr>
          <a:xfrm>
            <a:off x="5133975" y="2423149"/>
            <a:ext cx="0" cy="2011680"/>
          </a:xfrm>
          <a:prstGeom prst="straightConnector1">
            <a:avLst/>
          </a:prstGeom>
          <a:noFill/>
          <a:ln cap="flat" cmpd="sng" w="19050">
            <a:solidFill>
              <a:srgbClr val="FFFFFF">
                <a:alpha val="80000"/>
              </a:srgbClr>
            </a:solidFill>
            <a:prstDash val="solid"/>
            <a:miter lim="800000"/>
            <a:headEnd len="sm" w="sm" type="none"/>
            <a:tailEnd len="sm" w="sm" type="none"/>
          </a:ln>
        </p:spPr>
      </p:cxnSp>
      <p:sp>
        <p:nvSpPr>
          <p:cNvPr id="248" name="Google Shape;248;p16"/>
          <p:cNvSpPr/>
          <p:nvPr/>
        </p:nvSpPr>
        <p:spPr>
          <a:xfrm>
            <a:off x="165126" y="425775"/>
            <a:ext cx="5599800" cy="210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chemeClr val="lt1"/>
                </a:solidFill>
                <a:latin typeface="Calibri"/>
                <a:ea typeface="Calibri"/>
                <a:cs typeface="Calibri"/>
                <a:sym typeface="Calibri"/>
              </a:rPr>
              <a:t>How do I Avoid Burnout?!</a:t>
            </a:r>
            <a:endParaRPr b="0" i="0" sz="1400" u="none" cap="none" strike="noStrike">
              <a:solidFill>
                <a:srgbClr val="000000"/>
              </a:solidFill>
              <a:latin typeface="Arial"/>
              <a:ea typeface="Arial"/>
              <a:cs typeface="Arial"/>
              <a:sym typeface="Arial"/>
            </a:endParaRPr>
          </a:p>
        </p:txBody>
      </p:sp>
      <p:sp>
        <p:nvSpPr>
          <p:cNvPr id="249" name="Google Shape;249;p16"/>
          <p:cNvSpPr/>
          <p:nvPr/>
        </p:nvSpPr>
        <p:spPr>
          <a:xfrm>
            <a:off x="1578854" y="2423153"/>
            <a:ext cx="2197299" cy="3198473"/>
          </a:xfrm>
          <a:custGeom>
            <a:rect b="b" l="l" r="r" t="t"/>
            <a:pathLst>
              <a:path extrusionOk="0" h="3003261" w="2350052">
                <a:moveTo>
                  <a:pt x="0" y="0"/>
                </a:moveTo>
                <a:lnTo>
                  <a:pt x="2350052" y="0"/>
                </a:lnTo>
                <a:lnTo>
                  <a:pt x="2350052" y="3003261"/>
                </a:lnTo>
                <a:lnTo>
                  <a:pt x="0" y="300326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87"/>
              <a:buFont typeface="Arial"/>
              <a:buNone/>
            </a:pPr>
            <a:r>
              <a:t/>
            </a:r>
            <a:endParaRPr b="0" i="0" sz="1687" u="none" cap="none" strike="noStrike">
              <a:solidFill>
                <a:schemeClr val="dk1"/>
              </a:solidFill>
              <a:latin typeface="Calibri"/>
              <a:ea typeface="Calibri"/>
              <a:cs typeface="Calibri"/>
              <a:sym typeface="Calibri"/>
            </a:endParaRPr>
          </a:p>
        </p:txBody>
      </p:sp>
      <p:sp>
        <p:nvSpPr>
          <p:cNvPr id="250" name="Google Shape;250;p16"/>
          <p:cNvSpPr txBox="1"/>
          <p:nvPr/>
        </p:nvSpPr>
        <p:spPr>
          <a:xfrm>
            <a:off x="6370900" y="518025"/>
            <a:ext cx="5599800" cy="849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800"/>
              <a:buFont typeface="Arial"/>
              <a:buNone/>
            </a:pPr>
            <a:r>
              <a:rPr b="1" i="0" lang="en-US" sz="4800" u="none" cap="none" strike="noStrike">
                <a:solidFill>
                  <a:schemeClr val="accent1"/>
                </a:solidFill>
                <a:latin typeface="Calibri"/>
                <a:ea typeface="Calibri"/>
                <a:cs typeface="Calibri"/>
                <a:sym typeface="Calibri"/>
              </a:rPr>
              <a:t>Build Resilience</a:t>
            </a:r>
            <a:endParaRPr b="0" i="0" sz="4800" u="none" cap="none" strike="noStrike">
              <a:solidFill>
                <a:schemeClr val="accen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5"/>
          <p:cNvSpPr txBox="1"/>
          <p:nvPr/>
        </p:nvSpPr>
        <p:spPr>
          <a:xfrm>
            <a:off x="1078523" y="1254935"/>
            <a:ext cx="10035000" cy="3676800"/>
          </a:xfrm>
          <a:prstGeom prst="rect">
            <a:avLst/>
          </a:prstGeom>
          <a:noFill/>
          <a:ln>
            <a:noFill/>
          </a:ln>
        </p:spPr>
        <p:txBody>
          <a:bodyPr anchorCtr="0" anchor="t" bIns="0" lIns="0" spcFirstLastPara="1" rIns="0" wrap="square" tIns="0">
            <a:spAutoFit/>
          </a:bodyPr>
          <a:lstStyle/>
          <a:p>
            <a:pPr indent="0" lvl="0" marL="0" marR="0" rtl="0" algn="l">
              <a:lnSpc>
                <a:spcPct val="176540"/>
              </a:lnSpc>
              <a:spcBef>
                <a:spcPts val="0"/>
              </a:spcBef>
              <a:spcAft>
                <a:spcPts val="0"/>
              </a:spcAft>
              <a:buClr>
                <a:srgbClr val="000000"/>
              </a:buClr>
              <a:buSzPts val="1687"/>
              <a:buFont typeface="Arial"/>
              <a:buNone/>
            </a:pPr>
            <a:r>
              <a:t/>
            </a:r>
            <a:endParaRPr b="0" i="0" sz="1687" u="none" cap="none" strike="noStrike">
              <a:solidFill>
                <a:schemeClr val="dk1"/>
              </a:solidFill>
              <a:latin typeface="Calibri"/>
              <a:ea typeface="Calibri"/>
              <a:cs typeface="Calibri"/>
              <a:sym typeface="Calibri"/>
            </a:endParaRPr>
          </a:p>
          <a:p>
            <a:pPr indent="-229811" lvl="1" marL="459625" marR="0" rtl="0" algn="l">
              <a:lnSpc>
                <a:spcPct val="100000"/>
              </a:lnSpc>
              <a:spcBef>
                <a:spcPts val="0"/>
              </a:spcBef>
              <a:spcAft>
                <a:spcPts val="0"/>
              </a:spcAft>
              <a:buClr>
                <a:srgbClr val="D50032"/>
              </a:buClr>
              <a:buSzPts val="2400"/>
              <a:buFont typeface="Arial"/>
              <a:buChar char="•"/>
            </a:pPr>
            <a:r>
              <a:rPr b="0" i="0" lang="en-US" sz="2400" u="none" cap="none" strike="noStrike">
                <a:solidFill>
                  <a:srgbClr val="D50032"/>
                </a:solidFill>
                <a:latin typeface="Calibri"/>
                <a:ea typeface="Calibri"/>
                <a:cs typeface="Calibri"/>
                <a:sym typeface="Calibri"/>
              </a:rPr>
              <a:t>Burnout</a:t>
            </a:r>
            <a:r>
              <a:rPr b="0" i="0" lang="en-US" sz="2400" u="none" cap="none" strike="noStrike">
                <a:solidFill>
                  <a:srgbClr val="000000"/>
                </a:solidFill>
                <a:latin typeface="Calibri"/>
                <a:ea typeface="Calibri"/>
                <a:cs typeface="Calibri"/>
                <a:sym typeface="Calibri"/>
              </a:rPr>
              <a:t> is a psychological syndrome emerging as a </a:t>
            </a:r>
            <a:r>
              <a:rPr b="0" i="0" lang="en-US" sz="2400" u="none" cap="none" strike="noStrike">
                <a:solidFill>
                  <a:srgbClr val="D50032"/>
                </a:solidFill>
                <a:latin typeface="Calibri"/>
                <a:ea typeface="Calibri"/>
                <a:cs typeface="Calibri"/>
                <a:sym typeface="Calibri"/>
              </a:rPr>
              <a:t>prolonged response to</a:t>
            </a:r>
            <a:r>
              <a:rPr b="0" i="0" lang="en-US" sz="2400" u="none" cap="none" strike="noStrike">
                <a:solidFill>
                  <a:srgbClr val="000000"/>
                </a:solidFill>
                <a:latin typeface="Calibri"/>
                <a:ea typeface="Calibri"/>
                <a:cs typeface="Calibri"/>
                <a:sym typeface="Calibri"/>
              </a:rPr>
              <a:t> chronic interpersonal</a:t>
            </a:r>
            <a:r>
              <a:rPr b="0" i="0" lang="en-US" sz="2400" u="none" cap="none" strike="noStrike">
                <a:solidFill>
                  <a:srgbClr val="D50032"/>
                </a:solidFill>
                <a:latin typeface="Calibri"/>
                <a:ea typeface="Calibri"/>
                <a:cs typeface="Calibri"/>
                <a:sym typeface="Calibri"/>
              </a:rPr>
              <a:t> stressors on the job</a:t>
            </a:r>
            <a:r>
              <a:rPr b="0" i="0" lang="en-US" sz="2400" u="none" cap="none" strike="noStrike">
                <a:solidFill>
                  <a:srgbClr val="000000"/>
                </a:solidFill>
                <a:latin typeface="Calibri"/>
                <a:ea typeface="Calibri"/>
                <a:cs typeface="Calibri"/>
                <a:sym typeface="Calibri"/>
              </a:rPr>
              <a:t> and causes exhaustion, cynicism, detachment, ineffectiveness, and lack of motivation (Maslach &amp; Leiter, 2016, p. 103)</a:t>
            </a:r>
            <a:endParaRPr b="0" i="0" sz="1400" u="none" cap="none" strike="noStrike">
              <a:solidFill>
                <a:srgbClr val="000000"/>
              </a:solidFill>
              <a:latin typeface="Arial"/>
              <a:ea typeface="Arial"/>
              <a:cs typeface="Arial"/>
              <a:sym typeface="Arial"/>
            </a:endParaRPr>
          </a:p>
          <a:p>
            <a:pPr indent="0" lvl="0" marL="0" marR="0" rtl="0" algn="l">
              <a:lnSpc>
                <a:spcPct val="124166"/>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229811" lvl="1" marL="459625" marR="0" rtl="0" algn="l">
              <a:lnSpc>
                <a:spcPct val="100000"/>
              </a:lnSpc>
              <a:spcBef>
                <a:spcPts val="0"/>
              </a:spcBef>
              <a:spcAft>
                <a:spcPts val="0"/>
              </a:spcAft>
              <a:buClr>
                <a:srgbClr val="D50032"/>
              </a:buClr>
              <a:buSzPts val="2400"/>
              <a:buFont typeface="Arial"/>
              <a:buChar char="•"/>
            </a:pPr>
            <a:r>
              <a:rPr b="0" i="0" lang="en-US" sz="2400" u="none" cap="none" strike="noStrike">
                <a:solidFill>
                  <a:srgbClr val="D50032"/>
                </a:solidFill>
                <a:latin typeface="Calibri"/>
                <a:ea typeface="Calibri"/>
                <a:cs typeface="Calibri"/>
                <a:sym typeface="Calibri"/>
              </a:rPr>
              <a:t>Burnout</a:t>
            </a:r>
            <a:r>
              <a:rPr b="0" i="0" lang="en-US" sz="2400" u="none" cap="none" strike="noStrike">
                <a:solidFill>
                  <a:srgbClr val="000000"/>
                </a:solidFill>
                <a:latin typeface="Calibri"/>
                <a:ea typeface="Calibri"/>
                <a:cs typeface="Calibri"/>
                <a:sym typeface="Calibri"/>
              </a:rPr>
              <a:t> is associated with </a:t>
            </a:r>
            <a:r>
              <a:rPr b="0" i="0" lang="en-US" sz="2400" u="none" cap="none" strike="noStrike">
                <a:solidFill>
                  <a:srgbClr val="D50032"/>
                </a:solidFill>
                <a:latin typeface="Calibri"/>
                <a:ea typeface="Calibri"/>
                <a:cs typeface="Calibri"/>
                <a:sym typeface="Calibri"/>
              </a:rPr>
              <a:t>cognitive impairment in attention and memory </a:t>
            </a:r>
            <a:r>
              <a:rPr b="0" i="0" lang="en-US" sz="2400" u="none" cap="none" strike="noStrike">
                <a:solidFill>
                  <a:srgbClr val="000000"/>
                </a:solidFill>
                <a:latin typeface="Calibri"/>
                <a:ea typeface="Calibri"/>
                <a:cs typeface="Calibri"/>
                <a:sym typeface="Calibri"/>
              </a:rPr>
              <a:t>(Deligkaris, Panagopoulou, Montgomery, &amp; Masoura, 2014).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28"/>
              <a:buFont typeface="Arial"/>
              <a:buNone/>
            </a:pPr>
            <a:r>
              <a:t/>
            </a:r>
            <a:endParaRPr b="0" i="0" sz="2128" u="none" cap="none" strike="noStrike">
              <a:solidFill>
                <a:srgbClr val="000000"/>
              </a:solidFill>
              <a:latin typeface="Alata"/>
              <a:ea typeface="Alata"/>
              <a:cs typeface="Alata"/>
              <a:sym typeface="Alata"/>
            </a:endParaRPr>
          </a:p>
        </p:txBody>
      </p:sp>
      <p:sp>
        <p:nvSpPr>
          <p:cNvPr id="256" name="Google Shape;256;p15"/>
          <p:cNvSpPr txBox="1"/>
          <p:nvPr/>
        </p:nvSpPr>
        <p:spPr>
          <a:xfrm>
            <a:off x="1938547" y="590992"/>
            <a:ext cx="8314906" cy="529760"/>
          </a:xfrm>
          <a:prstGeom prst="rect">
            <a:avLst/>
          </a:prstGeom>
          <a:noFill/>
          <a:ln>
            <a:noFill/>
          </a:ln>
        </p:spPr>
        <p:txBody>
          <a:bodyPr anchorCtr="0" anchor="t" bIns="0" lIns="0" spcFirstLastPara="1" rIns="0" wrap="square" tIns="0">
            <a:spAutoFit/>
          </a:bodyPr>
          <a:lstStyle/>
          <a:p>
            <a:pPr indent="0" lvl="0" marL="0" marR="0" rtl="0" algn="ctr">
              <a:lnSpc>
                <a:spcPct val="113027"/>
              </a:lnSpc>
              <a:spcBef>
                <a:spcPts val="0"/>
              </a:spcBef>
              <a:spcAft>
                <a:spcPts val="0"/>
              </a:spcAft>
              <a:buClr>
                <a:srgbClr val="000000"/>
              </a:buClr>
              <a:buSzPts val="3600"/>
              <a:buFont typeface="Arial"/>
              <a:buNone/>
            </a:pPr>
            <a:r>
              <a:rPr b="1" i="0" lang="en-US" sz="3600" u="none" cap="none" strike="noStrike">
                <a:solidFill>
                  <a:schemeClr val="dk1"/>
                </a:solidFill>
                <a:latin typeface="Calibri"/>
                <a:ea typeface="Calibri"/>
                <a:cs typeface="Calibri"/>
                <a:sym typeface="Calibri"/>
              </a:rPr>
              <a:t>What the Research Says about Burnout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4" name="Shape 264"/>
        <p:cNvGrpSpPr/>
        <p:nvPr/>
      </p:nvGrpSpPr>
      <p:grpSpPr>
        <a:xfrm>
          <a:off x="0" y="0"/>
          <a:ext cx="0" cy="0"/>
          <a:chOff x="0" y="0"/>
          <a:chExt cx="0" cy="0"/>
        </a:xfrm>
      </p:grpSpPr>
      <p:sp>
        <p:nvSpPr>
          <p:cNvPr id="265" name="Google Shape;265;g272c8bad574_0_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6" name="Google Shape;266;g272c8bad574_0_6"/>
          <p:cNvSpPr/>
          <p:nvPr/>
        </p:nvSpPr>
        <p:spPr>
          <a:xfrm>
            <a:off x="155" y="0"/>
            <a:ext cx="121917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7" name="Google Shape;267;g272c8bad574_0_6"/>
          <p:cNvPicPr preferRelativeResize="0"/>
          <p:nvPr/>
        </p:nvPicPr>
        <p:blipFill rotWithShape="1">
          <a:blip r:embed="rId3">
            <a:alphaModFix/>
          </a:blip>
          <a:srcRect b="0" l="0" r="0" t="0"/>
          <a:stretch/>
        </p:blipFill>
        <p:spPr>
          <a:xfrm>
            <a:off x="2010525" y="1710950"/>
            <a:ext cx="7696750" cy="3436075"/>
          </a:xfrm>
          <a:prstGeom prst="rect">
            <a:avLst/>
          </a:prstGeom>
          <a:solidFill>
            <a:schemeClr val="lt1"/>
          </a:solid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72" name="Shape 272"/>
        <p:cNvGrpSpPr/>
        <p:nvPr/>
      </p:nvGrpSpPr>
      <p:grpSpPr>
        <a:xfrm>
          <a:off x="0" y="0"/>
          <a:ext cx="0" cy="0"/>
          <a:chOff x="0" y="0"/>
          <a:chExt cx="0" cy="0"/>
        </a:xfrm>
      </p:grpSpPr>
      <p:sp>
        <p:nvSpPr>
          <p:cNvPr id="273" name="Google Shape;273;g272c8bad574_0_26"/>
          <p:cNvSpPr/>
          <p:nvPr/>
        </p:nvSpPr>
        <p:spPr>
          <a:xfrm>
            <a:off x="4107400" y="111000"/>
            <a:ext cx="3540027" cy="6635979"/>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chemeClr val="lt1"/>
                </a:solidFill>
                <a:latin typeface="Arial"/>
              </a:rPr>
              <a:t>Blessings          </a:t>
            </a:r>
            <a:br>
              <a:rPr b="1" i="0">
                <a:ln cap="flat" cmpd="sng" w="9525">
                  <a:solidFill>
                    <a:schemeClr val="dk2"/>
                  </a:solidFill>
                  <a:prstDash val="solid"/>
                  <a:round/>
                  <a:headEnd len="sm" w="sm" type="none"/>
                  <a:tailEnd len="sm" w="sm" type="none"/>
                </a:ln>
                <a:solidFill>
                  <a:schemeClr val="lt1"/>
                </a:solidFill>
                <a:latin typeface="Arial"/>
              </a:rPr>
            </a:br>
            <a:r>
              <a:rPr b="1" i="0">
                <a:ln cap="flat" cmpd="sng" w="9525">
                  <a:solidFill>
                    <a:schemeClr val="dk2"/>
                  </a:solidFill>
                  <a:prstDash val="solid"/>
                  <a:round/>
                  <a:headEnd len="sm" w="sm" type="none"/>
                  <a:tailEnd len="sm" w="sm" type="none"/>
                </a:ln>
                <a:solidFill>
                  <a:schemeClr val="lt1"/>
                </a:solidFill>
                <a:latin typeface="Arial"/>
              </a:rPr>
              <a:t>Gratefulness</a:t>
            </a:r>
            <a:br>
              <a:rPr b="1" i="0">
                <a:ln cap="flat" cmpd="sng" w="9525">
                  <a:solidFill>
                    <a:schemeClr val="dk2"/>
                  </a:solidFill>
                  <a:prstDash val="solid"/>
                  <a:round/>
                  <a:headEnd len="sm" w="sm" type="none"/>
                  <a:tailEnd len="sm" w="sm" type="none"/>
                </a:ln>
                <a:solidFill>
                  <a:schemeClr val="lt1"/>
                </a:solidFill>
                <a:latin typeface="Arial"/>
              </a:rPr>
            </a:br>
            <a:r>
              <a:rPr b="1" i="0">
                <a:ln cap="flat" cmpd="sng" w="9525">
                  <a:solidFill>
                    <a:schemeClr val="dk2"/>
                  </a:solidFill>
                  <a:prstDash val="solid"/>
                  <a:round/>
                  <a:headEnd len="sm" w="sm" type="none"/>
                  <a:tailEnd len="sm" w="sm" type="none"/>
                </a:ln>
                <a:solidFill>
                  <a:schemeClr val="lt1"/>
                </a:solidFill>
                <a:latin typeface="Arial"/>
              </a:rPr>
              <a:t>Praise                </a:t>
            </a:r>
            <a:br>
              <a:rPr b="1" i="0">
                <a:ln cap="flat" cmpd="sng" w="9525">
                  <a:solidFill>
                    <a:schemeClr val="dk2"/>
                  </a:solidFill>
                  <a:prstDash val="solid"/>
                  <a:round/>
                  <a:headEnd len="sm" w="sm" type="none"/>
                  <a:tailEnd len="sm" w="sm" type="none"/>
                </a:ln>
                <a:solidFill>
                  <a:schemeClr val="lt1"/>
                </a:solidFill>
                <a:latin typeface="Arial"/>
              </a:rPr>
            </a:br>
            <a:r>
              <a:rPr b="1" i="0">
                <a:ln cap="flat" cmpd="sng" w="9525">
                  <a:solidFill>
                    <a:schemeClr val="dk2"/>
                  </a:solidFill>
                  <a:prstDash val="solid"/>
                  <a:round/>
                  <a:headEnd len="sm" w="sm" type="none"/>
                  <a:tailEnd len="sm" w="sm" type="none"/>
                </a:ln>
                <a:solidFill>
                  <a:schemeClr val="lt1"/>
                </a:solidFill>
                <a:latin typeface="Arial"/>
              </a:rPr>
              <a:t>Kindness</a:t>
            </a:r>
            <a:br>
              <a:rPr b="1" i="0">
                <a:ln cap="flat" cmpd="sng" w="9525">
                  <a:solidFill>
                    <a:schemeClr val="dk2"/>
                  </a:solidFill>
                  <a:prstDash val="solid"/>
                  <a:round/>
                  <a:headEnd len="sm" w="sm" type="none"/>
                  <a:tailEnd len="sm" w="sm" type="none"/>
                </a:ln>
                <a:solidFill>
                  <a:schemeClr val="lt1"/>
                </a:solidFill>
                <a:latin typeface="Arial"/>
              </a:rPr>
            </a:br>
            <a:r>
              <a:rPr b="1" i="0">
                <a:ln cap="flat" cmpd="sng" w="9525">
                  <a:solidFill>
                    <a:schemeClr val="dk2"/>
                  </a:solidFill>
                  <a:prstDash val="solid"/>
                  <a:round/>
                  <a:headEnd len="sm" w="sm" type="none"/>
                  <a:tailEnd len="sm" w="sm" type="none"/>
                </a:ln>
                <a:solidFill>
                  <a:schemeClr val="lt1"/>
                </a:solidFill>
                <a:latin typeface="Arial"/>
              </a:rPr>
              <a:t>Compassion      </a:t>
            </a:r>
            <a:br>
              <a:rPr b="1" i="0">
                <a:ln cap="flat" cmpd="sng" w="9525">
                  <a:solidFill>
                    <a:schemeClr val="dk2"/>
                  </a:solidFill>
                  <a:prstDash val="solid"/>
                  <a:round/>
                  <a:headEnd len="sm" w="sm" type="none"/>
                  <a:tailEnd len="sm" w="sm" type="none"/>
                </a:ln>
                <a:solidFill>
                  <a:schemeClr val="lt1"/>
                </a:solidFill>
                <a:latin typeface="Arial"/>
              </a:rPr>
            </a:br>
            <a:r>
              <a:rPr b="1" i="0">
                <a:ln cap="flat" cmpd="sng" w="9525">
                  <a:solidFill>
                    <a:schemeClr val="dk2"/>
                  </a:solidFill>
                  <a:prstDash val="solid"/>
                  <a:round/>
                  <a:headEnd len="sm" w="sm" type="none"/>
                  <a:tailEnd len="sm" w="sm" type="none"/>
                </a:ln>
                <a:solidFill>
                  <a:schemeClr val="lt1"/>
                </a:solidFill>
                <a:latin typeface="Arial"/>
              </a:rPr>
              <a:t>Serenity</a:t>
            </a:r>
            <a:br>
              <a:rPr b="1" i="0">
                <a:ln cap="flat" cmpd="sng" w="9525">
                  <a:solidFill>
                    <a:schemeClr val="dk2"/>
                  </a:solidFill>
                  <a:prstDash val="solid"/>
                  <a:round/>
                  <a:headEnd len="sm" w="sm" type="none"/>
                  <a:tailEnd len="sm" w="sm" type="none"/>
                </a:ln>
                <a:solidFill>
                  <a:schemeClr val="lt1"/>
                </a:solidFill>
                <a:latin typeface="Arial"/>
              </a:rPr>
            </a:br>
            <a:r>
              <a:rPr b="1" i="0">
                <a:ln cap="flat" cmpd="sng" w="9525">
                  <a:solidFill>
                    <a:schemeClr val="dk2"/>
                  </a:solidFill>
                  <a:prstDash val="solid"/>
                  <a:round/>
                  <a:headEnd len="sm" w="sm" type="none"/>
                  <a:tailEnd len="sm" w="sm" type="none"/>
                </a:ln>
                <a:solidFill>
                  <a:schemeClr val="lt1"/>
                </a:solidFill>
                <a:latin typeface="Arial"/>
              </a:rPr>
              <a:t>Positivity            </a:t>
            </a:r>
            <a:br>
              <a:rPr b="1" i="0">
                <a:ln cap="flat" cmpd="sng" w="9525">
                  <a:solidFill>
                    <a:schemeClr val="dk2"/>
                  </a:solidFill>
                  <a:prstDash val="solid"/>
                  <a:round/>
                  <a:headEnd len="sm" w="sm" type="none"/>
                  <a:tailEnd len="sm" w="sm" type="none"/>
                </a:ln>
                <a:solidFill>
                  <a:schemeClr val="lt1"/>
                </a:solidFill>
                <a:latin typeface="Arial"/>
              </a:rPr>
            </a:br>
            <a:r>
              <a:rPr b="1" i="0">
                <a:ln cap="flat" cmpd="sng" w="9525">
                  <a:solidFill>
                    <a:schemeClr val="dk2"/>
                  </a:solidFill>
                  <a:prstDash val="solid"/>
                  <a:round/>
                  <a:headEnd len="sm" w="sm" type="none"/>
                  <a:tailEnd len="sm" w="sm" type="none"/>
                </a:ln>
                <a:solidFill>
                  <a:schemeClr val="lt1"/>
                </a:solidFill>
                <a:latin typeface="Arial"/>
              </a:rPr>
              <a:t>Joy</a:t>
            </a:r>
            <a:br>
              <a:rPr b="1" i="0">
                <a:ln cap="flat" cmpd="sng" w="9525">
                  <a:solidFill>
                    <a:schemeClr val="dk2"/>
                  </a:solidFill>
                  <a:prstDash val="solid"/>
                  <a:round/>
                  <a:headEnd len="sm" w="sm" type="none"/>
                  <a:tailEnd len="sm" w="sm" type="none"/>
                </a:ln>
                <a:solidFill>
                  <a:schemeClr val="lt1"/>
                </a:solidFill>
                <a:latin typeface="Arial"/>
              </a:rPr>
            </a:br>
            <a:r>
              <a:rPr b="1" i="0">
                <a:ln cap="flat" cmpd="sng" w="9525">
                  <a:solidFill>
                    <a:schemeClr val="dk2"/>
                  </a:solidFill>
                  <a:prstDash val="solid"/>
                  <a:round/>
                  <a:headEnd len="sm" w="sm" type="none"/>
                  <a:tailEnd len="sm" w="sm" type="none"/>
                </a:ln>
                <a:solidFill>
                  <a:schemeClr val="lt1"/>
                </a:solidFill>
                <a:latin typeface="Arial"/>
              </a:rPr>
              <a:t>Love                  </a:t>
            </a:r>
            <a:br>
              <a:rPr b="1" i="0">
                <a:ln cap="flat" cmpd="sng" w="9525">
                  <a:solidFill>
                    <a:schemeClr val="dk2"/>
                  </a:solidFill>
                  <a:prstDash val="solid"/>
                  <a:round/>
                  <a:headEnd len="sm" w="sm" type="none"/>
                  <a:tailEnd len="sm" w="sm" type="none"/>
                </a:ln>
                <a:solidFill>
                  <a:schemeClr val="lt1"/>
                </a:solidFill>
                <a:latin typeface="Arial"/>
              </a:rPr>
            </a:br>
            <a:r>
              <a:rPr b="1" i="0">
                <a:ln cap="flat" cmpd="sng" w="9525">
                  <a:solidFill>
                    <a:schemeClr val="dk2"/>
                  </a:solidFill>
                  <a:prstDash val="solid"/>
                  <a:round/>
                  <a:headEnd len="sm" w="sm" type="none"/>
                  <a:tailEnd len="sm" w="sm" type="none"/>
                </a:ln>
                <a:solidFill>
                  <a:schemeClr val="lt1"/>
                </a:solidFill>
                <a:latin typeface="Arial"/>
              </a:rPr>
              <a:t>Warmth</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2"/>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 name="Google Shape;98;p2"/>
          <p:cNvSpPr txBox="1"/>
          <p:nvPr>
            <p:ph type="title"/>
          </p:nvPr>
        </p:nvSpPr>
        <p:spPr>
          <a:xfrm>
            <a:off x="4553733" y="548464"/>
            <a:ext cx="6798541" cy="167562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US" sz="4000"/>
              <a:t>Agenda</a:t>
            </a:r>
            <a:endParaRPr/>
          </a:p>
        </p:txBody>
      </p:sp>
      <p:pic>
        <p:nvPicPr>
          <p:cNvPr descr="Puzzle" id="99" name="Google Shape;99;p2"/>
          <p:cNvPicPr preferRelativeResize="0"/>
          <p:nvPr/>
        </p:nvPicPr>
        <p:blipFill rotWithShape="1">
          <a:blip r:embed="rId3">
            <a:alphaModFix/>
          </a:blip>
          <a:srcRect b="-1" l="29042" r="30110" t="0"/>
          <a:stretch/>
        </p:blipFill>
        <p:spPr>
          <a:xfrm>
            <a:off x="1" y="10"/>
            <a:ext cx="4196496" cy="6857990"/>
          </a:xfrm>
          <a:prstGeom prst="rect">
            <a:avLst/>
          </a:prstGeom>
          <a:noFill/>
          <a:ln>
            <a:noFill/>
          </a:ln>
        </p:spPr>
      </p:pic>
      <p:sp>
        <p:nvSpPr>
          <p:cNvPr id="100" name="Google Shape;100;p2"/>
          <p:cNvSpPr txBox="1"/>
          <p:nvPr>
            <p:ph idx="1" type="body"/>
          </p:nvPr>
        </p:nvSpPr>
        <p:spPr>
          <a:xfrm>
            <a:off x="4553734" y="2409830"/>
            <a:ext cx="6798539" cy="3705217"/>
          </a:xfrm>
          <a:prstGeom prst="rect">
            <a:avLst/>
          </a:prstGeom>
          <a:noFill/>
          <a:ln>
            <a:noFill/>
          </a:ln>
        </p:spPr>
        <p:txBody>
          <a:bodyPr anchorCtr="0" anchor="t" bIns="45700" lIns="91425" spcFirstLastPara="1" rIns="91425" wrap="square" tIns="45700">
            <a:normAutofit fontScale="92500" lnSpcReduction="20000"/>
          </a:bodyPr>
          <a:lstStyle/>
          <a:p>
            <a:pPr indent="-219075" lvl="0" marL="228600" rtl="0" algn="l">
              <a:lnSpc>
                <a:spcPct val="90000"/>
              </a:lnSpc>
              <a:spcBef>
                <a:spcPts val="0"/>
              </a:spcBef>
              <a:spcAft>
                <a:spcPts val="0"/>
              </a:spcAft>
              <a:buClr>
                <a:schemeClr val="dk1"/>
              </a:buClr>
              <a:buSzPct val="100000"/>
              <a:buChar char="•"/>
            </a:pPr>
            <a:r>
              <a:rPr lang="en-US" sz="2000"/>
              <a:t>Introductions</a:t>
            </a:r>
            <a:endParaRPr/>
          </a:p>
          <a:p>
            <a:pPr indent="-219075" lvl="0" marL="228600" rtl="0" algn="l">
              <a:lnSpc>
                <a:spcPct val="90000"/>
              </a:lnSpc>
              <a:spcBef>
                <a:spcPts val="1000"/>
              </a:spcBef>
              <a:spcAft>
                <a:spcPts val="0"/>
              </a:spcAft>
              <a:buClr>
                <a:schemeClr val="dk1"/>
              </a:buClr>
              <a:buSzPct val="100000"/>
              <a:buChar char="•"/>
            </a:pPr>
            <a:r>
              <a:rPr lang="en-US" sz="2000"/>
              <a:t>Purpose of Sessions</a:t>
            </a:r>
            <a:endParaRPr/>
          </a:p>
          <a:p>
            <a:pPr indent="-219075" lvl="1" marL="685800" rtl="0" algn="l">
              <a:lnSpc>
                <a:spcPct val="90000"/>
              </a:lnSpc>
              <a:spcBef>
                <a:spcPts val="500"/>
              </a:spcBef>
              <a:spcAft>
                <a:spcPts val="0"/>
              </a:spcAft>
              <a:buClr>
                <a:schemeClr val="dk1"/>
              </a:buClr>
              <a:buSzPct val="100000"/>
              <a:buChar char="•"/>
            </a:pPr>
            <a:r>
              <a:rPr lang="en-US" sz="2000"/>
              <a:t>Networking</a:t>
            </a:r>
            <a:endParaRPr/>
          </a:p>
          <a:p>
            <a:pPr indent="-219075" lvl="1" marL="685800" rtl="0" algn="l">
              <a:lnSpc>
                <a:spcPct val="90000"/>
              </a:lnSpc>
              <a:spcBef>
                <a:spcPts val="500"/>
              </a:spcBef>
              <a:spcAft>
                <a:spcPts val="0"/>
              </a:spcAft>
              <a:buClr>
                <a:schemeClr val="dk1"/>
              </a:buClr>
              <a:buSzPct val="100000"/>
              <a:buChar char="•"/>
            </a:pPr>
            <a:r>
              <a:rPr lang="en-US" sz="2000"/>
              <a:t>Confidence and Communication</a:t>
            </a:r>
            <a:endParaRPr/>
          </a:p>
          <a:p>
            <a:pPr indent="-219075" lvl="1" marL="685800" rtl="0" algn="l">
              <a:lnSpc>
                <a:spcPct val="90000"/>
              </a:lnSpc>
              <a:spcBef>
                <a:spcPts val="500"/>
              </a:spcBef>
              <a:spcAft>
                <a:spcPts val="0"/>
              </a:spcAft>
              <a:buClr>
                <a:schemeClr val="dk1"/>
              </a:buClr>
              <a:buSzPct val="100000"/>
              <a:buChar char="•"/>
            </a:pPr>
            <a:r>
              <a:rPr lang="en-US" sz="2000"/>
              <a:t>Practicing mindfulness techniques</a:t>
            </a:r>
            <a:endParaRPr/>
          </a:p>
          <a:p>
            <a:pPr indent="-219075" lvl="0" marL="228600" rtl="0" algn="l">
              <a:lnSpc>
                <a:spcPct val="90000"/>
              </a:lnSpc>
              <a:spcBef>
                <a:spcPts val="1000"/>
              </a:spcBef>
              <a:spcAft>
                <a:spcPts val="0"/>
              </a:spcAft>
              <a:buClr>
                <a:schemeClr val="dk1"/>
              </a:buClr>
              <a:buSzPct val="100000"/>
              <a:buChar char="•"/>
            </a:pPr>
            <a:r>
              <a:rPr lang="en-US" sz="2000"/>
              <a:t> Today’s Goal:</a:t>
            </a:r>
            <a:endParaRPr/>
          </a:p>
          <a:p>
            <a:pPr indent="-208280" lvl="1" marL="685800" rtl="0" algn="l">
              <a:lnSpc>
                <a:spcPct val="90000"/>
              </a:lnSpc>
              <a:spcBef>
                <a:spcPts val="500"/>
              </a:spcBef>
              <a:spcAft>
                <a:spcPts val="0"/>
              </a:spcAft>
              <a:buSzPct val="80000"/>
              <a:buChar char="•"/>
            </a:pPr>
            <a:r>
              <a:rPr lang="en-US" sz="2000"/>
              <a:t>Practice gratitude to support physical and mental wellness</a:t>
            </a:r>
            <a:endParaRPr/>
          </a:p>
          <a:p>
            <a:pPr indent="0" lvl="0" marL="0" rtl="0" algn="l">
              <a:lnSpc>
                <a:spcPct val="90000"/>
              </a:lnSpc>
              <a:spcBef>
                <a:spcPts val="1000"/>
              </a:spcBef>
              <a:spcAft>
                <a:spcPts val="0"/>
              </a:spcAft>
              <a:buClr>
                <a:schemeClr val="dk1"/>
              </a:buClr>
              <a:buSzPct val="100000"/>
              <a:buNone/>
            </a:pPr>
            <a:r>
              <a:t/>
            </a:r>
            <a:endParaRPr sz="2000"/>
          </a:p>
          <a:p>
            <a:pPr indent="-219075" lvl="1" marL="685800" rtl="0" algn="l">
              <a:lnSpc>
                <a:spcPct val="90000"/>
              </a:lnSpc>
              <a:spcBef>
                <a:spcPts val="500"/>
              </a:spcBef>
              <a:spcAft>
                <a:spcPts val="0"/>
              </a:spcAft>
              <a:buClr>
                <a:schemeClr val="dk1"/>
              </a:buClr>
              <a:buSzPct val="100000"/>
              <a:buChar char="•"/>
            </a:pPr>
            <a:r>
              <a:rPr lang="en-US" sz="2000"/>
              <a:t>Communicating confidence through your choice of words and body language</a:t>
            </a:r>
            <a:endParaRPr/>
          </a:p>
          <a:p>
            <a:pPr indent="-101600" lvl="1" marL="685800" rtl="0" algn="l">
              <a:lnSpc>
                <a:spcPct val="90000"/>
              </a:lnSpc>
              <a:spcBef>
                <a:spcPts val="500"/>
              </a:spcBef>
              <a:spcAft>
                <a:spcPts val="0"/>
              </a:spcAft>
              <a:buClr>
                <a:schemeClr val="dk1"/>
              </a:buClr>
              <a:buSzPct val="100000"/>
              <a:buNone/>
            </a:pPr>
            <a:r>
              <a:t/>
            </a:r>
            <a:endParaRPr sz="2000"/>
          </a:p>
          <a:p>
            <a:pPr indent="-101600" lvl="1" marL="685800" rtl="0" algn="l">
              <a:lnSpc>
                <a:spcPct val="90000"/>
              </a:lnSpc>
              <a:spcBef>
                <a:spcPts val="500"/>
              </a:spcBef>
              <a:spcAft>
                <a:spcPts val="0"/>
              </a:spcAft>
              <a:buClr>
                <a:schemeClr val="dk1"/>
              </a:buClr>
              <a:buSzPct val="100000"/>
              <a:buNone/>
            </a:pPr>
            <a:r>
              <a:t/>
            </a: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7"/>
          <p:cNvSpPr txBox="1"/>
          <p:nvPr/>
        </p:nvSpPr>
        <p:spPr>
          <a:xfrm>
            <a:off x="49350" y="276200"/>
            <a:ext cx="5735700" cy="554100"/>
          </a:xfrm>
          <a:prstGeom prst="rect">
            <a:avLst/>
          </a:prstGeom>
          <a:noFill/>
          <a:ln>
            <a:noFill/>
          </a:ln>
        </p:spPr>
        <p:txBody>
          <a:bodyPr anchorCtr="0" anchor="t" bIns="0" lIns="0" spcFirstLastPara="1" rIns="0" wrap="square" tIns="0">
            <a:spAutoFit/>
          </a:bodyPr>
          <a:lstStyle/>
          <a:p>
            <a:pPr indent="0" lvl="0" marL="0" marR="0" rtl="0" algn="ctr">
              <a:lnSpc>
                <a:spcPct val="109388"/>
              </a:lnSpc>
              <a:spcBef>
                <a:spcPts val="0"/>
              </a:spcBef>
              <a:spcAft>
                <a:spcPts val="0"/>
              </a:spcAft>
              <a:buClr>
                <a:srgbClr val="000000"/>
              </a:buClr>
              <a:buSzPts val="3600"/>
              <a:buFont typeface="Arial"/>
              <a:buNone/>
            </a:pPr>
            <a:r>
              <a:rPr b="1" i="0" lang="en-US" sz="3600" u="none" cap="none" strike="noStrike">
                <a:solidFill>
                  <a:schemeClr val="dk1"/>
                </a:solidFill>
                <a:latin typeface="Calibri"/>
                <a:ea typeface="Calibri"/>
                <a:cs typeface="Calibri"/>
                <a:sym typeface="Calibri"/>
              </a:rPr>
              <a:t>The Science of Gratitude</a:t>
            </a:r>
            <a:endParaRPr b="0" i="0" sz="1400" u="none" cap="none" strike="noStrike">
              <a:solidFill>
                <a:srgbClr val="000000"/>
              </a:solidFill>
              <a:latin typeface="Arial"/>
              <a:ea typeface="Arial"/>
              <a:cs typeface="Arial"/>
              <a:sym typeface="Arial"/>
            </a:endParaRPr>
          </a:p>
        </p:txBody>
      </p:sp>
      <p:sp>
        <p:nvSpPr>
          <p:cNvPr id="279" name="Google Shape;279;p17"/>
          <p:cNvSpPr txBox="1"/>
          <p:nvPr/>
        </p:nvSpPr>
        <p:spPr>
          <a:xfrm>
            <a:off x="323175" y="1054450"/>
            <a:ext cx="5412300" cy="5206800"/>
          </a:xfrm>
          <a:prstGeom prst="rect">
            <a:avLst/>
          </a:prstGeom>
          <a:noFill/>
          <a:ln>
            <a:noFill/>
          </a:ln>
        </p:spPr>
        <p:txBody>
          <a:bodyPr anchorCtr="0" anchor="t" bIns="0" lIns="0" spcFirstLastPara="1" rIns="0" wrap="square" tIns="0">
            <a:spAutoFit/>
          </a:bodyPr>
          <a:lstStyle/>
          <a:p>
            <a:pPr indent="0" lvl="0" marL="0" marR="0" rtl="0" algn="l">
              <a:lnSpc>
                <a:spcPct val="116041"/>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176705" lvl="1" marL="429607" marR="0" rtl="0" algn="l">
              <a:lnSpc>
                <a:spcPct val="116041"/>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Gratitude is one of our most powerful emotions. Studies show that when we practice gratitude consistently, we experience </a:t>
            </a:r>
            <a:r>
              <a:rPr b="0" i="0" lang="en-US" sz="1800" u="none" cap="none" strike="noStrike">
                <a:solidFill>
                  <a:srgbClr val="C00000"/>
                </a:solidFill>
                <a:latin typeface="Calibri"/>
                <a:ea typeface="Calibri"/>
                <a:cs typeface="Calibri"/>
                <a:sym typeface="Calibri"/>
              </a:rPr>
              <a:t>physical benefits</a:t>
            </a:r>
            <a:r>
              <a:rPr b="0" i="0" lang="en-US" sz="1800" u="none" cap="none" strike="noStrike">
                <a:solidFill>
                  <a:srgbClr val="000000"/>
                </a:solidFill>
                <a:latin typeface="Calibri"/>
                <a:ea typeface="Calibri"/>
                <a:cs typeface="Calibri"/>
                <a:sym typeface="Calibri"/>
              </a:rPr>
              <a:t>, such as a </a:t>
            </a:r>
            <a:r>
              <a:rPr b="0" i="0" lang="en-US" sz="1800" u="none" cap="none" strike="noStrike">
                <a:solidFill>
                  <a:srgbClr val="C00000"/>
                </a:solidFill>
                <a:latin typeface="Calibri"/>
                <a:ea typeface="Calibri"/>
                <a:cs typeface="Calibri"/>
                <a:sym typeface="Calibri"/>
              </a:rPr>
              <a:t>stronger immune system</a:t>
            </a:r>
            <a:r>
              <a:rPr b="0" i="0" lang="en-US" sz="1800" u="none" cap="none" strike="noStrike">
                <a:solidFill>
                  <a:srgbClr val="000000"/>
                </a:solidFill>
                <a:latin typeface="Calibri"/>
                <a:ea typeface="Calibri"/>
                <a:cs typeface="Calibri"/>
                <a:sym typeface="Calibri"/>
              </a:rPr>
              <a:t> and </a:t>
            </a:r>
            <a:r>
              <a:rPr b="0" i="0" lang="en-US" sz="1800" u="none" cap="none" strike="noStrike">
                <a:solidFill>
                  <a:srgbClr val="C00000"/>
                </a:solidFill>
                <a:latin typeface="Calibri"/>
                <a:ea typeface="Calibri"/>
                <a:cs typeface="Calibri"/>
                <a:sym typeface="Calibri"/>
              </a:rPr>
              <a:t>lowered symptoms of stress </a:t>
            </a:r>
            <a:r>
              <a:rPr b="0" i="0" lang="en-US" sz="1800" u="none" cap="none" strike="noStrike">
                <a:solidFill>
                  <a:srgbClr val="000000"/>
                </a:solidFill>
                <a:latin typeface="Calibri"/>
                <a:ea typeface="Calibri"/>
                <a:cs typeface="Calibri"/>
                <a:sym typeface="Calibri"/>
              </a:rPr>
              <a:t>(Sansone &amp; Sansone, 2010).</a:t>
            </a:r>
            <a:endParaRPr b="0" i="0" sz="1800" u="none" cap="none" strike="noStrike">
              <a:solidFill>
                <a:srgbClr val="000000"/>
              </a:solidFill>
              <a:latin typeface="Calibri"/>
              <a:ea typeface="Calibri"/>
              <a:cs typeface="Calibri"/>
              <a:sym typeface="Calibri"/>
            </a:endParaRPr>
          </a:p>
          <a:p>
            <a:pPr indent="0" lvl="0" marL="914400" marR="0" rtl="0" algn="l">
              <a:lnSpc>
                <a:spcPct val="116041"/>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176705" lvl="1" marL="429607" marR="0" rtl="0" algn="l">
              <a:lnSpc>
                <a:spcPct val="116041"/>
              </a:lnSpc>
              <a:spcBef>
                <a:spcPts val="0"/>
              </a:spcBef>
              <a:spcAft>
                <a:spcPts val="0"/>
              </a:spcAft>
              <a:buClr>
                <a:srgbClr val="000000"/>
              </a:buClr>
              <a:buSzPts val="1800"/>
              <a:buFont typeface="Calibri"/>
              <a:buChar char="•"/>
            </a:pPr>
            <a:r>
              <a:rPr b="0" i="0" lang="en-US" sz="1800" u="none" cap="none" strike="noStrike">
                <a:solidFill>
                  <a:srgbClr val="000000"/>
                </a:solidFill>
                <a:latin typeface="Calibri"/>
                <a:ea typeface="Calibri"/>
                <a:cs typeface="Calibri"/>
                <a:sym typeface="Calibri"/>
              </a:rPr>
              <a:t>Practicing gratitude</a:t>
            </a:r>
            <a:r>
              <a:rPr b="1" i="1" lang="en-US" sz="1800" u="none" cap="none" strike="noStrike">
                <a:solidFill>
                  <a:srgbClr val="000000"/>
                </a:solidFill>
                <a:latin typeface="Calibri"/>
                <a:ea typeface="Calibri"/>
                <a:cs typeface="Calibri"/>
                <a:sym typeface="Calibri"/>
              </a:rPr>
              <a:t> isn’t about ignoring negative emotions</a:t>
            </a:r>
            <a:r>
              <a:rPr b="0" i="0" lang="en-US" sz="1800" u="none" cap="none" strike="noStrike">
                <a:solidFill>
                  <a:srgbClr val="000000"/>
                </a:solidFill>
                <a:latin typeface="Calibri"/>
                <a:ea typeface="Calibri"/>
                <a:cs typeface="Calibri"/>
                <a:sym typeface="Calibri"/>
              </a:rPr>
              <a:t>- </a:t>
            </a:r>
            <a:r>
              <a:rPr b="0" i="0" lang="en-US" sz="1800" u="none" cap="none" strike="noStrike">
                <a:solidFill>
                  <a:srgbClr val="C00000"/>
                </a:solidFill>
                <a:latin typeface="Calibri"/>
                <a:ea typeface="Calibri"/>
                <a:cs typeface="Calibri"/>
                <a:sym typeface="Calibri"/>
              </a:rPr>
              <a:t>practicing gratitude magnifies positive feelings</a:t>
            </a:r>
            <a:r>
              <a:rPr b="0" i="0" lang="en-US" sz="1800" u="none" cap="none" strike="noStrike">
                <a:solidFill>
                  <a:srgbClr val="000000"/>
                </a:solidFill>
                <a:latin typeface="Calibri"/>
                <a:ea typeface="Calibri"/>
                <a:cs typeface="Calibri"/>
                <a:sym typeface="Calibri"/>
              </a:rPr>
              <a:t> more than it reduces negative feelings (Robert Emmons).</a:t>
            </a:r>
            <a:endParaRPr b="0" i="0" sz="1800" u="none" cap="none" strike="noStrike">
              <a:solidFill>
                <a:srgbClr val="000000"/>
              </a:solidFill>
              <a:latin typeface="Calibri"/>
              <a:ea typeface="Calibri"/>
              <a:cs typeface="Calibri"/>
              <a:sym typeface="Calibri"/>
            </a:endParaRPr>
          </a:p>
          <a:p>
            <a:pPr indent="0" lvl="0" marL="914400" marR="0" rtl="0" algn="l">
              <a:lnSpc>
                <a:spcPct val="116041"/>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176705" lvl="1" marL="429607" marR="0" rtl="0" algn="l">
              <a:lnSpc>
                <a:spcPct val="116041"/>
              </a:lnSpc>
              <a:spcBef>
                <a:spcPts val="0"/>
              </a:spcBef>
              <a:spcAft>
                <a:spcPts val="0"/>
              </a:spcAft>
              <a:buClr>
                <a:srgbClr val="000000"/>
              </a:buClr>
              <a:buSzPts val="1800"/>
              <a:buFont typeface="Calibri"/>
              <a:buChar char="•"/>
            </a:pPr>
            <a:r>
              <a:rPr b="0" i="0" lang="en-US" sz="1800" u="none" cap="none" strike="noStrike">
                <a:solidFill>
                  <a:srgbClr val="000000"/>
                </a:solidFill>
                <a:latin typeface="Calibri"/>
                <a:ea typeface="Calibri"/>
                <a:cs typeface="Calibri"/>
                <a:sym typeface="Calibri"/>
              </a:rPr>
              <a:t>Helps with seeing the bigger picture and being </a:t>
            </a:r>
            <a:r>
              <a:rPr b="0" i="0" lang="en-US" sz="1800" u="none" cap="none" strike="noStrike">
                <a:solidFill>
                  <a:srgbClr val="C00000"/>
                </a:solidFill>
                <a:latin typeface="Calibri"/>
                <a:ea typeface="Calibri"/>
                <a:cs typeface="Calibri"/>
                <a:sym typeface="Calibri"/>
              </a:rPr>
              <a:t>more resilient </a:t>
            </a:r>
            <a:r>
              <a:rPr b="0" i="0" lang="en-US" sz="1800" u="none" cap="none" strike="noStrike">
                <a:solidFill>
                  <a:srgbClr val="000000"/>
                </a:solidFill>
                <a:latin typeface="Calibri"/>
                <a:ea typeface="Calibri"/>
                <a:cs typeface="Calibri"/>
                <a:sym typeface="Calibri"/>
              </a:rPr>
              <a:t>during adversity.</a:t>
            </a:r>
            <a:endParaRPr b="0" i="0" sz="1800" u="none" cap="none" strike="noStrike">
              <a:solidFill>
                <a:srgbClr val="000000"/>
              </a:solidFill>
              <a:latin typeface="Calibri"/>
              <a:ea typeface="Calibri"/>
              <a:cs typeface="Calibri"/>
              <a:sym typeface="Calibri"/>
            </a:endParaRPr>
          </a:p>
          <a:p>
            <a:pPr indent="0" lvl="0" marL="914400" marR="0" rtl="0" algn="l">
              <a:lnSpc>
                <a:spcPct val="116041"/>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175062"/>
              </a:lnSpc>
              <a:spcBef>
                <a:spcPts val="0"/>
              </a:spcBef>
              <a:spcAft>
                <a:spcPts val="0"/>
              </a:spcAft>
              <a:buClr>
                <a:srgbClr val="000000"/>
              </a:buClr>
              <a:buSzPts val="1800"/>
              <a:buFont typeface="Arial"/>
              <a:buNone/>
            </a:pPr>
            <a:r>
              <a:t/>
            </a:r>
            <a:endParaRPr b="0" i="0" sz="1800" u="none" cap="none" strike="noStrike">
              <a:solidFill>
                <a:srgbClr val="000000"/>
              </a:solidFill>
              <a:latin typeface="Alata"/>
              <a:ea typeface="Alata"/>
              <a:cs typeface="Alata"/>
              <a:sym typeface="Alata"/>
            </a:endParaRPr>
          </a:p>
        </p:txBody>
      </p:sp>
      <p:pic>
        <p:nvPicPr>
          <p:cNvPr id="280" name="Google Shape;280;p17"/>
          <p:cNvPicPr preferRelativeResize="0"/>
          <p:nvPr/>
        </p:nvPicPr>
        <p:blipFill rotWithShape="1">
          <a:blip r:embed="rId3">
            <a:alphaModFix/>
          </a:blip>
          <a:srcRect b="0" l="2515" r="0" t="0"/>
          <a:stretch/>
        </p:blipFill>
        <p:spPr>
          <a:xfrm>
            <a:off x="7733750" y="30850"/>
            <a:ext cx="2764250" cy="67963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0"/>
          <p:cNvSpPr txBox="1"/>
          <p:nvPr/>
        </p:nvSpPr>
        <p:spPr>
          <a:xfrm>
            <a:off x="7267800" y="1040575"/>
            <a:ext cx="4292100" cy="4608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chemeClr val="dk1"/>
                </a:solidFill>
                <a:latin typeface="Calibri"/>
                <a:ea typeface="Calibri"/>
                <a:cs typeface="Calibri"/>
                <a:sym typeface="Calibri"/>
              </a:rPr>
              <a:t>A study of the “Three Good Things” practice found that people who wrote down three things that had gone well in their day and identified the causes of those good things were significantly happier and less depressed, even 6 months after the study ended.</a:t>
            </a:r>
            <a:endParaRPr b="0" i="0" sz="2700" u="none" cap="none" strike="noStrike">
              <a:solidFill>
                <a:schemeClr val="dk1"/>
              </a:solidFill>
              <a:latin typeface="Calibri"/>
              <a:ea typeface="Calibri"/>
              <a:cs typeface="Calibri"/>
              <a:sym typeface="Calibri"/>
            </a:endParaRPr>
          </a:p>
        </p:txBody>
      </p:sp>
      <p:pic>
        <p:nvPicPr>
          <p:cNvPr id="286" name="Google Shape;286;p20"/>
          <p:cNvPicPr preferRelativeResize="0"/>
          <p:nvPr/>
        </p:nvPicPr>
        <p:blipFill rotWithShape="1">
          <a:blip r:embed="rId3">
            <a:alphaModFix/>
          </a:blip>
          <a:srcRect b="0" l="0" r="0" t="0"/>
          <a:stretch/>
        </p:blipFill>
        <p:spPr>
          <a:xfrm>
            <a:off x="742825" y="1040650"/>
            <a:ext cx="4292225" cy="4608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272c8bad574_0_64"/>
          <p:cNvSpPr txBox="1"/>
          <p:nvPr/>
        </p:nvSpPr>
        <p:spPr>
          <a:xfrm>
            <a:off x="7298456" y="939050"/>
            <a:ext cx="4283700" cy="4708800"/>
          </a:xfrm>
          <a:prstGeom prst="rect">
            <a:avLst/>
          </a:prstGeom>
          <a:noFill/>
          <a:ln>
            <a:noFill/>
          </a:ln>
        </p:spPr>
        <p:txBody>
          <a:bodyPr anchorCtr="0" anchor="t" bIns="0" lIns="0" spcFirstLastPara="1" rIns="0" wrap="square" tIns="0">
            <a:spAutoFit/>
          </a:bodyPr>
          <a:lstStyle/>
          <a:p>
            <a:pPr indent="0" lvl="0" marL="0" marR="0" rtl="0" algn="l">
              <a:lnSpc>
                <a:spcPct val="131208"/>
              </a:lnSpc>
              <a:spcBef>
                <a:spcPts val="0"/>
              </a:spcBef>
              <a:spcAft>
                <a:spcPts val="0"/>
              </a:spcAft>
              <a:buClr>
                <a:srgbClr val="000000"/>
              </a:buClr>
              <a:buSzPts val="2400"/>
              <a:buFont typeface="Arial"/>
              <a:buNone/>
            </a:pPr>
            <a:r>
              <a:rPr b="0" i="0" lang="en-US" sz="2400" u="sng" cap="none" strike="noStrike">
                <a:solidFill>
                  <a:srgbClr val="D50032"/>
                </a:solidFill>
                <a:latin typeface="Calibri"/>
                <a:ea typeface="Calibri"/>
                <a:cs typeface="Calibri"/>
                <a:sym typeface="Calibri"/>
              </a:rPr>
              <a:t>Three Good Things Exercise</a:t>
            </a:r>
            <a:r>
              <a:rPr b="0" i="0" lang="en-US" sz="2400" u="none" cap="none" strike="noStrike">
                <a:solidFill>
                  <a:srgbClr val="FFFFFF"/>
                </a:solidFill>
                <a:latin typeface="Calibri"/>
                <a:ea typeface="Calibri"/>
                <a:cs typeface="Calibri"/>
                <a:sym typeface="Calibri"/>
              </a:rPr>
              <a:t> </a:t>
            </a:r>
            <a:r>
              <a:rPr b="0" i="0" lang="en-US" sz="2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242886" lvl="1" marL="485775" marR="0" rtl="0" algn="l">
              <a:lnSpc>
                <a:spcPct val="131208"/>
              </a:lnSpc>
              <a:spcBef>
                <a:spcPts val="0"/>
              </a:spcBef>
              <a:spcAft>
                <a:spcPts val="0"/>
              </a:spcAft>
              <a:buClr>
                <a:srgbClr val="000000"/>
              </a:buClr>
              <a:buSzPts val="2400"/>
              <a:buFont typeface="Calibri"/>
              <a:buAutoNum type="arabicPeriod"/>
            </a:pPr>
            <a:r>
              <a:rPr b="0" i="0" lang="en-US" sz="2400" u="none" cap="none" strike="noStrike">
                <a:solidFill>
                  <a:srgbClr val="000000"/>
                </a:solidFill>
                <a:latin typeface="Calibri"/>
                <a:ea typeface="Calibri"/>
                <a:cs typeface="Calibri"/>
                <a:sym typeface="Calibri"/>
              </a:rPr>
              <a:t>Every night, take 5 minutes to reflect on your day.</a:t>
            </a:r>
            <a:endParaRPr b="0" i="0" sz="1400" u="none" cap="none" strike="noStrike">
              <a:solidFill>
                <a:srgbClr val="000000"/>
              </a:solidFill>
              <a:latin typeface="Arial"/>
              <a:ea typeface="Arial"/>
              <a:cs typeface="Arial"/>
              <a:sym typeface="Arial"/>
            </a:endParaRPr>
          </a:p>
          <a:p>
            <a:pPr indent="-242886" lvl="1" marL="485775" marR="0" rtl="0" algn="l">
              <a:lnSpc>
                <a:spcPct val="131208"/>
              </a:lnSpc>
              <a:spcBef>
                <a:spcPts val="0"/>
              </a:spcBef>
              <a:spcAft>
                <a:spcPts val="0"/>
              </a:spcAft>
              <a:buClr>
                <a:srgbClr val="000000"/>
              </a:buClr>
              <a:buSzPts val="2400"/>
              <a:buFont typeface="Calibri"/>
              <a:buAutoNum type="arabicPeriod"/>
            </a:pPr>
            <a:r>
              <a:rPr b="0" i="0" lang="en-US" sz="2400" u="none" cap="none" strike="noStrike">
                <a:solidFill>
                  <a:srgbClr val="000000"/>
                </a:solidFill>
                <a:latin typeface="Calibri"/>
                <a:ea typeface="Calibri"/>
                <a:cs typeface="Calibri"/>
                <a:sym typeface="Calibri"/>
              </a:rPr>
              <a:t>Think of 3 good things that happened in your day.</a:t>
            </a:r>
            <a:endParaRPr b="0" i="0" sz="1400" u="none" cap="none" strike="noStrike">
              <a:solidFill>
                <a:srgbClr val="000000"/>
              </a:solidFill>
              <a:latin typeface="Arial"/>
              <a:ea typeface="Arial"/>
              <a:cs typeface="Arial"/>
              <a:sym typeface="Arial"/>
            </a:endParaRPr>
          </a:p>
          <a:p>
            <a:pPr indent="-242886" lvl="1" marL="485775" marR="0" rtl="0" algn="l">
              <a:lnSpc>
                <a:spcPct val="131208"/>
              </a:lnSpc>
              <a:spcBef>
                <a:spcPts val="0"/>
              </a:spcBef>
              <a:spcAft>
                <a:spcPts val="0"/>
              </a:spcAft>
              <a:buClr>
                <a:srgbClr val="000000"/>
              </a:buClr>
              <a:buSzPts val="2400"/>
              <a:buFont typeface="Calibri"/>
              <a:buAutoNum type="arabicPeriod"/>
            </a:pPr>
            <a:r>
              <a:rPr b="0" i="0" lang="en-US" sz="2400" u="none" cap="none" strike="noStrike">
                <a:solidFill>
                  <a:srgbClr val="000000"/>
                </a:solidFill>
                <a:latin typeface="Calibri"/>
                <a:ea typeface="Calibri"/>
                <a:cs typeface="Calibri"/>
                <a:sym typeface="Calibri"/>
              </a:rPr>
              <a:t>In a journal (or notes app on your phone) write the three good things down.</a:t>
            </a:r>
            <a:endParaRPr b="0" i="0" sz="1400" u="none" cap="none" strike="noStrike">
              <a:solidFill>
                <a:srgbClr val="000000"/>
              </a:solidFill>
              <a:latin typeface="Arial"/>
              <a:ea typeface="Arial"/>
              <a:cs typeface="Arial"/>
              <a:sym typeface="Arial"/>
            </a:endParaRPr>
          </a:p>
          <a:p>
            <a:pPr indent="-242886" lvl="1" marL="485775" marR="0" rtl="0" algn="l">
              <a:lnSpc>
                <a:spcPct val="131208"/>
              </a:lnSpc>
              <a:spcBef>
                <a:spcPts val="0"/>
              </a:spcBef>
              <a:spcAft>
                <a:spcPts val="0"/>
              </a:spcAft>
              <a:buClr>
                <a:srgbClr val="000000"/>
              </a:buClr>
              <a:buSzPts val="2400"/>
              <a:buFont typeface="Calibri"/>
              <a:buAutoNum type="arabicPeriod"/>
            </a:pPr>
            <a:r>
              <a:rPr b="0" i="0" lang="en-US" sz="2400" u="none" cap="none" strike="noStrike">
                <a:solidFill>
                  <a:srgbClr val="000000"/>
                </a:solidFill>
                <a:latin typeface="Calibri"/>
                <a:ea typeface="Calibri"/>
                <a:cs typeface="Calibri"/>
                <a:sym typeface="Calibri"/>
              </a:rPr>
              <a:t>Repeat nightly</a:t>
            </a:r>
            <a:endParaRPr b="0" i="0" sz="1400" u="none" cap="none" strike="noStrike">
              <a:solidFill>
                <a:srgbClr val="000000"/>
              </a:solidFill>
              <a:latin typeface="Arial"/>
              <a:ea typeface="Arial"/>
              <a:cs typeface="Arial"/>
              <a:sym typeface="Arial"/>
            </a:endParaRPr>
          </a:p>
          <a:p>
            <a:pPr indent="0" lvl="0" marL="0" marR="0" rtl="0" algn="l">
              <a:lnSpc>
                <a:spcPct val="139955"/>
              </a:lnSpc>
              <a:spcBef>
                <a:spcPts val="0"/>
              </a:spcBef>
              <a:spcAft>
                <a:spcPts val="0"/>
              </a:spcAft>
              <a:buClr>
                <a:srgbClr val="000000"/>
              </a:buClr>
              <a:buSzPts val="2250"/>
              <a:buFont typeface="Arial"/>
              <a:buNone/>
            </a:pPr>
            <a:r>
              <a:t/>
            </a:r>
            <a:endParaRPr b="0" i="0" sz="2250" u="none" cap="none" strike="noStrike">
              <a:solidFill>
                <a:srgbClr val="000000"/>
              </a:solidFill>
              <a:latin typeface="Arial"/>
              <a:ea typeface="Arial"/>
              <a:cs typeface="Arial"/>
              <a:sym typeface="Arial"/>
            </a:endParaRPr>
          </a:p>
        </p:txBody>
      </p:sp>
      <p:pic>
        <p:nvPicPr>
          <p:cNvPr id="292" name="Google Shape;292;g272c8bad574_0_64"/>
          <p:cNvPicPr preferRelativeResize="0"/>
          <p:nvPr/>
        </p:nvPicPr>
        <p:blipFill rotWithShape="1">
          <a:blip r:embed="rId3">
            <a:alphaModFix/>
          </a:blip>
          <a:srcRect b="0" l="0" r="0" t="0"/>
          <a:stretch/>
        </p:blipFill>
        <p:spPr>
          <a:xfrm>
            <a:off x="1089850" y="1546200"/>
            <a:ext cx="4755950" cy="31285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id="298" name="Google Shape;298;g2730692f127_0_0"/>
          <p:cNvPicPr preferRelativeResize="0"/>
          <p:nvPr/>
        </p:nvPicPr>
        <p:blipFill rotWithShape="1">
          <a:blip r:embed="rId3">
            <a:alphaModFix/>
          </a:blip>
          <a:srcRect b="0" l="0" r="0" t="0"/>
          <a:stretch/>
        </p:blipFill>
        <p:spPr>
          <a:xfrm>
            <a:off x="5926850" y="1105075"/>
            <a:ext cx="6265150" cy="4254875"/>
          </a:xfrm>
          <a:prstGeom prst="rect">
            <a:avLst/>
          </a:prstGeom>
          <a:noFill/>
          <a:ln>
            <a:noFill/>
          </a:ln>
        </p:spPr>
      </p:pic>
      <p:sp>
        <p:nvSpPr>
          <p:cNvPr id="299" name="Google Shape;299;g2730692f127_0_0"/>
          <p:cNvSpPr txBox="1"/>
          <p:nvPr/>
        </p:nvSpPr>
        <p:spPr>
          <a:xfrm>
            <a:off x="206925" y="975450"/>
            <a:ext cx="5781300" cy="4907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200"/>
              </a:spcBef>
              <a:spcAft>
                <a:spcPts val="0"/>
              </a:spcAft>
              <a:buClr>
                <a:schemeClr val="dk1"/>
              </a:buClr>
              <a:buSzPts val="1100"/>
              <a:buFont typeface="Arial"/>
              <a:buNone/>
            </a:pPr>
            <a:r>
              <a:rPr b="0" i="0" lang="en-US" sz="2400" u="none" cap="none" strike="noStrike">
                <a:solidFill>
                  <a:schemeClr val="dk1"/>
                </a:solidFill>
                <a:latin typeface="Calibri"/>
                <a:ea typeface="Calibri"/>
                <a:cs typeface="Calibri"/>
                <a:sym typeface="Calibri"/>
              </a:rPr>
              <a:t>3 mins to write 3 good things that happened so far today (or yesterday).</a:t>
            </a:r>
            <a:endParaRPr b="0" i="0" sz="2400" u="none" cap="none" strike="noStrike">
              <a:solidFill>
                <a:schemeClr val="dk1"/>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Time to share out:  You do not have to share your 3 good things but </a:t>
            </a:r>
            <a:r>
              <a:rPr b="1" i="0" lang="en-US" sz="2400" u="none" cap="none" strike="noStrike">
                <a:solidFill>
                  <a:srgbClr val="C00000"/>
                </a:solidFill>
                <a:latin typeface="Calibri"/>
                <a:ea typeface="Calibri"/>
                <a:cs typeface="Calibri"/>
                <a:sym typeface="Calibri"/>
              </a:rPr>
              <a:t>be sure to</a:t>
            </a:r>
            <a:r>
              <a:rPr b="0" i="0" lang="en-US" sz="2400" u="none" cap="none" strike="noStrike">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a:p>
            <a:pPr indent="-381000" lvl="0" marL="457200" marR="0" rtl="0" algn="l">
              <a:lnSpc>
                <a:spcPct val="115000"/>
              </a:lnSpc>
              <a:spcBef>
                <a:spcPts val="120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 Share how you felt after writing your 3 good things!  </a:t>
            </a:r>
            <a:endParaRPr b="0" i="0" sz="2400" u="none" cap="none" strike="noStrike">
              <a:solidFill>
                <a:schemeClr val="dk1"/>
              </a:solidFill>
              <a:latin typeface="Calibri"/>
              <a:ea typeface="Calibri"/>
              <a:cs typeface="Calibri"/>
              <a:sym typeface="Calibri"/>
            </a:endParaRPr>
          </a:p>
          <a:p>
            <a:pPr indent="-381000" lvl="0" marL="457200" marR="0" rtl="0" algn="l">
              <a:lnSpc>
                <a:spcPct val="115000"/>
              </a:lnSpc>
              <a:spcBef>
                <a:spcPts val="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Was this easy or hard for you? Why?</a:t>
            </a:r>
            <a:endParaRPr b="0" i="0" sz="2400" u="none" cap="none" strike="noStrike">
              <a:solidFill>
                <a:schemeClr val="dk1"/>
              </a:solidFill>
              <a:latin typeface="Calibri"/>
              <a:ea typeface="Calibri"/>
              <a:cs typeface="Calibri"/>
              <a:sym typeface="Calibri"/>
            </a:endParaRPr>
          </a:p>
          <a:p>
            <a:pPr indent="-381000" lvl="0" marL="457200" marR="0" rtl="0" algn="l">
              <a:lnSpc>
                <a:spcPct val="115000"/>
              </a:lnSpc>
              <a:spcBef>
                <a:spcPts val="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Will you incorporate this into your daily practice? How?</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3" name="Shape 303"/>
        <p:cNvGrpSpPr/>
        <p:nvPr/>
      </p:nvGrpSpPr>
      <p:grpSpPr>
        <a:xfrm>
          <a:off x="0" y="0"/>
          <a:ext cx="0" cy="0"/>
          <a:chOff x="0" y="0"/>
          <a:chExt cx="0" cy="0"/>
        </a:xfrm>
      </p:grpSpPr>
      <p:pic>
        <p:nvPicPr>
          <p:cNvPr descr=" picture containing text, phasianid&#10;&#10;Description automatically generated" id="304" name="Google Shape;304;p33"/>
          <p:cNvPicPr preferRelativeResize="0"/>
          <p:nvPr>
            <p:ph idx="1" type="body"/>
          </p:nvPr>
        </p:nvPicPr>
        <p:blipFill rotWithShape="1">
          <a:blip r:embed="rId3">
            <a:alphaModFix/>
          </a:blip>
          <a:srcRect b="0" l="0" r="0" t="0"/>
          <a:stretch/>
        </p:blipFill>
        <p:spPr>
          <a:xfrm>
            <a:off x="20" y="10"/>
            <a:ext cx="12191980" cy="6857990"/>
          </a:xfrm>
          <a:prstGeom prst="rect">
            <a:avLst/>
          </a:prstGeom>
          <a:noFill/>
          <a:ln>
            <a:noFill/>
          </a:ln>
        </p:spPr>
      </p:pic>
      <p:sp>
        <p:nvSpPr>
          <p:cNvPr id="305" name="Google Shape;305;p33"/>
          <p:cNvSpPr/>
          <p:nvPr/>
        </p:nvSpPr>
        <p:spPr>
          <a:xfrm>
            <a:off x="0" y="5320142"/>
            <a:ext cx="12192000" cy="736551"/>
          </a:xfrm>
          <a:prstGeom prst="rect">
            <a:avLst/>
          </a:prstGeom>
          <a:solidFill>
            <a:schemeClr val="lt1">
              <a:alpha val="9254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6" name="Google Shape;306;p33"/>
          <p:cNvSpPr txBox="1"/>
          <p:nvPr>
            <p:ph type="title"/>
          </p:nvPr>
        </p:nvSpPr>
        <p:spPr>
          <a:xfrm>
            <a:off x="523875" y="5317240"/>
            <a:ext cx="11210925"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3600"/>
              <a:buFont typeface="Calibri"/>
              <a:buNone/>
            </a:pPr>
            <a:r>
              <a:rPr lang="en-US" sz="3600">
                <a:solidFill>
                  <a:srgbClr val="262626"/>
                </a:solidFill>
              </a:rPr>
              <a:t>One Word Summary</a:t>
            </a:r>
            <a:endParaRPr/>
          </a:p>
        </p:txBody>
      </p:sp>
      <p:cxnSp>
        <p:nvCxnSpPr>
          <p:cNvPr id="307" name="Google Shape;307;p33"/>
          <p:cNvCxnSpPr/>
          <p:nvPr/>
        </p:nvCxnSpPr>
        <p:spPr>
          <a:xfrm>
            <a:off x="0" y="5241983"/>
            <a:ext cx="12192000" cy="0"/>
          </a:xfrm>
          <a:prstGeom prst="straightConnector1">
            <a:avLst/>
          </a:prstGeom>
          <a:noFill/>
          <a:ln cap="flat" cmpd="sng" w="41275">
            <a:solidFill>
              <a:schemeClr val="lt1">
                <a:alpha val="89411"/>
              </a:schemeClr>
            </a:solidFill>
            <a:prstDash val="solid"/>
            <a:miter lim="800000"/>
            <a:headEnd len="sm" w="sm" type="none"/>
            <a:tailEnd len="sm" w="sm" type="none"/>
          </a:ln>
        </p:spPr>
      </p:cxnSp>
      <p:cxnSp>
        <p:nvCxnSpPr>
          <p:cNvPr id="308" name="Google Shape;308;p33"/>
          <p:cNvCxnSpPr/>
          <p:nvPr/>
        </p:nvCxnSpPr>
        <p:spPr>
          <a:xfrm>
            <a:off x="0" y="6134852"/>
            <a:ext cx="12192000" cy="0"/>
          </a:xfrm>
          <a:prstGeom prst="straightConnector1">
            <a:avLst/>
          </a:prstGeom>
          <a:noFill/>
          <a:ln cap="flat" cmpd="sng" w="41275">
            <a:solidFill>
              <a:schemeClr val="lt1">
                <a:alpha val="89411"/>
              </a:schemeClr>
            </a:solidFill>
            <a:prstDash val="solid"/>
            <a:miter lim="800000"/>
            <a:headEnd len="sm" w="sm" type="none"/>
            <a:tailEnd len="sm" w="sm" type="none"/>
          </a:ln>
        </p:spPr>
      </p:cxnSp>
      <p:sp>
        <p:nvSpPr>
          <p:cNvPr id="309" name="Google Shape;309;p33"/>
          <p:cNvSpPr txBox="1"/>
          <p:nvPr/>
        </p:nvSpPr>
        <p:spPr>
          <a:xfrm>
            <a:off x="9751908" y="6657945"/>
            <a:ext cx="2440092" cy="200055"/>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sng" cap="none" strike="noStrike">
                <a:solidFill>
                  <a:srgbClr val="FFFFFF"/>
                </a:solidFill>
                <a:latin typeface="Calibri"/>
                <a:ea typeface="Calibri"/>
                <a:cs typeface="Calibri"/>
                <a:sym typeface="Calibri"/>
                <a:hlinkClick r:id="rId4">
                  <a:extLst>
                    <a:ext uri="{A12FA001-AC4F-418D-AE19-62706E023703}">
                      <ahyp:hlinkClr val="tx"/>
                    </a:ext>
                  </a:extLst>
                </a:hlinkClick>
              </a:rPr>
              <a:t>This Photo</a:t>
            </a:r>
            <a:r>
              <a:rPr b="0" i="0" lang="en-US" sz="700" u="none" cap="none" strike="noStrike">
                <a:solidFill>
                  <a:srgbClr val="FFFFFF"/>
                </a:solidFill>
                <a:latin typeface="Calibri"/>
                <a:ea typeface="Calibri"/>
                <a:cs typeface="Calibri"/>
                <a:sym typeface="Calibri"/>
              </a:rPr>
              <a:t> by Unknown Author is licensed under </a:t>
            </a:r>
            <a:r>
              <a:rPr b="0" i="0" lang="en-US" sz="700" u="sng" cap="none" strike="noStrike">
                <a:solidFill>
                  <a:srgbClr val="FFFFFF"/>
                </a:solidFill>
                <a:latin typeface="Calibri"/>
                <a:ea typeface="Calibri"/>
                <a:cs typeface="Calibri"/>
                <a:sym typeface="Calibri"/>
                <a:hlinkClick r:id="rId5">
                  <a:extLst>
                    <a:ext uri="{A12FA001-AC4F-418D-AE19-62706E023703}">
                      <ahyp:hlinkClr val="tx"/>
                    </a:ext>
                  </a:extLst>
                </a:hlinkClick>
              </a:rPr>
              <a:t>CC BY-SA-NC</a:t>
            </a:r>
            <a:endParaRPr b="0" i="0" sz="700" u="none" cap="none" strike="noStrike">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3"/>
          <p:cNvSpPr/>
          <p:nvPr/>
        </p:nvSpPr>
        <p:spPr>
          <a:xfrm>
            <a:off x="2433174" y="3482622"/>
            <a:ext cx="7834422" cy="78344"/>
          </a:xfrm>
          <a:custGeom>
            <a:rect b="b" l="l" r="r" t="t"/>
            <a:pathLst>
              <a:path extrusionOk="0" h="83567" w="8356717">
                <a:moveTo>
                  <a:pt x="0" y="0"/>
                </a:moveTo>
                <a:lnTo>
                  <a:pt x="8356718" y="0"/>
                </a:lnTo>
                <a:lnTo>
                  <a:pt x="8356718" y="83567"/>
                </a:lnTo>
                <a:lnTo>
                  <a:pt x="0" y="8356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87"/>
              <a:buFont typeface="Arial"/>
              <a:buNone/>
            </a:pPr>
            <a:r>
              <a:t/>
            </a:r>
            <a:endParaRPr b="0" i="0" sz="1687" u="none" cap="none" strike="noStrike">
              <a:solidFill>
                <a:schemeClr val="dk1"/>
              </a:solidFill>
              <a:latin typeface="Calibri"/>
              <a:ea typeface="Calibri"/>
              <a:cs typeface="Calibri"/>
              <a:sym typeface="Calibri"/>
            </a:endParaRPr>
          </a:p>
        </p:txBody>
      </p:sp>
      <p:grpSp>
        <p:nvGrpSpPr>
          <p:cNvPr id="110" name="Google Shape;110;p3"/>
          <p:cNvGrpSpPr/>
          <p:nvPr/>
        </p:nvGrpSpPr>
        <p:grpSpPr>
          <a:xfrm>
            <a:off x="9527081" y="3154093"/>
            <a:ext cx="910240" cy="813747"/>
            <a:chOff x="0" y="0"/>
            <a:chExt cx="812800" cy="726636"/>
          </a:xfrm>
        </p:grpSpPr>
        <p:sp>
          <p:nvSpPr>
            <p:cNvPr id="111" name="Google Shape;111;p3"/>
            <p:cNvSpPr/>
            <p:nvPr/>
          </p:nvSpPr>
          <p:spPr>
            <a:xfrm>
              <a:off x="0" y="0"/>
              <a:ext cx="812800" cy="726636"/>
            </a:xfrm>
            <a:custGeom>
              <a:rect b="b" l="l" r="r" t="t"/>
              <a:pathLst>
                <a:path extrusionOk="0" h="726636" w="812800">
                  <a:moveTo>
                    <a:pt x="406400" y="0"/>
                  </a:moveTo>
                  <a:cubicBezTo>
                    <a:pt x="181951" y="0"/>
                    <a:pt x="0" y="162663"/>
                    <a:pt x="0" y="363318"/>
                  </a:cubicBezTo>
                  <a:cubicBezTo>
                    <a:pt x="0" y="563973"/>
                    <a:pt x="181951" y="726636"/>
                    <a:pt x="406400" y="726636"/>
                  </a:cubicBezTo>
                  <a:cubicBezTo>
                    <a:pt x="630849" y="726636"/>
                    <a:pt x="812800" y="563973"/>
                    <a:pt x="812800" y="363318"/>
                  </a:cubicBezTo>
                  <a:cubicBezTo>
                    <a:pt x="812800" y="162663"/>
                    <a:pt x="630849" y="0"/>
                    <a:pt x="406400" y="0"/>
                  </a:cubicBezTo>
                  <a:close/>
                </a:path>
              </a:pathLst>
            </a:custGeom>
            <a:solidFill>
              <a:srgbClr val="83142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87"/>
                <a:buFont typeface="Arial"/>
                <a:buNone/>
              </a:pPr>
              <a:r>
                <a:t/>
              </a:r>
              <a:endParaRPr b="0" i="0" sz="1687" u="none" cap="none" strike="noStrike">
                <a:solidFill>
                  <a:schemeClr val="dk1"/>
                </a:solidFill>
                <a:latin typeface="Calibri"/>
                <a:ea typeface="Calibri"/>
                <a:cs typeface="Calibri"/>
                <a:sym typeface="Calibri"/>
              </a:endParaRPr>
            </a:p>
          </p:txBody>
        </p:sp>
        <p:sp>
          <p:nvSpPr>
            <p:cNvPr id="112" name="Google Shape;112;p3"/>
            <p:cNvSpPr txBox="1"/>
            <p:nvPr/>
          </p:nvSpPr>
          <p:spPr>
            <a:xfrm>
              <a:off x="76200" y="39547"/>
              <a:ext cx="660400" cy="618967"/>
            </a:xfrm>
            <a:prstGeom prst="rect">
              <a:avLst/>
            </a:prstGeom>
            <a:noFill/>
            <a:ln>
              <a:noFill/>
            </a:ln>
          </p:spPr>
          <p:txBody>
            <a:bodyPr anchorCtr="0" anchor="ctr" bIns="47625" lIns="47625" spcFirstLastPara="1" rIns="47625" wrap="square" tIns="47625">
              <a:noAutofit/>
            </a:bodyPr>
            <a:lstStyle/>
            <a:p>
              <a:pPr indent="0" lvl="0" marL="0" marR="0" rtl="0" algn="ctr">
                <a:lnSpc>
                  <a:spcPct val="108886"/>
                </a:lnSpc>
                <a:spcBef>
                  <a:spcPts val="0"/>
                </a:spcBef>
                <a:spcAft>
                  <a:spcPts val="0"/>
                </a:spcAft>
                <a:buClr>
                  <a:srgbClr val="000000"/>
                </a:buClr>
                <a:buSzPts val="1687"/>
                <a:buFont typeface="Arial"/>
                <a:buNone/>
              </a:pPr>
              <a:r>
                <a:t/>
              </a:r>
              <a:endParaRPr b="0" i="0" sz="1687" u="none" cap="none" strike="noStrike">
                <a:solidFill>
                  <a:schemeClr val="dk1"/>
                </a:solidFill>
                <a:latin typeface="Calibri"/>
                <a:ea typeface="Calibri"/>
                <a:cs typeface="Calibri"/>
                <a:sym typeface="Calibri"/>
              </a:endParaRPr>
            </a:p>
          </p:txBody>
        </p:sp>
      </p:grpSp>
      <p:grpSp>
        <p:nvGrpSpPr>
          <p:cNvPr id="113" name="Google Shape;113;p3"/>
          <p:cNvGrpSpPr/>
          <p:nvPr/>
        </p:nvGrpSpPr>
        <p:grpSpPr>
          <a:xfrm>
            <a:off x="7617677" y="3154093"/>
            <a:ext cx="910240" cy="813747"/>
            <a:chOff x="0" y="0"/>
            <a:chExt cx="812800" cy="726636"/>
          </a:xfrm>
        </p:grpSpPr>
        <p:sp>
          <p:nvSpPr>
            <p:cNvPr id="114" name="Google Shape;114;p3"/>
            <p:cNvSpPr/>
            <p:nvPr/>
          </p:nvSpPr>
          <p:spPr>
            <a:xfrm>
              <a:off x="0" y="0"/>
              <a:ext cx="812800" cy="726636"/>
            </a:xfrm>
            <a:custGeom>
              <a:rect b="b" l="l" r="r" t="t"/>
              <a:pathLst>
                <a:path extrusionOk="0" h="726636" w="812800">
                  <a:moveTo>
                    <a:pt x="406400" y="0"/>
                  </a:moveTo>
                  <a:cubicBezTo>
                    <a:pt x="181951" y="0"/>
                    <a:pt x="0" y="162663"/>
                    <a:pt x="0" y="363318"/>
                  </a:cubicBezTo>
                  <a:cubicBezTo>
                    <a:pt x="0" y="563973"/>
                    <a:pt x="181951" y="726636"/>
                    <a:pt x="406400" y="726636"/>
                  </a:cubicBezTo>
                  <a:cubicBezTo>
                    <a:pt x="630849" y="726636"/>
                    <a:pt x="812800" y="563973"/>
                    <a:pt x="812800" y="363318"/>
                  </a:cubicBezTo>
                  <a:cubicBezTo>
                    <a:pt x="812800" y="162663"/>
                    <a:pt x="630849" y="0"/>
                    <a:pt x="406400" y="0"/>
                  </a:cubicBezTo>
                  <a:close/>
                </a:path>
              </a:pathLst>
            </a:custGeom>
            <a:solidFill>
              <a:srgbClr val="70C0B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87"/>
                <a:buFont typeface="Arial"/>
                <a:buNone/>
              </a:pPr>
              <a:r>
                <a:t/>
              </a:r>
              <a:endParaRPr b="0" i="0" sz="1687" u="none" cap="none" strike="noStrike">
                <a:solidFill>
                  <a:schemeClr val="dk1"/>
                </a:solidFill>
                <a:latin typeface="Calibri"/>
                <a:ea typeface="Calibri"/>
                <a:cs typeface="Calibri"/>
                <a:sym typeface="Calibri"/>
              </a:endParaRPr>
            </a:p>
          </p:txBody>
        </p:sp>
        <p:sp>
          <p:nvSpPr>
            <p:cNvPr id="115" name="Google Shape;115;p3"/>
            <p:cNvSpPr txBox="1"/>
            <p:nvPr/>
          </p:nvSpPr>
          <p:spPr>
            <a:xfrm>
              <a:off x="76200" y="39547"/>
              <a:ext cx="660400" cy="618967"/>
            </a:xfrm>
            <a:prstGeom prst="rect">
              <a:avLst/>
            </a:prstGeom>
            <a:noFill/>
            <a:ln>
              <a:noFill/>
            </a:ln>
          </p:spPr>
          <p:txBody>
            <a:bodyPr anchorCtr="0" anchor="ctr" bIns="47625" lIns="47625" spcFirstLastPara="1" rIns="47625" wrap="square" tIns="47625">
              <a:noAutofit/>
            </a:bodyPr>
            <a:lstStyle/>
            <a:p>
              <a:pPr indent="0" lvl="0" marL="0" marR="0" rtl="0" algn="ctr">
                <a:lnSpc>
                  <a:spcPct val="108886"/>
                </a:lnSpc>
                <a:spcBef>
                  <a:spcPts val="0"/>
                </a:spcBef>
                <a:spcAft>
                  <a:spcPts val="0"/>
                </a:spcAft>
                <a:buClr>
                  <a:srgbClr val="000000"/>
                </a:buClr>
                <a:buSzPts val="1687"/>
                <a:buFont typeface="Arial"/>
                <a:buNone/>
              </a:pPr>
              <a:r>
                <a:t/>
              </a:r>
              <a:endParaRPr b="0" i="0" sz="1687" u="none" cap="none" strike="noStrike">
                <a:solidFill>
                  <a:schemeClr val="dk1"/>
                </a:solidFill>
                <a:latin typeface="Calibri"/>
                <a:ea typeface="Calibri"/>
                <a:cs typeface="Calibri"/>
                <a:sym typeface="Calibri"/>
              </a:endParaRPr>
            </a:p>
          </p:txBody>
        </p:sp>
      </p:grpSp>
      <p:grpSp>
        <p:nvGrpSpPr>
          <p:cNvPr id="116" name="Google Shape;116;p3"/>
          <p:cNvGrpSpPr/>
          <p:nvPr/>
        </p:nvGrpSpPr>
        <p:grpSpPr>
          <a:xfrm>
            <a:off x="1887543" y="3154093"/>
            <a:ext cx="910240" cy="813747"/>
            <a:chOff x="0" y="0"/>
            <a:chExt cx="812800" cy="726636"/>
          </a:xfrm>
        </p:grpSpPr>
        <p:sp>
          <p:nvSpPr>
            <p:cNvPr id="117" name="Google Shape;117;p3"/>
            <p:cNvSpPr/>
            <p:nvPr/>
          </p:nvSpPr>
          <p:spPr>
            <a:xfrm>
              <a:off x="0" y="0"/>
              <a:ext cx="812800" cy="726636"/>
            </a:xfrm>
            <a:custGeom>
              <a:rect b="b" l="l" r="r" t="t"/>
              <a:pathLst>
                <a:path extrusionOk="0" h="726636" w="812800">
                  <a:moveTo>
                    <a:pt x="406400" y="0"/>
                  </a:moveTo>
                  <a:cubicBezTo>
                    <a:pt x="181951" y="0"/>
                    <a:pt x="0" y="162663"/>
                    <a:pt x="0" y="363318"/>
                  </a:cubicBezTo>
                  <a:cubicBezTo>
                    <a:pt x="0" y="563973"/>
                    <a:pt x="181951" y="726636"/>
                    <a:pt x="406400" y="726636"/>
                  </a:cubicBezTo>
                  <a:cubicBezTo>
                    <a:pt x="630849" y="726636"/>
                    <a:pt x="812800" y="563973"/>
                    <a:pt x="812800" y="363318"/>
                  </a:cubicBezTo>
                  <a:cubicBezTo>
                    <a:pt x="812800" y="162663"/>
                    <a:pt x="630849" y="0"/>
                    <a:pt x="406400" y="0"/>
                  </a:cubicBezTo>
                  <a:close/>
                </a:path>
              </a:pathLst>
            </a:custGeom>
            <a:solidFill>
              <a:srgbClr val="83142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87"/>
                <a:buFont typeface="Arial"/>
                <a:buNone/>
              </a:pPr>
              <a:r>
                <a:t/>
              </a:r>
              <a:endParaRPr b="0" i="0" sz="1687" u="none" cap="none" strike="noStrike">
                <a:solidFill>
                  <a:schemeClr val="dk1"/>
                </a:solidFill>
                <a:latin typeface="Calibri"/>
                <a:ea typeface="Calibri"/>
                <a:cs typeface="Calibri"/>
                <a:sym typeface="Calibri"/>
              </a:endParaRPr>
            </a:p>
          </p:txBody>
        </p:sp>
        <p:sp>
          <p:nvSpPr>
            <p:cNvPr id="118" name="Google Shape;118;p3"/>
            <p:cNvSpPr txBox="1"/>
            <p:nvPr/>
          </p:nvSpPr>
          <p:spPr>
            <a:xfrm>
              <a:off x="76200" y="39547"/>
              <a:ext cx="660400" cy="618967"/>
            </a:xfrm>
            <a:prstGeom prst="rect">
              <a:avLst/>
            </a:prstGeom>
            <a:noFill/>
            <a:ln>
              <a:noFill/>
            </a:ln>
          </p:spPr>
          <p:txBody>
            <a:bodyPr anchorCtr="0" anchor="ctr" bIns="47625" lIns="47625" spcFirstLastPara="1" rIns="47625" wrap="square" tIns="47625">
              <a:noAutofit/>
            </a:bodyPr>
            <a:lstStyle/>
            <a:p>
              <a:pPr indent="0" lvl="0" marL="0" marR="0" rtl="0" algn="ctr">
                <a:lnSpc>
                  <a:spcPct val="108886"/>
                </a:lnSpc>
                <a:spcBef>
                  <a:spcPts val="0"/>
                </a:spcBef>
                <a:spcAft>
                  <a:spcPts val="0"/>
                </a:spcAft>
                <a:buClr>
                  <a:srgbClr val="000000"/>
                </a:buClr>
                <a:buSzPts val="1687"/>
                <a:buFont typeface="Arial"/>
                <a:buNone/>
              </a:pPr>
              <a:r>
                <a:t/>
              </a:r>
              <a:endParaRPr b="0" i="0" sz="1687" u="none" cap="none" strike="noStrike">
                <a:solidFill>
                  <a:schemeClr val="dk1"/>
                </a:solidFill>
                <a:latin typeface="Calibri"/>
                <a:ea typeface="Calibri"/>
                <a:cs typeface="Calibri"/>
                <a:sym typeface="Calibri"/>
              </a:endParaRPr>
            </a:p>
          </p:txBody>
        </p:sp>
      </p:grpSp>
      <p:grpSp>
        <p:nvGrpSpPr>
          <p:cNvPr id="119" name="Google Shape;119;p3"/>
          <p:cNvGrpSpPr/>
          <p:nvPr/>
        </p:nvGrpSpPr>
        <p:grpSpPr>
          <a:xfrm>
            <a:off x="3797908" y="3154093"/>
            <a:ext cx="910240" cy="813747"/>
            <a:chOff x="0" y="0"/>
            <a:chExt cx="812800" cy="726636"/>
          </a:xfrm>
        </p:grpSpPr>
        <p:sp>
          <p:nvSpPr>
            <p:cNvPr id="120" name="Google Shape;120;p3"/>
            <p:cNvSpPr/>
            <p:nvPr/>
          </p:nvSpPr>
          <p:spPr>
            <a:xfrm>
              <a:off x="0" y="0"/>
              <a:ext cx="812800" cy="726636"/>
            </a:xfrm>
            <a:custGeom>
              <a:rect b="b" l="l" r="r" t="t"/>
              <a:pathLst>
                <a:path extrusionOk="0" h="726636" w="812800">
                  <a:moveTo>
                    <a:pt x="406400" y="0"/>
                  </a:moveTo>
                  <a:cubicBezTo>
                    <a:pt x="181951" y="0"/>
                    <a:pt x="0" y="162663"/>
                    <a:pt x="0" y="363318"/>
                  </a:cubicBezTo>
                  <a:cubicBezTo>
                    <a:pt x="0" y="563973"/>
                    <a:pt x="181951" y="726636"/>
                    <a:pt x="406400" y="726636"/>
                  </a:cubicBezTo>
                  <a:cubicBezTo>
                    <a:pt x="630849" y="726636"/>
                    <a:pt x="812800" y="563973"/>
                    <a:pt x="812800" y="363318"/>
                  </a:cubicBezTo>
                  <a:cubicBezTo>
                    <a:pt x="812800" y="162663"/>
                    <a:pt x="630849" y="0"/>
                    <a:pt x="406400" y="0"/>
                  </a:cubicBezTo>
                  <a:close/>
                </a:path>
              </a:pathLst>
            </a:custGeom>
            <a:solidFill>
              <a:srgbClr val="FF6A3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87"/>
                <a:buFont typeface="Arial"/>
                <a:buNone/>
              </a:pPr>
              <a:r>
                <a:t/>
              </a:r>
              <a:endParaRPr b="0" i="0" sz="1687" u="none" cap="none" strike="noStrike">
                <a:solidFill>
                  <a:schemeClr val="dk1"/>
                </a:solidFill>
                <a:latin typeface="Calibri"/>
                <a:ea typeface="Calibri"/>
                <a:cs typeface="Calibri"/>
                <a:sym typeface="Calibri"/>
              </a:endParaRPr>
            </a:p>
          </p:txBody>
        </p:sp>
        <p:sp>
          <p:nvSpPr>
            <p:cNvPr id="121" name="Google Shape;121;p3"/>
            <p:cNvSpPr txBox="1"/>
            <p:nvPr/>
          </p:nvSpPr>
          <p:spPr>
            <a:xfrm>
              <a:off x="76200" y="39547"/>
              <a:ext cx="660400" cy="618967"/>
            </a:xfrm>
            <a:prstGeom prst="rect">
              <a:avLst/>
            </a:prstGeom>
            <a:noFill/>
            <a:ln>
              <a:noFill/>
            </a:ln>
          </p:spPr>
          <p:txBody>
            <a:bodyPr anchorCtr="0" anchor="ctr" bIns="47625" lIns="47625" spcFirstLastPara="1" rIns="47625" wrap="square" tIns="47625">
              <a:noAutofit/>
            </a:bodyPr>
            <a:lstStyle/>
            <a:p>
              <a:pPr indent="0" lvl="0" marL="0" marR="0" rtl="0" algn="ctr">
                <a:lnSpc>
                  <a:spcPct val="108886"/>
                </a:lnSpc>
                <a:spcBef>
                  <a:spcPts val="0"/>
                </a:spcBef>
                <a:spcAft>
                  <a:spcPts val="0"/>
                </a:spcAft>
                <a:buClr>
                  <a:srgbClr val="000000"/>
                </a:buClr>
                <a:buSzPts val="1687"/>
                <a:buFont typeface="Arial"/>
                <a:buNone/>
              </a:pPr>
              <a:r>
                <a:t/>
              </a:r>
              <a:endParaRPr b="0" i="0" sz="1687" u="none" cap="none" strike="noStrike">
                <a:solidFill>
                  <a:schemeClr val="dk1"/>
                </a:solidFill>
                <a:latin typeface="Calibri"/>
                <a:ea typeface="Calibri"/>
                <a:cs typeface="Calibri"/>
                <a:sym typeface="Calibri"/>
              </a:endParaRPr>
            </a:p>
          </p:txBody>
        </p:sp>
      </p:grpSp>
      <p:grpSp>
        <p:nvGrpSpPr>
          <p:cNvPr id="122" name="Google Shape;122;p3"/>
          <p:cNvGrpSpPr/>
          <p:nvPr/>
        </p:nvGrpSpPr>
        <p:grpSpPr>
          <a:xfrm>
            <a:off x="5708272" y="3154093"/>
            <a:ext cx="910240" cy="813747"/>
            <a:chOff x="0" y="0"/>
            <a:chExt cx="812800" cy="726636"/>
          </a:xfrm>
        </p:grpSpPr>
        <p:sp>
          <p:nvSpPr>
            <p:cNvPr id="123" name="Google Shape;123;p3"/>
            <p:cNvSpPr/>
            <p:nvPr/>
          </p:nvSpPr>
          <p:spPr>
            <a:xfrm>
              <a:off x="0" y="0"/>
              <a:ext cx="812800" cy="726636"/>
            </a:xfrm>
            <a:custGeom>
              <a:rect b="b" l="l" r="r" t="t"/>
              <a:pathLst>
                <a:path extrusionOk="0" h="726636" w="812800">
                  <a:moveTo>
                    <a:pt x="406400" y="0"/>
                  </a:moveTo>
                  <a:cubicBezTo>
                    <a:pt x="181951" y="0"/>
                    <a:pt x="0" y="162663"/>
                    <a:pt x="0" y="363318"/>
                  </a:cubicBezTo>
                  <a:cubicBezTo>
                    <a:pt x="0" y="563973"/>
                    <a:pt x="181951" y="726636"/>
                    <a:pt x="406400" y="726636"/>
                  </a:cubicBezTo>
                  <a:cubicBezTo>
                    <a:pt x="630849" y="726636"/>
                    <a:pt x="812800" y="563973"/>
                    <a:pt x="812800" y="363318"/>
                  </a:cubicBezTo>
                  <a:cubicBezTo>
                    <a:pt x="812800" y="162663"/>
                    <a:pt x="630849" y="0"/>
                    <a:pt x="406400" y="0"/>
                  </a:cubicBezTo>
                  <a:close/>
                </a:path>
              </a:pathLst>
            </a:custGeom>
            <a:solidFill>
              <a:srgbClr val="51284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87"/>
                <a:buFont typeface="Arial"/>
                <a:buNone/>
              </a:pPr>
              <a:r>
                <a:t/>
              </a:r>
              <a:endParaRPr b="0" i="0" sz="1687" u="none" cap="none" strike="noStrike">
                <a:solidFill>
                  <a:schemeClr val="dk1"/>
                </a:solidFill>
                <a:latin typeface="Calibri"/>
                <a:ea typeface="Calibri"/>
                <a:cs typeface="Calibri"/>
                <a:sym typeface="Calibri"/>
              </a:endParaRPr>
            </a:p>
          </p:txBody>
        </p:sp>
        <p:sp>
          <p:nvSpPr>
            <p:cNvPr id="124" name="Google Shape;124;p3"/>
            <p:cNvSpPr txBox="1"/>
            <p:nvPr/>
          </p:nvSpPr>
          <p:spPr>
            <a:xfrm>
              <a:off x="76200" y="39547"/>
              <a:ext cx="660400" cy="618967"/>
            </a:xfrm>
            <a:prstGeom prst="rect">
              <a:avLst/>
            </a:prstGeom>
            <a:noFill/>
            <a:ln>
              <a:noFill/>
            </a:ln>
          </p:spPr>
          <p:txBody>
            <a:bodyPr anchorCtr="0" anchor="ctr" bIns="47625" lIns="47625" spcFirstLastPara="1" rIns="47625" wrap="square" tIns="47625">
              <a:noAutofit/>
            </a:bodyPr>
            <a:lstStyle/>
            <a:p>
              <a:pPr indent="0" lvl="0" marL="0" marR="0" rtl="0" algn="ctr">
                <a:lnSpc>
                  <a:spcPct val="108886"/>
                </a:lnSpc>
                <a:spcBef>
                  <a:spcPts val="0"/>
                </a:spcBef>
                <a:spcAft>
                  <a:spcPts val="0"/>
                </a:spcAft>
                <a:buClr>
                  <a:srgbClr val="000000"/>
                </a:buClr>
                <a:buSzPts val="1687"/>
                <a:buFont typeface="Arial"/>
                <a:buNone/>
              </a:pPr>
              <a:r>
                <a:t/>
              </a:r>
              <a:endParaRPr b="0" i="0" sz="1687" u="none" cap="none" strike="noStrike">
                <a:solidFill>
                  <a:schemeClr val="dk1"/>
                </a:solidFill>
                <a:latin typeface="Calibri"/>
                <a:ea typeface="Calibri"/>
                <a:cs typeface="Calibri"/>
                <a:sym typeface="Calibri"/>
              </a:endParaRPr>
            </a:p>
          </p:txBody>
        </p:sp>
      </p:grpSp>
      <p:sp>
        <p:nvSpPr>
          <p:cNvPr id="125" name="Google Shape;125;p3"/>
          <p:cNvSpPr txBox="1"/>
          <p:nvPr/>
        </p:nvSpPr>
        <p:spPr>
          <a:xfrm>
            <a:off x="3797908" y="822575"/>
            <a:ext cx="4791191" cy="56630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375"/>
              <a:buFont typeface="Arial"/>
              <a:buNone/>
            </a:pPr>
            <a:r>
              <a:rPr b="1" i="0" lang="en-US" sz="3375" u="none" cap="none" strike="noStrike">
                <a:solidFill>
                  <a:schemeClr val="dk1"/>
                </a:solidFill>
                <a:latin typeface="Calibri"/>
                <a:ea typeface="Calibri"/>
                <a:cs typeface="Calibri"/>
                <a:sym typeface="Calibri"/>
              </a:rPr>
              <a:t>GROUP NORMS</a:t>
            </a:r>
            <a:endParaRPr b="0" i="0" sz="1400" u="none" cap="none" strike="noStrike">
              <a:solidFill>
                <a:srgbClr val="000000"/>
              </a:solidFill>
              <a:latin typeface="Arial"/>
              <a:ea typeface="Arial"/>
              <a:cs typeface="Arial"/>
              <a:sym typeface="Arial"/>
            </a:endParaRPr>
          </a:p>
        </p:txBody>
      </p:sp>
      <p:sp>
        <p:nvSpPr>
          <p:cNvPr id="126" name="Google Shape;126;p3"/>
          <p:cNvSpPr txBox="1"/>
          <p:nvPr/>
        </p:nvSpPr>
        <p:spPr>
          <a:xfrm>
            <a:off x="1663039" y="4205742"/>
            <a:ext cx="1540269" cy="761427"/>
          </a:xfrm>
          <a:prstGeom prst="rect">
            <a:avLst/>
          </a:prstGeom>
          <a:noFill/>
          <a:ln>
            <a:noFill/>
          </a:ln>
        </p:spPr>
        <p:txBody>
          <a:bodyPr anchorCtr="0" anchor="t" bIns="0" lIns="0" spcFirstLastPara="1" rIns="0" wrap="square" tIns="0">
            <a:spAutoFit/>
          </a:bodyPr>
          <a:lstStyle/>
          <a:p>
            <a:pPr indent="0" lvl="0" marL="0" marR="0" rtl="0" algn="ctr">
              <a:lnSpc>
                <a:spcPct val="139955"/>
              </a:lnSpc>
              <a:spcBef>
                <a:spcPts val="0"/>
              </a:spcBef>
              <a:spcAft>
                <a:spcPts val="0"/>
              </a:spcAft>
              <a:buClr>
                <a:srgbClr val="000000"/>
              </a:buClr>
              <a:buSzPts val="2250"/>
              <a:buFont typeface="Arial"/>
              <a:buNone/>
            </a:pPr>
            <a:r>
              <a:rPr b="0" i="0" lang="en-US" sz="2250" u="none" cap="none" strike="noStrike">
                <a:solidFill>
                  <a:srgbClr val="831427"/>
                </a:solidFill>
                <a:latin typeface="Alata"/>
                <a:ea typeface="Alata"/>
                <a:cs typeface="Alata"/>
                <a:sym typeface="Alata"/>
              </a:rPr>
              <a:t>Start &amp; end </a:t>
            </a:r>
            <a:endParaRPr b="0" i="0" sz="1400" u="none" cap="none" strike="noStrike">
              <a:solidFill>
                <a:srgbClr val="000000"/>
              </a:solidFill>
              <a:latin typeface="Arial"/>
              <a:ea typeface="Arial"/>
              <a:cs typeface="Arial"/>
              <a:sym typeface="Arial"/>
            </a:endParaRPr>
          </a:p>
          <a:p>
            <a:pPr indent="0" lvl="0" marL="0" marR="0" rtl="0" algn="ctr">
              <a:lnSpc>
                <a:spcPct val="139955"/>
              </a:lnSpc>
              <a:spcBef>
                <a:spcPts val="0"/>
              </a:spcBef>
              <a:spcAft>
                <a:spcPts val="0"/>
              </a:spcAft>
              <a:buClr>
                <a:srgbClr val="000000"/>
              </a:buClr>
              <a:buSzPts val="2250"/>
              <a:buFont typeface="Arial"/>
              <a:buNone/>
            </a:pPr>
            <a:r>
              <a:rPr b="0" i="0" lang="en-US" sz="2250" u="none" cap="none" strike="noStrike">
                <a:solidFill>
                  <a:srgbClr val="831427"/>
                </a:solidFill>
                <a:latin typeface="Alata"/>
                <a:ea typeface="Alata"/>
                <a:cs typeface="Alata"/>
                <a:sym typeface="Alata"/>
              </a:rPr>
              <a:t>on time</a:t>
            </a:r>
            <a:endParaRPr b="0" i="0" sz="1400" u="none" cap="none" strike="noStrike">
              <a:solidFill>
                <a:srgbClr val="000000"/>
              </a:solidFill>
              <a:latin typeface="Arial"/>
              <a:ea typeface="Arial"/>
              <a:cs typeface="Arial"/>
              <a:sym typeface="Arial"/>
            </a:endParaRPr>
          </a:p>
        </p:txBody>
      </p:sp>
      <p:sp>
        <p:nvSpPr>
          <p:cNvPr id="127" name="Google Shape;127;p3"/>
          <p:cNvSpPr txBox="1"/>
          <p:nvPr/>
        </p:nvSpPr>
        <p:spPr>
          <a:xfrm>
            <a:off x="6997760" y="5327310"/>
            <a:ext cx="2759666" cy="1158972"/>
          </a:xfrm>
          <a:prstGeom prst="rect">
            <a:avLst/>
          </a:prstGeom>
          <a:noFill/>
          <a:ln>
            <a:noFill/>
          </a:ln>
        </p:spPr>
        <p:txBody>
          <a:bodyPr anchorCtr="0" anchor="t" bIns="0" lIns="0" spcFirstLastPara="1" rIns="0" wrap="square" tIns="0">
            <a:spAutoFit/>
          </a:bodyPr>
          <a:lstStyle/>
          <a:p>
            <a:pPr indent="0" lvl="0" marL="0" marR="0" rtl="0" algn="ctr">
              <a:lnSpc>
                <a:spcPct val="139955"/>
              </a:lnSpc>
              <a:spcBef>
                <a:spcPts val="0"/>
              </a:spcBef>
              <a:spcAft>
                <a:spcPts val="0"/>
              </a:spcAft>
              <a:buClr>
                <a:srgbClr val="000000"/>
              </a:buClr>
              <a:buSzPts val="2250"/>
              <a:buFont typeface="Arial"/>
              <a:buNone/>
            </a:pPr>
            <a:r>
              <a:rPr b="1" i="0" lang="en-US" sz="2250" u="none" cap="none" strike="noStrike">
                <a:solidFill>
                  <a:srgbClr val="70C0BE"/>
                </a:solidFill>
                <a:latin typeface="Calibri"/>
                <a:ea typeface="Calibri"/>
                <a:cs typeface="Calibri"/>
                <a:sym typeface="Calibri"/>
              </a:rPr>
              <a:t>Allow for </a:t>
            </a:r>
            <a:endParaRPr b="0" i="0" sz="1400" u="none" cap="none" strike="noStrike">
              <a:solidFill>
                <a:srgbClr val="000000"/>
              </a:solidFill>
              <a:latin typeface="Arial"/>
              <a:ea typeface="Arial"/>
              <a:cs typeface="Arial"/>
              <a:sym typeface="Arial"/>
            </a:endParaRPr>
          </a:p>
          <a:p>
            <a:pPr indent="0" lvl="0" marL="0" marR="0" rtl="0" algn="ctr">
              <a:lnSpc>
                <a:spcPct val="139955"/>
              </a:lnSpc>
              <a:spcBef>
                <a:spcPts val="0"/>
              </a:spcBef>
              <a:spcAft>
                <a:spcPts val="0"/>
              </a:spcAft>
              <a:buClr>
                <a:srgbClr val="000000"/>
              </a:buClr>
              <a:buSzPts val="2250"/>
              <a:buFont typeface="Arial"/>
              <a:buNone/>
            </a:pPr>
            <a:r>
              <a:rPr b="1" i="0" lang="en-US" sz="2250" u="none" cap="none" strike="noStrike">
                <a:solidFill>
                  <a:srgbClr val="70C0BE"/>
                </a:solidFill>
                <a:latin typeface="Calibri"/>
                <a:ea typeface="Calibri"/>
                <a:cs typeface="Calibri"/>
                <a:sym typeface="Calibri"/>
              </a:rPr>
              <a:t>equity of voices</a:t>
            </a:r>
            <a:endParaRPr b="0" i="0" sz="1400" u="none" cap="none" strike="noStrike">
              <a:solidFill>
                <a:srgbClr val="000000"/>
              </a:solidFill>
              <a:latin typeface="Arial"/>
              <a:ea typeface="Arial"/>
              <a:cs typeface="Arial"/>
              <a:sym typeface="Arial"/>
            </a:endParaRPr>
          </a:p>
          <a:p>
            <a:pPr indent="0" lvl="0" marL="0" marR="0" rtl="0" algn="ctr">
              <a:lnSpc>
                <a:spcPct val="139955"/>
              </a:lnSpc>
              <a:spcBef>
                <a:spcPts val="0"/>
              </a:spcBef>
              <a:spcAft>
                <a:spcPts val="0"/>
              </a:spcAft>
              <a:buClr>
                <a:srgbClr val="000000"/>
              </a:buClr>
              <a:buSzPts val="2250"/>
              <a:buFont typeface="Arial"/>
              <a:buNone/>
            </a:pPr>
            <a:r>
              <a:rPr b="1" i="0" lang="en-US" sz="2250" u="none" cap="none" strike="noStrike">
                <a:solidFill>
                  <a:srgbClr val="70C0BE"/>
                </a:solidFill>
                <a:latin typeface="Calibri"/>
                <a:ea typeface="Calibri"/>
                <a:cs typeface="Calibri"/>
                <a:sym typeface="Calibri"/>
              </a:rPr>
              <a:t>during discussions</a:t>
            </a:r>
            <a:endParaRPr b="0" i="0" sz="1400" u="none" cap="none" strike="noStrike">
              <a:solidFill>
                <a:srgbClr val="000000"/>
              </a:solidFill>
              <a:latin typeface="Arial"/>
              <a:ea typeface="Arial"/>
              <a:cs typeface="Arial"/>
              <a:sym typeface="Arial"/>
            </a:endParaRPr>
          </a:p>
        </p:txBody>
      </p:sp>
      <p:sp>
        <p:nvSpPr>
          <p:cNvPr id="128" name="Google Shape;128;p3"/>
          <p:cNvSpPr txBox="1"/>
          <p:nvPr/>
        </p:nvSpPr>
        <p:spPr>
          <a:xfrm>
            <a:off x="8846851" y="4270035"/>
            <a:ext cx="1821149" cy="771878"/>
          </a:xfrm>
          <a:prstGeom prst="rect">
            <a:avLst/>
          </a:prstGeom>
          <a:noFill/>
          <a:ln>
            <a:noFill/>
          </a:ln>
        </p:spPr>
        <p:txBody>
          <a:bodyPr anchorCtr="0" anchor="t" bIns="0" lIns="0" spcFirstLastPara="1" rIns="0" wrap="square" tIns="0">
            <a:spAutoFit/>
          </a:bodyPr>
          <a:lstStyle/>
          <a:p>
            <a:pPr indent="0" lvl="0" marL="0" marR="0" rtl="0" algn="ctr">
              <a:lnSpc>
                <a:spcPct val="139955"/>
              </a:lnSpc>
              <a:spcBef>
                <a:spcPts val="0"/>
              </a:spcBef>
              <a:spcAft>
                <a:spcPts val="0"/>
              </a:spcAft>
              <a:buClr>
                <a:srgbClr val="000000"/>
              </a:buClr>
              <a:buSzPts val="2250"/>
              <a:buFont typeface="Arial"/>
              <a:buNone/>
            </a:pPr>
            <a:r>
              <a:rPr b="0" i="0" lang="en-US" sz="2250" u="none" cap="none" strike="noStrike">
                <a:solidFill>
                  <a:srgbClr val="831427"/>
                </a:solidFill>
                <a:latin typeface="Calibri"/>
                <a:ea typeface="Calibri"/>
                <a:cs typeface="Calibri"/>
                <a:sym typeface="Calibri"/>
              </a:rPr>
              <a:t>Assume</a:t>
            </a:r>
            <a:endParaRPr b="0" i="0" sz="1400" u="none" cap="none" strike="noStrike">
              <a:solidFill>
                <a:srgbClr val="000000"/>
              </a:solidFill>
              <a:latin typeface="Arial"/>
              <a:ea typeface="Arial"/>
              <a:cs typeface="Arial"/>
              <a:sym typeface="Arial"/>
            </a:endParaRPr>
          </a:p>
          <a:p>
            <a:pPr indent="0" lvl="0" marL="0" marR="0" rtl="0" algn="ctr">
              <a:lnSpc>
                <a:spcPct val="139955"/>
              </a:lnSpc>
              <a:spcBef>
                <a:spcPts val="0"/>
              </a:spcBef>
              <a:spcAft>
                <a:spcPts val="0"/>
              </a:spcAft>
              <a:buClr>
                <a:srgbClr val="000000"/>
              </a:buClr>
              <a:buSzPts val="2250"/>
              <a:buFont typeface="Arial"/>
              <a:buNone/>
            </a:pPr>
            <a:r>
              <a:rPr b="0" i="0" lang="en-US" sz="2250" u="none" cap="none" strike="noStrike">
                <a:solidFill>
                  <a:srgbClr val="831427"/>
                </a:solidFill>
                <a:latin typeface="Calibri"/>
                <a:ea typeface="Calibri"/>
                <a:cs typeface="Calibri"/>
                <a:sym typeface="Calibri"/>
              </a:rPr>
              <a:t>Positive Intent</a:t>
            </a:r>
            <a:endParaRPr b="0" i="0" sz="1400" u="none" cap="none" strike="noStrike">
              <a:solidFill>
                <a:srgbClr val="000000"/>
              </a:solidFill>
              <a:latin typeface="Arial"/>
              <a:ea typeface="Arial"/>
              <a:cs typeface="Arial"/>
              <a:sym typeface="Arial"/>
            </a:endParaRPr>
          </a:p>
        </p:txBody>
      </p:sp>
      <p:sp>
        <p:nvSpPr>
          <p:cNvPr id="129" name="Google Shape;129;p3"/>
          <p:cNvSpPr txBox="1"/>
          <p:nvPr/>
        </p:nvSpPr>
        <p:spPr>
          <a:xfrm>
            <a:off x="5270519" y="4205741"/>
            <a:ext cx="2055984" cy="1158972"/>
          </a:xfrm>
          <a:prstGeom prst="rect">
            <a:avLst/>
          </a:prstGeom>
          <a:noFill/>
          <a:ln>
            <a:noFill/>
          </a:ln>
        </p:spPr>
        <p:txBody>
          <a:bodyPr anchorCtr="0" anchor="t" bIns="0" lIns="0" spcFirstLastPara="1" rIns="0" wrap="square" tIns="0">
            <a:spAutoFit/>
          </a:bodyPr>
          <a:lstStyle/>
          <a:p>
            <a:pPr indent="0" lvl="0" marL="0" marR="0" rtl="0" algn="ctr">
              <a:lnSpc>
                <a:spcPct val="139955"/>
              </a:lnSpc>
              <a:spcBef>
                <a:spcPts val="0"/>
              </a:spcBef>
              <a:spcAft>
                <a:spcPts val="0"/>
              </a:spcAft>
              <a:buClr>
                <a:srgbClr val="000000"/>
              </a:buClr>
              <a:buSzPts val="2250"/>
              <a:buFont typeface="Arial"/>
              <a:buNone/>
            </a:pPr>
            <a:r>
              <a:rPr b="0" i="0" lang="en-US" sz="2250" u="none" cap="none" strike="noStrike">
                <a:solidFill>
                  <a:srgbClr val="51284F"/>
                </a:solidFill>
                <a:latin typeface="Calibri"/>
                <a:ea typeface="Calibri"/>
                <a:cs typeface="Calibri"/>
                <a:sym typeface="Calibri"/>
              </a:rPr>
              <a:t>Accept, respect,</a:t>
            </a:r>
            <a:endParaRPr b="0" i="0" sz="1400" u="none" cap="none" strike="noStrike">
              <a:solidFill>
                <a:srgbClr val="000000"/>
              </a:solidFill>
              <a:latin typeface="Arial"/>
              <a:ea typeface="Arial"/>
              <a:cs typeface="Arial"/>
              <a:sym typeface="Arial"/>
            </a:endParaRPr>
          </a:p>
          <a:p>
            <a:pPr indent="0" lvl="0" marL="0" marR="0" rtl="0" algn="ctr">
              <a:lnSpc>
                <a:spcPct val="139955"/>
              </a:lnSpc>
              <a:spcBef>
                <a:spcPts val="0"/>
              </a:spcBef>
              <a:spcAft>
                <a:spcPts val="0"/>
              </a:spcAft>
              <a:buClr>
                <a:srgbClr val="000000"/>
              </a:buClr>
              <a:buSzPts val="2250"/>
              <a:buFont typeface="Arial"/>
              <a:buNone/>
            </a:pPr>
            <a:r>
              <a:rPr b="0" i="0" lang="en-US" sz="2250" u="none" cap="none" strike="noStrike">
                <a:solidFill>
                  <a:srgbClr val="51284F"/>
                </a:solidFill>
                <a:latin typeface="Calibri"/>
                <a:ea typeface="Calibri"/>
                <a:cs typeface="Calibri"/>
                <a:sym typeface="Calibri"/>
              </a:rPr>
              <a:t>&amp; learn from </a:t>
            </a:r>
            <a:endParaRPr b="0" i="0" sz="1400" u="none" cap="none" strike="noStrike">
              <a:solidFill>
                <a:srgbClr val="000000"/>
              </a:solidFill>
              <a:latin typeface="Arial"/>
              <a:ea typeface="Arial"/>
              <a:cs typeface="Arial"/>
              <a:sym typeface="Arial"/>
            </a:endParaRPr>
          </a:p>
          <a:p>
            <a:pPr indent="0" lvl="0" marL="0" marR="0" rtl="0" algn="ctr">
              <a:lnSpc>
                <a:spcPct val="139955"/>
              </a:lnSpc>
              <a:spcBef>
                <a:spcPts val="0"/>
              </a:spcBef>
              <a:spcAft>
                <a:spcPts val="0"/>
              </a:spcAft>
              <a:buClr>
                <a:srgbClr val="000000"/>
              </a:buClr>
              <a:buSzPts val="2250"/>
              <a:buFont typeface="Arial"/>
              <a:buNone/>
            </a:pPr>
            <a:r>
              <a:rPr b="0" i="0" lang="en-US" sz="2250" u="none" cap="none" strike="noStrike">
                <a:solidFill>
                  <a:srgbClr val="51284F"/>
                </a:solidFill>
                <a:latin typeface="Calibri"/>
                <a:ea typeface="Calibri"/>
                <a:cs typeface="Calibri"/>
                <a:sym typeface="Calibri"/>
              </a:rPr>
              <a:t>our differences</a:t>
            </a:r>
            <a:endParaRPr b="0" i="0" sz="1400" u="none" cap="none" strike="noStrike">
              <a:solidFill>
                <a:srgbClr val="000000"/>
              </a:solidFill>
              <a:latin typeface="Arial"/>
              <a:ea typeface="Arial"/>
              <a:cs typeface="Arial"/>
              <a:sym typeface="Arial"/>
            </a:endParaRPr>
          </a:p>
        </p:txBody>
      </p:sp>
      <p:sp>
        <p:nvSpPr>
          <p:cNvPr id="130" name="Google Shape;130;p3"/>
          <p:cNvSpPr txBox="1"/>
          <p:nvPr/>
        </p:nvSpPr>
        <p:spPr>
          <a:xfrm>
            <a:off x="3056580" y="4998698"/>
            <a:ext cx="2008038" cy="374333"/>
          </a:xfrm>
          <a:prstGeom prst="rect">
            <a:avLst/>
          </a:prstGeom>
          <a:noFill/>
          <a:ln>
            <a:noFill/>
          </a:ln>
        </p:spPr>
        <p:txBody>
          <a:bodyPr anchorCtr="0" anchor="t" bIns="0" lIns="0" spcFirstLastPara="1" rIns="0" wrap="square" tIns="0">
            <a:spAutoFit/>
          </a:bodyPr>
          <a:lstStyle/>
          <a:p>
            <a:pPr indent="0" lvl="0" marL="0" marR="0" rtl="0" algn="ctr">
              <a:lnSpc>
                <a:spcPct val="139955"/>
              </a:lnSpc>
              <a:spcBef>
                <a:spcPts val="0"/>
              </a:spcBef>
              <a:spcAft>
                <a:spcPts val="0"/>
              </a:spcAft>
              <a:buClr>
                <a:srgbClr val="000000"/>
              </a:buClr>
              <a:buSzPts val="2250"/>
              <a:buFont typeface="Arial"/>
              <a:buNone/>
            </a:pPr>
            <a:r>
              <a:rPr b="1" i="0" lang="en-US" sz="2250" u="none" cap="none" strike="noStrike">
                <a:solidFill>
                  <a:srgbClr val="FF6A39"/>
                </a:solidFill>
                <a:latin typeface="Calibri"/>
                <a:ea typeface="Calibri"/>
                <a:cs typeface="Calibri"/>
                <a:sym typeface="Calibri"/>
              </a:rPr>
              <a:t>Be Fully Present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4" name="Shape 134"/>
        <p:cNvGrpSpPr/>
        <p:nvPr/>
      </p:nvGrpSpPr>
      <p:grpSpPr>
        <a:xfrm>
          <a:off x="0" y="0"/>
          <a:ext cx="0" cy="0"/>
          <a:chOff x="0" y="0"/>
          <a:chExt cx="0" cy="0"/>
        </a:xfrm>
      </p:grpSpPr>
      <p:sp>
        <p:nvSpPr>
          <p:cNvPr id="135" name="Google Shape;135;p4"/>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A stack of books&#10;&#10;Description automatically generated with medium confidence" id="136" name="Google Shape;136;p4"/>
          <p:cNvPicPr preferRelativeResize="0"/>
          <p:nvPr/>
        </p:nvPicPr>
        <p:blipFill rotWithShape="1">
          <a:blip r:embed="rId3">
            <a:alphaModFix/>
          </a:blip>
          <a:srcRect b="7616" l="0" r="2" t="1364"/>
          <a:stretch/>
        </p:blipFill>
        <p:spPr>
          <a:xfrm>
            <a:off x="-4" y="-4"/>
            <a:ext cx="7534640" cy="6857984"/>
          </a:xfrm>
          <a:custGeom>
            <a:rect b="b" l="l" r="r" t="t"/>
            <a:pathLst>
              <a:path extrusionOk="0" h="6857984" w="7534640">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a:noFill/>
          <a:ln>
            <a:noFill/>
          </a:ln>
        </p:spPr>
      </p:pic>
      <p:sp>
        <p:nvSpPr>
          <p:cNvPr id="137" name="Google Shape;137;p4"/>
          <p:cNvSpPr txBox="1"/>
          <p:nvPr>
            <p:ph type="title"/>
          </p:nvPr>
        </p:nvSpPr>
        <p:spPr>
          <a:xfrm>
            <a:off x="6343650" y="3962400"/>
            <a:ext cx="5505814" cy="169040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solidFill>
                  <a:schemeClr val="dk1"/>
                </a:solidFill>
                <a:latin typeface="Calibri"/>
                <a:ea typeface="Calibri"/>
                <a:cs typeface="Calibri"/>
                <a:sym typeface="Calibri"/>
              </a:rPr>
              <a:t>Homework</a:t>
            </a:r>
            <a:endParaRPr/>
          </a:p>
        </p:txBody>
      </p:sp>
      <p:sp>
        <p:nvSpPr>
          <p:cNvPr id="138" name="Google Shape;138;p4"/>
          <p:cNvSpPr txBox="1"/>
          <p:nvPr>
            <p:ph idx="1" type="body"/>
          </p:nvPr>
        </p:nvSpPr>
        <p:spPr>
          <a:xfrm>
            <a:off x="6343650" y="5709565"/>
            <a:ext cx="5395975" cy="646785"/>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chemeClr val="dk1"/>
              </a:buClr>
              <a:buSzPct val="100000"/>
              <a:buNone/>
            </a:pPr>
            <a:r>
              <a:rPr lang="en-US" sz="2200">
                <a:solidFill>
                  <a:schemeClr val="dk1"/>
                </a:solidFill>
                <a:latin typeface="Calibri"/>
                <a:ea typeface="Calibri"/>
                <a:cs typeface="Calibri"/>
                <a:sym typeface="Calibri"/>
              </a:rPr>
              <a:t>You just wrote a best seller titled, </a:t>
            </a:r>
            <a:r>
              <a:rPr b="1" i="1" lang="en-US" sz="2200">
                <a:solidFill>
                  <a:schemeClr val="dk1"/>
                </a:solidFill>
                <a:latin typeface="Calibri"/>
                <a:ea typeface="Calibri"/>
                <a:cs typeface="Calibri"/>
                <a:sym typeface="Calibri"/>
              </a:rPr>
              <a:t>“How to be a successful </a:t>
            </a:r>
            <a:r>
              <a:rPr b="1" i="1" lang="en-US" sz="2200"/>
              <a:t>A</a:t>
            </a:r>
            <a:r>
              <a:rPr b="1" i="1" lang="en-US" sz="2200">
                <a:solidFill>
                  <a:schemeClr val="dk1"/>
                </a:solidFill>
                <a:latin typeface="Calibri"/>
                <a:ea typeface="Calibri"/>
                <a:cs typeface="Calibri"/>
                <a:sym typeface="Calibri"/>
              </a:rPr>
              <a:t>dministrative Assistant </a:t>
            </a:r>
            <a:r>
              <a:rPr lang="en-US" sz="2200">
                <a:solidFill>
                  <a:schemeClr val="dk1"/>
                </a:solidFill>
                <a:latin typeface="Calibri"/>
                <a:ea typeface="Calibri"/>
                <a:cs typeface="Calibri"/>
                <a:sym typeface="Calibri"/>
              </a:rPr>
              <a:t> Read us </a:t>
            </a:r>
            <a:r>
              <a:rPr lang="en-US" sz="2200"/>
              <a:t>the first sentence.</a:t>
            </a:r>
            <a:endParaRPr sz="2200">
              <a:solidFill>
                <a:schemeClr val="dk1"/>
              </a:solidFill>
              <a:latin typeface="Calibri"/>
              <a:ea typeface="Calibri"/>
              <a:cs typeface="Calibri"/>
              <a:sym typeface="Calibri"/>
            </a:endParaRPr>
          </a:p>
        </p:txBody>
      </p:sp>
      <p:pic>
        <p:nvPicPr>
          <p:cNvPr descr="A picture containing text&#10;&#10;Description automatically generated" id="139" name="Google Shape;139;p4"/>
          <p:cNvPicPr preferRelativeResize="0"/>
          <p:nvPr/>
        </p:nvPicPr>
        <p:blipFill rotWithShape="1">
          <a:blip r:embed="rId4">
            <a:alphaModFix/>
          </a:blip>
          <a:srcRect b="3" l="21865" r="2" t="0"/>
          <a:stretch/>
        </p:blipFill>
        <p:spPr>
          <a:xfrm>
            <a:off x="7653541" y="6"/>
            <a:ext cx="4538463" cy="3877247"/>
          </a:xfrm>
          <a:custGeom>
            <a:rect b="b" l="l" r="r" t="t"/>
            <a:pathLst>
              <a:path extrusionOk="0" h="3877247" w="4538463">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2e29d0cf390_1_0"/>
          <p:cNvSpPr txBox="1"/>
          <p:nvPr>
            <p:ph type="title"/>
          </p:nvPr>
        </p:nvSpPr>
        <p:spPr>
          <a:xfrm>
            <a:off x="838200" y="499600"/>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Breakout Rooms</a:t>
            </a:r>
            <a:endParaRPr/>
          </a:p>
        </p:txBody>
      </p:sp>
      <p:sp>
        <p:nvSpPr>
          <p:cNvPr id="146" name="Google Shape;146;g2e29d0cf390_1_0"/>
          <p:cNvSpPr txBox="1"/>
          <p:nvPr>
            <p:ph idx="1" type="body"/>
          </p:nvPr>
        </p:nvSpPr>
        <p:spPr>
          <a:xfrm>
            <a:off x="838200" y="1885400"/>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US"/>
              <a:t>Share your first sentence with your colleagues and discuss the book contents-</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US"/>
              <a:t>We will ask a few of your to share when we get back-</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US"/>
              <a:t>You will have five minutes-</a:t>
            </a:r>
            <a:endParaRPr/>
          </a:p>
        </p:txBody>
      </p:sp>
      <p:pic>
        <p:nvPicPr>
          <p:cNvPr id="147" name="Google Shape;147;g2e29d0cf390_1_0" title="Authors - Free of Charge Creative Commons Keyboard image"/>
          <p:cNvPicPr preferRelativeResize="0"/>
          <p:nvPr/>
        </p:nvPicPr>
        <p:blipFill rotWithShape="1">
          <a:blip r:embed="rId3">
            <a:alphaModFix/>
          </a:blip>
          <a:srcRect b="0" l="0" r="0" t="0"/>
          <a:stretch/>
        </p:blipFill>
        <p:spPr>
          <a:xfrm>
            <a:off x="7518425" y="3751722"/>
            <a:ext cx="4109574" cy="2739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Working Definition of Influence</a:t>
            </a:r>
            <a:endParaRPr/>
          </a:p>
        </p:txBody>
      </p:sp>
      <p:sp>
        <p:nvSpPr>
          <p:cNvPr id="153" name="Google Shape;153;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rgbClr val="000000"/>
              </a:buClr>
              <a:buSzPts val="2800"/>
              <a:buChar char="•"/>
            </a:pPr>
            <a:r>
              <a:rPr b="0" i="0" lang="en-US">
                <a:solidFill>
                  <a:srgbClr val="000000"/>
                </a:solidFill>
                <a:latin typeface="Arial"/>
                <a:ea typeface="Arial"/>
                <a:cs typeface="Arial"/>
                <a:sym typeface="Arial"/>
              </a:rPr>
              <a:t>Influence is the ability to change how someone else behaves or thinks based on </a:t>
            </a:r>
            <a:r>
              <a:rPr b="1" i="0" lang="en-US">
                <a:solidFill>
                  <a:srgbClr val="2E75B5"/>
                </a:solidFill>
                <a:latin typeface="Arial"/>
                <a:ea typeface="Arial"/>
                <a:cs typeface="Arial"/>
                <a:sym typeface="Arial"/>
              </a:rPr>
              <a:t>persuasion</a:t>
            </a:r>
            <a:r>
              <a:rPr b="0" i="0" lang="en-US">
                <a:solidFill>
                  <a:srgbClr val="000000"/>
                </a:solidFill>
                <a:latin typeface="Arial"/>
                <a:ea typeface="Arial"/>
                <a:cs typeface="Arial"/>
                <a:sym typeface="Arial"/>
              </a:rPr>
              <a:t> instead of authority. </a:t>
            </a:r>
            <a:endParaRPr/>
          </a:p>
          <a:p>
            <a:pPr indent="-228600" lvl="0" marL="228600" rtl="0" algn="l">
              <a:lnSpc>
                <a:spcPct val="90000"/>
              </a:lnSpc>
              <a:spcBef>
                <a:spcPts val="1000"/>
              </a:spcBef>
              <a:spcAft>
                <a:spcPts val="0"/>
              </a:spcAft>
              <a:buClr>
                <a:srgbClr val="2E75B5"/>
              </a:buClr>
              <a:buSzPts val="2800"/>
              <a:buChar char="•"/>
            </a:pPr>
            <a:r>
              <a:rPr b="1" i="0" lang="en-US">
                <a:solidFill>
                  <a:srgbClr val="2E75B5"/>
                </a:solidFill>
                <a:latin typeface="Arial"/>
                <a:ea typeface="Arial"/>
                <a:cs typeface="Arial"/>
                <a:sym typeface="Arial"/>
              </a:rPr>
              <a:t>Unlike power</a:t>
            </a:r>
            <a:r>
              <a:rPr b="0" i="0" lang="en-US">
                <a:solidFill>
                  <a:srgbClr val="000000"/>
                </a:solidFill>
                <a:latin typeface="Arial"/>
                <a:ea typeface="Arial"/>
                <a:cs typeface="Arial"/>
                <a:sym typeface="Arial"/>
              </a:rPr>
              <a:t>, influence doesn’t allow you to directly impact someone’s actions or behavior just by telling them to do something.</a:t>
            </a:r>
            <a:endParaRPr/>
          </a:p>
          <a:p>
            <a:pPr indent="-228600" lvl="0" marL="228600" rtl="0" algn="l">
              <a:lnSpc>
                <a:spcPct val="90000"/>
              </a:lnSpc>
              <a:spcBef>
                <a:spcPts val="1000"/>
              </a:spcBef>
              <a:spcAft>
                <a:spcPts val="0"/>
              </a:spcAft>
              <a:buClr>
                <a:srgbClr val="000000"/>
              </a:buClr>
              <a:buSzPts val="2800"/>
              <a:buChar char="•"/>
            </a:pPr>
            <a:r>
              <a:rPr b="0" i="0" lang="en-US">
                <a:solidFill>
                  <a:srgbClr val="000000"/>
                </a:solidFill>
                <a:highlight>
                  <a:srgbClr val="FFFF00"/>
                </a:highlight>
                <a:latin typeface="Arial"/>
                <a:ea typeface="Arial"/>
                <a:cs typeface="Arial"/>
                <a:sym typeface="Arial"/>
              </a:rPr>
              <a:t>Instead, you can influence others into </a:t>
            </a:r>
            <a:r>
              <a:rPr b="1" i="0" lang="en-US">
                <a:solidFill>
                  <a:srgbClr val="2E75B5"/>
                </a:solidFill>
                <a:highlight>
                  <a:srgbClr val="FFFF00"/>
                </a:highlight>
                <a:latin typeface="Arial"/>
                <a:ea typeface="Arial"/>
                <a:cs typeface="Arial"/>
                <a:sym typeface="Arial"/>
              </a:rPr>
              <a:t>changing</a:t>
            </a:r>
            <a:r>
              <a:rPr b="0" i="0" lang="en-US">
                <a:solidFill>
                  <a:srgbClr val="000000"/>
                </a:solidFill>
                <a:highlight>
                  <a:srgbClr val="FFFF00"/>
                </a:highlight>
                <a:latin typeface="Arial"/>
                <a:ea typeface="Arial"/>
                <a:cs typeface="Arial"/>
                <a:sym typeface="Arial"/>
              </a:rPr>
              <a:t> the way they behave, think, or act using your </a:t>
            </a:r>
            <a:r>
              <a:rPr b="1" i="0" lang="en-US">
                <a:solidFill>
                  <a:schemeClr val="accent1"/>
                </a:solidFill>
                <a:highlight>
                  <a:srgbClr val="FFFF00"/>
                </a:highlight>
                <a:latin typeface="Arial"/>
                <a:ea typeface="Arial"/>
                <a:cs typeface="Arial"/>
                <a:sym typeface="Arial"/>
              </a:rPr>
              <a:t>personal skills</a:t>
            </a:r>
            <a:r>
              <a:rPr b="0" i="0" lang="en-US">
                <a:solidFill>
                  <a:srgbClr val="000000"/>
                </a:solidFill>
                <a:highlight>
                  <a:srgbClr val="FFFF00"/>
                </a:highlight>
                <a:latin typeface="Arial"/>
                <a:ea typeface="Arial"/>
                <a:cs typeface="Arial"/>
                <a:sym typeface="Arial"/>
              </a:rPr>
              <a:t>. These skills include skills of persuasion and </a:t>
            </a:r>
            <a:r>
              <a:rPr b="1" i="0" lang="en-US">
                <a:solidFill>
                  <a:srgbClr val="2E75B5"/>
                </a:solidFill>
                <a:highlight>
                  <a:srgbClr val="FFFF00"/>
                </a:highlight>
                <a:latin typeface="Arial"/>
                <a:ea typeface="Arial"/>
                <a:cs typeface="Arial"/>
                <a:sym typeface="Arial"/>
              </a:rPr>
              <a:t>inspiration</a:t>
            </a:r>
            <a:r>
              <a:rPr b="0" i="0" lang="en-US">
                <a:solidFill>
                  <a:srgbClr val="000000"/>
                </a:solidFill>
                <a:highlight>
                  <a:srgbClr val="FFFF00"/>
                </a:highlight>
                <a:latin typeface="Arial"/>
                <a:ea typeface="Arial"/>
                <a:cs typeface="Arial"/>
                <a:sym typeface="Arial"/>
              </a:rPr>
              <a:t>.</a:t>
            </a:r>
            <a:endParaRPr>
              <a:highlight>
                <a:srgbClr val="FFFF00"/>
              </a:highlight>
            </a:endParaRPr>
          </a:p>
          <a:p>
            <a:pPr indent="-228600" lvl="0" marL="228600" rtl="0" algn="l">
              <a:lnSpc>
                <a:spcPct val="90000"/>
              </a:lnSpc>
              <a:spcBef>
                <a:spcPts val="1000"/>
              </a:spcBef>
              <a:spcAft>
                <a:spcPts val="0"/>
              </a:spcAft>
              <a:buClr>
                <a:srgbClr val="2E75B5"/>
              </a:buClr>
              <a:buSzPts val="2800"/>
              <a:buChar char="•"/>
            </a:pPr>
            <a:r>
              <a:rPr b="1" i="0" lang="en-US">
                <a:solidFill>
                  <a:srgbClr val="2E75B5"/>
                </a:solidFill>
                <a:latin typeface="Arial"/>
                <a:ea typeface="Arial"/>
                <a:cs typeface="Arial"/>
                <a:sym typeface="Arial"/>
              </a:rPr>
              <a:t>Relationships</a:t>
            </a:r>
            <a:r>
              <a:rPr b="0" i="0" lang="en-US">
                <a:solidFill>
                  <a:srgbClr val="000000"/>
                </a:solidFill>
                <a:latin typeface="Arial"/>
                <a:ea typeface="Arial"/>
                <a:cs typeface="Arial"/>
                <a:sym typeface="Arial"/>
              </a:rPr>
              <a:t> will also have an impact on influence. When you have a positive relationship based on trust with your peers, your actions and behaviors will be more likely to influence them.</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 name="Shape 157"/>
        <p:cNvGrpSpPr/>
        <p:nvPr/>
      </p:nvGrpSpPr>
      <p:grpSpPr>
        <a:xfrm>
          <a:off x="0" y="0"/>
          <a:ext cx="0" cy="0"/>
          <a:chOff x="0" y="0"/>
          <a:chExt cx="0" cy="0"/>
        </a:xfrm>
      </p:grpSpPr>
      <p:sp>
        <p:nvSpPr>
          <p:cNvPr id="158" name="Google Shape;158;p6"/>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9" name="Google Shape;159;p6"/>
          <p:cNvSpPr txBox="1"/>
          <p:nvPr>
            <p:ph type="title"/>
          </p:nvPr>
        </p:nvSpPr>
        <p:spPr>
          <a:xfrm>
            <a:off x="4654296" y="329184"/>
            <a:ext cx="6894576" cy="178308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000"/>
              <a:buFont typeface="Proxima Nova"/>
              <a:buNone/>
            </a:pPr>
            <a:r>
              <a:rPr b="0" i="0" lang="en-US" sz="3000">
                <a:latin typeface="Proxima Nova"/>
                <a:ea typeface="Proxima Nova"/>
                <a:cs typeface="Proxima Nova"/>
                <a:sym typeface="Proxima Nova"/>
              </a:rPr>
              <a:t>The ability to influence someone successfully is one of the most important and challenging jobs any leader will face.</a:t>
            </a:r>
            <a:br>
              <a:rPr b="0" i="0" lang="en-US" sz="3000">
                <a:latin typeface="Proxima Nova"/>
                <a:ea typeface="Proxima Nova"/>
                <a:cs typeface="Proxima Nova"/>
                <a:sym typeface="Proxima Nova"/>
              </a:rPr>
            </a:br>
            <a:endParaRPr sz="3000"/>
          </a:p>
        </p:txBody>
      </p:sp>
      <p:pic>
        <p:nvPicPr>
          <p:cNvPr descr="One in a crowd" id="160" name="Google Shape;160;p6"/>
          <p:cNvPicPr preferRelativeResize="0"/>
          <p:nvPr/>
        </p:nvPicPr>
        <p:blipFill rotWithShape="1">
          <a:blip r:embed="rId3">
            <a:alphaModFix/>
          </a:blip>
          <a:srcRect b="0" l="31936" r="23743" t="0"/>
          <a:stretch/>
        </p:blipFill>
        <p:spPr>
          <a:xfrm>
            <a:off x="20" y="1"/>
            <a:ext cx="4052522" cy="6858000"/>
          </a:xfrm>
          <a:custGeom>
            <a:rect b="b" l="l" r="r" t="t"/>
            <a:pathLst>
              <a:path extrusionOk="0" h="6858000" w="4052542">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a:ln>
            <a:noFill/>
          </a:ln>
        </p:spPr>
      </p:pic>
      <p:sp>
        <p:nvSpPr>
          <p:cNvPr id="161" name="Google Shape;161;p6"/>
          <p:cNvSpPr/>
          <p:nvPr/>
        </p:nvSpPr>
        <p:spPr>
          <a:xfrm>
            <a:off x="4654296" y="2395728"/>
            <a:ext cx="4243589" cy="18288"/>
          </a:xfrm>
          <a:custGeom>
            <a:rect b="b" l="l" r="r" t="t"/>
            <a:pathLst>
              <a:path extrusionOk="0" fill="none" h="18288" w="4243589">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extrusionOk="0" h="18288" w="4243589">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2" name="Google Shape;162;p6"/>
          <p:cNvSpPr txBox="1"/>
          <p:nvPr>
            <p:ph idx="1" type="body"/>
          </p:nvPr>
        </p:nvSpPr>
        <p:spPr>
          <a:xfrm>
            <a:off x="4654296" y="2706624"/>
            <a:ext cx="6894576" cy="348386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200"/>
              <a:buNone/>
            </a:pPr>
            <a:r>
              <a:rPr b="1" i="0" lang="en-US" sz="2200">
                <a:latin typeface="Arial"/>
                <a:ea typeface="Arial"/>
                <a:cs typeface="Arial"/>
                <a:sym typeface="Arial"/>
              </a:rPr>
              <a:t>5 Characteristics Every Good Leader Should Have</a:t>
            </a:r>
            <a:endParaRPr b="0" i="0" sz="2200">
              <a:latin typeface="Arial"/>
              <a:ea typeface="Arial"/>
              <a:cs typeface="Arial"/>
              <a:sym typeface="Arial"/>
            </a:endParaRPr>
          </a:p>
          <a:p>
            <a:pPr indent="-228600" lvl="0" marL="228600" rtl="0" algn="l">
              <a:lnSpc>
                <a:spcPct val="90000"/>
              </a:lnSpc>
              <a:spcBef>
                <a:spcPts val="1000"/>
              </a:spcBef>
              <a:spcAft>
                <a:spcPts val="0"/>
              </a:spcAft>
              <a:buClr>
                <a:schemeClr val="dk1"/>
              </a:buClr>
              <a:buSzPts val="2200"/>
              <a:buFont typeface="Arial"/>
              <a:buChar char="•"/>
            </a:pPr>
            <a:r>
              <a:rPr b="0" i="0" lang="en-US" sz="2200">
                <a:highlight>
                  <a:srgbClr val="FFFF00"/>
                </a:highlight>
                <a:latin typeface="Arial"/>
                <a:ea typeface="Arial"/>
                <a:cs typeface="Arial"/>
                <a:sym typeface="Arial"/>
              </a:rPr>
              <a:t>Decisiveness</a:t>
            </a:r>
            <a:r>
              <a:rPr b="0" i="0" lang="en-US" sz="2200">
                <a:latin typeface="Arial"/>
                <a:ea typeface="Arial"/>
                <a:cs typeface="Arial"/>
                <a:sym typeface="Arial"/>
              </a:rPr>
              <a:t>. The ability to make decisions, mainly when under pressure, is an important skill to master. ...</a:t>
            </a:r>
            <a:endParaRPr/>
          </a:p>
          <a:p>
            <a:pPr indent="-228600" lvl="0" marL="228600" rtl="0" algn="l">
              <a:lnSpc>
                <a:spcPct val="90000"/>
              </a:lnSpc>
              <a:spcBef>
                <a:spcPts val="1000"/>
              </a:spcBef>
              <a:spcAft>
                <a:spcPts val="0"/>
              </a:spcAft>
              <a:buClr>
                <a:schemeClr val="dk1"/>
              </a:buClr>
              <a:buSzPts val="2200"/>
              <a:buFont typeface="Arial"/>
              <a:buChar char="•"/>
            </a:pPr>
            <a:r>
              <a:rPr b="0" i="0" lang="en-US" sz="2200">
                <a:latin typeface="Arial"/>
                <a:ea typeface="Arial"/>
                <a:cs typeface="Arial"/>
                <a:sym typeface="Arial"/>
              </a:rPr>
              <a:t>Trustworthiness. ...</a:t>
            </a:r>
            <a:endParaRPr/>
          </a:p>
          <a:p>
            <a:pPr indent="-228600" lvl="0" marL="228600" rtl="0" algn="l">
              <a:lnSpc>
                <a:spcPct val="90000"/>
              </a:lnSpc>
              <a:spcBef>
                <a:spcPts val="1000"/>
              </a:spcBef>
              <a:spcAft>
                <a:spcPts val="0"/>
              </a:spcAft>
              <a:buClr>
                <a:schemeClr val="dk1"/>
              </a:buClr>
              <a:buSzPts val="2200"/>
              <a:buFont typeface="Arial"/>
              <a:buChar char="•"/>
            </a:pPr>
            <a:r>
              <a:rPr b="0" i="0" lang="en-US" sz="2200">
                <a:latin typeface="Arial"/>
                <a:ea typeface="Arial"/>
                <a:cs typeface="Arial"/>
                <a:sym typeface="Arial"/>
              </a:rPr>
              <a:t>Empowerment of others. ...</a:t>
            </a:r>
            <a:endParaRPr/>
          </a:p>
          <a:p>
            <a:pPr indent="-228600" lvl="0" marL="228600" rtl="0" algn="l">
              <a:lnSpc>
                <a:spcPct val="90000"/>
              </a:lnSpc>
              <a:spcBef>
                <a:spcPts val="1000"/>
              </a:spcBef>
              <a:spcAft>
                <a:spcPts val="0"/>
              </a:spcAft>
              <a:buClr>
                <a:schemeClr val="dk1"/>
              </a:buClr>
              <a:buSzPts val="2200"/>
              <a:buFont typeface="Arial"/>
              <a:buChar char="•"/>
            </a:pPr>
            <a:r>
              <a:rPr b="0" i="0" lang="en-US" sz="2200">
                <a:highlight>
                  <a:srgbClr val="FFFF00"/>
                </a:highlight>
                <a:latin typeface="Arial"/>
                <a:ea typeface="Arial"/>
                <a:cs typeface="Arial"/>
                <a:sym typeface="Arial"/>
              </a:rPr>
              <a:t>Clear communication</a:t>
            </a:r>
            <a:r>
              <a:rPr b="0" i="0" lang="en-US" sz="2200">
                <a:latin typeface="Arial"/>
                <a:ea typeface="Arial"/>
                <a:cs typeface="Arial"/>
                <a:sym typeface="Arial"/>
              </a:rPr>
              <a:t>. ...</a:t>
            </a:r>
            <a:endParaRPr/>
          </a:p>
          <a:p>
            <a:pPr indent="-228600" lvl="0" marL="228600" rtl="0" algn="l">
              <a:lnSpc>
                <a:spcPct val="90000"/>
              </a:lnSpc>
              <a:spcBef>
                <a:spcPts val="1000"/>
              </a:spcBef>
              <a:spcAft>
                <a:spcPts val="0"/>
              </a:spcAft>
              <a:buClr>
                <a:schemeClr val="dk1"/>
              </a:buClr>
              <a:buSzPts val="2200"/>
              <a:buFont typeface="Arial"/>
              <a:buChar char="•"/>
            </a:pPr>
            <a:r>
              <a:rPr b="0" i="0" lang="en-US" sz="2200">
                <a:latin typeface="Arial"/>
                <a:ea typeface="Arial"/>
                <a:cs typeface="Arial"/>
                <a:sym typeface="Arial"/>
              </a:rPr>
              <a:t>Resilience.</a:t>
            </a:r>
            <a:endParaRPr/>
          </a:p>
          <a:p>
            <a:pPr indent="-88900" lvl="0" marL="228600" rtl="0" algn="l">
              <a:lnSpc>
                <a:spcPct val="90000"/>
              </a:lnSpc>
              <a:spcBef>
                <a:spcPts val="1000"/>
              </a:spcBef>
              <a:spcAft>
                <a:spcPts val="0"/>
              </a:spcAft>
              <a:buClr>
                <a:schemeClr val="dk1"/>
              </a:buClr>
              <a:buSzPts val="2200"/>
              <a:buNone/>
            </a:pPr>
            <a:r>
              <a:t/>
            </a:r>
            <a:endParaRPr sz="2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6" name="Shape 166"/>
        <p:cNvGrpSpPr/>
        <p:nvPr/>
      </p:nvGrpSpPr>
      <p:grpSpPr>
        <a:xfrm>
          <a:off x="0" y="0"/>
          <a:ext cx="0" cy="0"/>
          <a:chOff x="0" y="0"/>
          <a:chExt cx="0" cy="0"/>
        </a:xfrm>
      </p:grpSpPr>
      <p:sp>
        <p:nvSpPr>
          <p:cNvPr id="167" name="Google Shape;167;p7"/>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8" name="Google Shape;168;p7"/>
          <p:cNvSpPr txBox="1"/>
          <p:nvPr>
            <p:ph type="title"/>
          </p:nvPr>
        </p:nvSpPr>
        <p:spPr>
          <a:xfrm>
            <a:off x="640080" y="325369"/>
            <a:ext cx="4368602" cy="195684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n-US" sz="5400"/>
              <a:t>You are the Message</a:t>
            </a:r>
            <a:endParaRPr/>
          </a:p>
        </p:txBody>
      </p:sp>
      <p:sp>
        <p:nvSpPr>
          <p:cNvPr id="169" name="Google Shape;169;p7"/>
          <p:cNvSpPr/>
          <p:nvPr/>
        </p:nvSpPr>
        <p:spPr>
          <a:xfrm>
            <a:off x="640080" y="2586994"/>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0" name="Google Shape;170;p7"/>
          <p:cNvSpPr txBox="1"/>
          <p:nvPr>
            <p:ph idx="1" type="body"/>
          </p:nvPr>
        </p:nvSpPr>
        <p:spPr>
          <a:xfrm>
            <a:off x="640080" y="2872899"/>
            <a:ext cx="4243589" cy="332066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1900"/>
              <a:buChar char="•"/>
            </a:pPr>
            <a:r>
              <a:rPr lang="en-US" sz="1900"/>
              <a:t>The most important part of the presentation is you!  You become the message.  The intangibles of integrity, dedication, conviction and concern are </a:t>
            </a:r>
            <a:r>
              <a:rPr lang="en-US" sz="1900">
                <a:highlight>
                  <a:srgbClr val="FFFF00"/>
                </a:highlight>
              </a:rPr>
              <a:t>communicated </a:t>
            </a:r>
            <a:r>
              <a:rPr b="1" lang="en-US" sz="1900">
                <a:highlight>
                  <a:srgbClr val="FFFF00"/>
                </a:highlight>
              </a:rPr>
              <a:t>7%</a:t>
            </a:r>
            <a:r>
              <a:rPr lang="en-US" sz="1900">
                <a:highlight>
                  <a:srgbClr val="FFFF00"/>
                </a:highlight>
              </a:rPr>
              <a:t> by our words,</a:t>
            </a:r>
            <a:r>
              <a:rPr lang="en-US" sz="1900"/>
              <a:t> </a:t>
            </a:r>
            <a:endParaRPr b="1" sz="1900"/>
          </a:p>
          <a:p>
            <a:pPr indent="-228600" lvl="0" marL="228600" rtl="0" algn="l">
              <a:lnSpc>
                <a:spcPct val="90000"/>
              </a:lnSpc>
              <a:spcBef>
                <a:spcPts val="1000"/>
              </a:spcBef>
              <a:spcAft>
                <a:spcPts val="0"/>
              </a:spcAft>
              <a:buClr>
                <a:schemeClr val="dk1"/>
              </a:buClr>
              <a:buSzPts val="1900"/>
              <a:buChar char="•"/>
            </a:pPr>
            <a:r>
              <a:rPr b="1" lang="en-US" sz="1900">
                <a:highlight>
                  <a:srgbClr val="FFFF00"/>
                </a:highlight>
              </a:rPr>
              <a:t>38%</a:t>
            </a:r>
            <a:r>
              <a:rPr lang="en-US" sz="1900">
                <a:highlight>
                  <a:srgbClr val="FFFF00"/>
                </a:highlight>
              </a:rPr>
              <a:t> by the way we speak, and </a:t>
            </a:r>
            <a:r>
              <a:rPr b="1" lang="en-US" sz="1900">
                <a:highlight>
                  <a:srgbClr val="FFFF00"/>
                </a:highlight>
              </a:rPr>
              <a:t>55%</a:t>
            </a:r>
            <a:r>
              <a:rPr lang="en-US" sz="1900">
                <a:highlight>
                  <a:srgbClr val="FFFF00"/>
                </a:highlight>
              </a:rPr>
              <a:t> by our facial expressions and body movement.</a:t>
            </a:r>
            <a:r>
              <a:rPr lang="en-US" sz="1900"/>
              <a:t>  Our spoken communication, via presenting carries energy feeling, passion, and goes right to the emotional center of the brain.</a:t>
            </a:r>
            <a:endParaRPr/>
          </a:p>
          <a:p>
            <a:pPr indent="-107950" lvl="0" marL="228600" rtl="0" algn="l">
              <a:lnSpc>
                <a:spcPct val="90000"/>
              </a:lnSpc>
              <a:spcBef>
                <a:spcPts val="1000"/>
              </a:spcBef>
              <a:spcAft>
                <a:spcPts val="0"/>
              </a:spcAft>
              <a:buClr>
                <a:schemeClr val="dk1"/>
              </a:buClr>
              <a:buSzPts val="1900"/>
              <a:buNone/>
            </a:pPr>
            <a:r>
              <a:t/>
            </a:r>
            <a:endParaRPr sz="1900"/>
          </a:p>
        </p:txBody>
      </p:sp>
      <p:pic>
        <p:nvPicPr>
          <p:cNvPr descr="A group of women in different poses" id="171" name="Google Shape;171;p7"/>
          <p:cNvPicPr preferRelativeResize="0"/>
          <p:nvPr/>
        </p:nvPicPr>
        <p:blipFill rotWithShape="1">
          <a:blip r:embed="rId3">
            <a:alphaModFix/>
          </a:blip>
          <a:srcRect b="0" l="0" r="0" t="0"/>
          <a:stretch/>
        </p:blipFill>
        <p:spPr>
          <a:xfrm>
            <a:off x="5087540" y="339064"/>
            <a:ext cx="7097593" cy="619356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sp>
        <p:nvSpPr>
          <p:cNvPr id="176" name="Google Shape;176;p8"/>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7" name="Google Shape;177;p8"/>
          <p:cNvSpPr txBox="1"/>
          <p:nvPr>
            <p:ph type="title"/>
          </p:nvPr>
        </p:nvSpPr>
        <p:spPr>
          <a:xfrm>
            <a:off x="838201" y="365125"/>
            <a:ext cx="5251316" cy="180730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The Human Factor</a:t>
            </a:r>
            <a:endParaRPr/>
          </a:p>
        </p:txBody>
      </p:sp>
      <p:sp>
        <p:nvSpPr>
          <p:cNvPr id="178" name="Google Shape;178;p8"/>
          <p:cNvSpPr txBox="1"/>
          <p:nvPr>
            <p:ph idx="1" type="body"/>
          </p:nvPr>
        </p:nvSpPr>
        <p:spPr>
          <a:xfrm>
            <a:off x="838200" y="2333297"/>
            <a:ext cx="4619621" cy="384366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The next step is to create a relationship with the group you are going to be working with….there’s got to be some kind of relationship on a personal level, not just an intellectual level.  They must perceive you as a HUMAN BEING.  You need to deliberately give them a sense of who you are.</a:t>
            </a:r>
            <a:endParaRPr/>
          </a:p>
          <a:p>
            <a:pPr indent="-101600" lvl="0" marL="228600" rtl="0" algn="l">
              <a:lnSpc>
                <a:spcPct val="90000"/>
              </a:lnSpc>
              <a:spcBef>
                <a:spcPts val="1000"/>
              </a:spcBef>
              <a:spcAft>
                <a:spcPts val="0"/>
              </a:spcAft>
              <a:buClr>
                <a:schemeClr val="dk1"/>
              </a:buClr>
              <a:buSzPts val="2000"/>
              <a:buNone/>
            </a:pPr>
            <a:r>
              <a:t/>
            </a:r>
            <a:endParaRPr sz="2000"/>
          </a:p>
        </p:txBody>
      </p:sp>
      <p:pic>
        <p:nvPicPr>
          <p:cNvPr descr="A group of people in different activities&#10;&#10;Description automatically generated" id="179" name="Google Shape;179;p8"/>
          <p:cNvPicPr preferRelativeResize="0"/>
          <p:nvPr/>
        </p:nvPicPr>
        <p:blipFill rotWithShape="1">
          <a:blip r:embed="rId3">
            <a:alphaModFix/>
          </a:blip>
          <a:srcRect b="0" l="2010" r="20605" t="0"/>
          <a:stretch/>
        </p:blipFill>
        <p:spPr>
          <a:xfrm>
            <a:off x="6229215" y="10"/>
            <a:ext cx="5962785" cy="6857990"/>
          </a:xfrm>
          <a:custGeom>
            <a:rect b="b" l="l" r="r" t="t"/>
            <a:pathLst>
              <a:path extrusionOk="0" h="6858000" w="5962785">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2021-09-13T17:50:42Z</dcterms:created>
  <dc:creator>Fenton, Kate</dc:creator>
</cp:coreProperties>
</file>