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88" r:id="rId4"/>
    <p:sldId id="289" r:id="rId5"/>
    <p:sldId id="290" r:id="rId6"/>
    <p:sldId id="291" r:id="rId7"/>
    <p:sldId id="292" r:id="rId8"/>
    <p:sldId id="293" r:id="rId9"/>
    <p:sldId id="310" r:id="rId10"/>
    <p:sldId id="297" r:id="rId11"/>
    <p:sldId id="311" r:id="rId12"/>
    <p:sldId id="298" r:id="rId13"/>
    <p:sldId id="312" r:id="rId14"/>
    <p:sldId id="299" r:id="rId15"/>
    <p:sldId id="313" r:id="rId16"/>
    <p:sldId id="300" r:id="rId17"/>
    <p:sldId id="314" r:id="rId18"/>
    <p:sldId id="294" r:id="rId19"/>
    <p:sldId id="315" r:id="rId20"/>
    <p:sldId id="296" r:id="rId21"/>
    <p:sldId id="305" r:id="rId22"/>
    <p:sldId id="306" r:id="rId23"/>
    <p:sldId id="307" r:id="rId24"/>
    <p:sldId id="308" r:id="rId25"/>
    <p:sldId id="309" r:id="rId26"/>
    <p:sldId id="287" r:id="rId27"/>
  </p:sldIdLst>
  <p:sldSz cx="12192000" cy="6858000"/>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4AA9"/>
    <a:srgbClr val="6BBD49"/>
    <a:srgbClr val="30ADD4"/>
    <a:srgbClr val="032A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182E33-BC5D-4C49-861E-E4813A4D6FC2}" v="1" dt="2026-03-27T14:51:31.9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73" autoAdjust="0"/>
    <p:restoredTop sz="94673" autoAdjust="0"/>
  </p:normalViewPr>
  <p:slideViewPr>
    <p:cSldViewPr snapToGrid="0">
      <p:cViewPr varScale="1">
        <p:scale>
          <a:sx n="150" d="100"/>
          <a:sy n="150" d="100"/>
        </p:scale>
        <p:origin x="2832" y="132"/>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F6F38-A079-8F61-6B9C-7EFE6EA2265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FCB7FE7-D73C-4ACE-0B63-5080FAE9B3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7BC5746-C26E-3106-8895-BD8057FE43D9}"/>
              </a:ext>
            </a:extLst>
          </p:cNvPr>
          <p:cNvSpPr>
            <a:spLocks noGrp="1"/>
          </p:cNvSpPr>
          <p:nvPr>
            <p:ph type="dt" sz="half" idx="10"/>
          </p:nvPr>
        </p:nvSpPr>
        <p:spPr/>
        <p:txBody>
          <a:bodyPr/>
          <a:lstStyle/>
          <a:p>
            <a:fld id="{026A7DDC-C074-41B3-913A-9EE3EBE3835C}" type="datetimeFigureOut">
              <a:rPr lang="en-US" smtClean="0"/>
              <a:t>3/27/2026</a:t>
            </a:fld>
            <a:endParaRPr lang="en-US"/>
          </a:p>
        </p:txBody>
      </p:sp>
      <p:sp>
        <p:nvSpPr>
          <p:cNvPr id="5" name="Footer Placeholder 4">
            <a:extLst>
              <a:ext uri="{FF2B5EF4-FFF2-40B4-BE49-F238E27FC236}">
                <a16:creationId xmlns:a16="http://schemas.microsoft.com/office/drawing/2014/main" id="{44DB0D52-D18E-9A35-37A9-19944A6520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BA35A1-3A79-AE74-802A-3418F90FAADD}"/>
              </a:ext>
            </a:extLst>
          </p:cNvPr>
          <p:cNvSpPr>
            <a:spLocks noGrp="1"/>
          </p:cNvSpPr>
          <p:nvPr>
            <p:ph type="sldNum" sz="quarter" idx="12"/>
          </p:nvPr>
        </p:nvSpPr>
        <p:spPr/>
        <p:txBody>
          <a:bodyPr/>
          <a:lstStyle/>
          <a:p>
            <a:fld id="{A0D901A5-17C8-45A4-AF1E-1914414D7CBF}" type="slidenum">
              <a:rPr lang="en-US" smtClean="0"/>
              <a:t>‹#›</a:t>
            </a:fld>
            <a:endParaRPr lang="en-US"/>
          </a:p>
        </p:txBody>
      </p:sp>
    </p:spTree>
    <p:extLst>
      <p:ext uri="{BB962C8B-B14F-4D97-AF65-F5344CB8AC3E}">
        <p14:creationId xmlns:p14="http://schemas.microsoft.com/office/powerpoint/2010/main" val="1401348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16C18-E3AC-B780-2385-0AEC54E2E09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D48BB93-E48A-A706-EAD5-77E0BEE60E2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986330-EC90-BEE8-DF7C-23B805826B05}"/>
              </a:ext>
            </a:extLst>
          </p:cNvPr>
          <p:cNvSpPr>
            <a:spLocks noGrp="1"/>
          </p:cNvSpPr>
          <p:nvPr>
            <p:ph type="dt" sz="half" idx="10"/>
          </p:nvPr>
        </p:nvSpPr>
        <p:spPr/>
        <p:txBody>
          <a:bodyPr/>
          <a:lstStyle/>
          <a:p>
            <a:fld id="{026A7DDC-C074-41B3-913A-9EE3EBE3835C}" type="datetimeFigureOut">
              <a:rPr lang="en-US" smtClean="0"/>
              <a:t>3/27/2026</a:t>
            </a:fld>
            <a:endParaRPr lang="en-US"/>
          </a:p>
        </p:txBody>
      </p:sp>
      <p:sp>
        <p:nvSpPr>
          <p:cNvPr id="5" name="Footer Placeholder 4">
            <a:extLst>
              <a:ext uri="{FF2B5EF4-FFF2-40B4-BE49-F238E27FC236}">
                <a16:creationId xmlns:a16="http://schemas.microsoft.com/office/drawing/2014/main" id="{AC9C4E0B-2103-2703-80A8-27D49FC5D2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845F34-B8B8-8B93-C391-02445A658B9A}"/>
              </a:ext>
            </a:extLst>
          </p:cNvPr>
          <p:cNvSpPr>
            <a:spLocks noGrp="1"/>
          </p:cNvSpPr>
          <p:nvPr>
            <p:ph type="sldNum" sz="quarter" idx="12"/>
          </p:nvPr>
        </p:nvSpPr>
        <p:spPr/>
        <p:txBody>
          <a:bodyPr/>
          <a:lstStyle/>
          <a:p>
            <a:fld id="{A0D901A5-17C8-45A4-AF1E-1914414D7CBF}" type="slidenum">
              <a:rPr lang="en-US" smtClean="0"/>
              <a:t>‹#›</a:t>
            </a:fld>
            <a:endParaRPr lang="en-US"/>
          </a:p>
        </p:txBody>
      </p:sp>
    </p:spTree>
    <p:extLst>
      <p:ext uri="{BB962C8B-B14F-4D97-AF65-F5344CB8AC3E}">
        <p14:creationId xmlns:p14="http://schemas.microsoft.com/office/powerpoint/2010/main" val="2161592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EBADD4-0882-9468-091E-5DED6FD8DDF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7E4B41A-C0E0-E222-88DB-B4D77BC5B99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21BB80-DE12-8597-C884-00FCC4EA08B0}"/>
              </a:ext>
            </a:extLst>
          </p:cNvPr>
          <p:cNvSpPr>
            <a:spLocks noGrp="1"/>
          </p:cNvSpPr>
          <p:nvPr>
            <p:ph type="dt" sz="half" idx="10"/>
          </p:nvPr>
        </p:nvSpPr>
        <p:spPr/>
        <p:txBody>
          <a:bodyPr/>
          <a:lstStyle/>
          <a:p>
            <a:fld id="{026A7DDC-C074-41B3-913A-9EE3EBE3835C}" type="datetimeFigureOut">
              <a:rPr lang="en-US" smtClean="0"/>
              <a:t>3/27/2026</a:t>
            </a:fld>
            <a:endParaRPr lang="en-US"/>
          </a:p>
        </p:txBody>
      </p:sp>
      <p:sp>
        <p:nvSpPr>
          <p:cNvPr id="5" name="Footer Placeholder 4">
            <a:extLst>
              <a:ext uri="{FF2B5EF4-FFF2-40B4-BE49-F238E27FC236}">
                <a16:creationId xmlns:a16="http://schemas.microsoft.com/office/drawing/2014/main" id="{36646414-617D-E602-BD5C-0F87C39586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4CA9A4-EACA-6F2F-99BE-5B4FAB8236E2}"/>
              </a:ext>
            </a:extLst>
          </p:cNvPr>
          <p:cNvSpPr>
            <a:spLocks noGrp="1"/>
          </p:cNvSpPr>
          <p:nvPr>
            <p:ph type="sldNum" sz="quarter" idx="12"/>
          </p:nvPr>
        </p:nvSpPr>
        <p:spPr/>
        <p:txBody>
          <a:bodyPr/>
          <a:lstStyle/>
          <a:p>
            <a:fld id="{A0D901A5-17C8-45A4-AF1E-1914414D7CBF}" type="slidenum">
              <a:rPr lang="en-US" smtClean="0"/>
              <a:t>‹#›</a:t>
            </a:fld>
            <a:endParaRPr lang="en-US"/>
          </a:p>
        </p:txBody>
      </p:sp>
    </p:spTree>
    <p:extLst>
      <p:ext uri="{BB962C8B-B14F-4D97-AF65-F5344CB8AC3E}">
        <p14:creationId xmlns:p14="http://schemas.microsoft.com/office/powerpoint/2010/main" val="2660374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F9AE6-A267-E6FF-BDB8-656B010E4F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58708A-AE65-EF23-69D4-F37B6FCD27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DCEAFA-55A0-427E-CC42-DE685E56DFBD}"/>
              </a:ext>
            </a:extLst>
          </p:cNvPr>
          <p:cNvSpPr>
            <a:spLocks noGrp="1"/>
          </p:cNvSpPr>
          <p:nvPr>
            <p:ph type="dt" sz="half" idx="10"/>
          </p:nvPr>
        </p:nvSpPr>
        <p:spPr/>
        <p:txBody>
          <a:bodyPr/>
          <a:lstStyle/>
          <a:p>
            <a:fld id="{026A7DDC-C074-41B3-913A-9EE3EBE3835C}" type="datetimeFigureOut">
              <a:rPr lang="en-US" smtClean="0"/>
              <a:t>3/27/2026</a:t>
            </a:fld>
            <a:endParaRPr lang="en-US"/>
          </a:p>
        </p:txBody>
      </p:sp>
      <p:sp>
        <p:nvSpPr>
          <p:cNvPr id="5" name="Footer Placeholder 4">
            <a:extLst>
              <a:ext uri="{FF2B5EF4-FFF2-40B4-BE49-F238E27FC236}">
                <a16:creationId xmlns:a16="http://schemas.microsoft.com/office/drawing/2014/main" id="{2CC865C1-91D9-44D4-3DDE-C1B26A8A7F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FA49FF-5782-AEF3-D863-8B7C0466957E}"/>
              </a:ext>
            </a:extLst>
          </p:cNvPr>
          <p:cNvSpPr>
            <a:spLocks noGrp="1"/>
          </p:cNvSpPr>
          <p:nvPr>
            <p:ph type="sldNum" sz="quarter" idx="12"/>
          </p:nvPr>
        </p:nvSpPr>
        <p:spPr/>
        <p:txBody>
          <a:bodyPr/>
          <a:lstStyle/>
          <a:p>
            <a:fld id="{A0D901A5-17C8-45A4-AF1E-1914414D7CBF}" type="slidenum">
              <a:rPr lang="en-US" smtClean="0"/>
              <a:t>‹#›</a:t>
            </a:fld>
            <a:endParaRPr lang="en-US"/>
          </a:p>
        </p:txBody>
      </p:sp>
    </p:spTree>
    <p:extLst>
      <p:ext uri="{BB962C8B-B14F-4D97-AF65-F5344CB8AC3E}">
        <p14:creationId xmlns:p14="http://schemas.microsoft.com/office/powerpoint/2010/main" val="1201948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7D4C0-828B-03F5-7C2D-8AE45AD00B2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9FC2878-CDC5-6BBD-5283-69DE21C986E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AE2E93-29B6-B1DB-4B55-65EAD895856D}"/>
              </a:ext>
            </a:extLst>
          </p:cNvPr>
          <p:cNvSpPr>
            <a:spLocks noGrp="1"/>
          </p:cNvSpPr>
          <p:nvPr>
            <p:ph type="dt" sz="half" idx="10"/>
          </p:nvPr>
        </p:nvSpPr>
        <p:spPr/>
        <p:txBody>
          <a:bodyPr/>
          <a:lstStyle/>
          <a:p>
            <a:fld id="{026A7DDC-C074-41B3-913A-9EE3EBE3835C}" type="datetimeFigureOut">
              <a:rPr lang="en-US" smtClean="0"/>
              <a:t>3/27/2026</a:t>
            </a:fld>
            <a:endParaRPr lang="en-US"/>
          </a:p>
        </p:txBody>
      </p:sp>
      <p:sp>
        <p:nvSpPr>
          <p:cNvPr id="5" name="Footer Placeholder 4">
            <a:extLst>
              <a:ext uri="{FF2B5EF4-FFF2-40B4-BE49-F238E27FC236}">
                <a16:creationId xmlns:a16="http://schemas.microsoft.com/office/drawing/2014/main" id="{9CC92A7C-FAD1-AC2D-D704-166F2ECDDE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832025-403E-FDD8-E2E6-922CECCA4A9C}"/>
              </a:ext>
            </a:extLst>
          </p:cNvPr>
          <p:cNvSpPr>
            <a:spLocks noGrp="1"/>
          </p:cNvSpPr>
          <p:nvPr>
            <p:ph type="sldNum" sz="quarter" idx="12"/>
          </p:nvPr>
        </p:nvSpPr>
        <p:spPr/>
        <p:txBody>
          <a:bodyPr/>
          <a:lstStyle/>
          <a:p>
            <a:fld id="{A0D901A5-17C8-45A4-AF1E-1914414D7CBF}" type="slidenum">
              <a:rPr lang="en-US" smtClean="0"/>
              <a:t>‹#›</a:t>
            </a:fld>
            <a:endParaRPr lang="en-US"/>
          </a:p>
        </p:txBody>
      </p:sp>
    </p:spTree>
    <p:extLst>
      <p:ext uri="{BB962C8B-B14F-4D97-AF65-F5344CB8AC3E}">
        <p14:creationId xmlns:p14="http://schemas.microsoft.com/office/powerpoint/2010/main" val="3631404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C0809-2DE0-0247-972D-895517C37D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C1AB2F2-FC5C-0200-9A92-3A6BB2D946F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2BAF65A-B4AD-7437-3606-E8525DE0CE0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9453E6C-0881-F241-86A2-C0A68A38DBB8}"/>
              </a:ext>
            </a:extLst>
          </p:cNvPr>
          <p:cNvSpPr>
            <a:spLocks noGrp="1"/>
          </p:cNvSpPr>
          <p:nvPr>
            <p:ph type="dt" sz="half" idx="10"/>
          </p:nvPr>
        </p:nvSpPr>
        <p:spPr/>
        <p:txBody>
          <a:bodyPr/>
          <a:lstStyle/>
          <a:p>
            <a:fld id="{026A7DDC-C074-41B3-913A-9EE3EBE3835C}" type="datetimeFigureOut">
              <a:rPr lang="en-US" smtClean="0"/>
              <a:t>3/27/2026</a:t>
            </a:fld>
            <a:endParaRPr lang="en-US"/>
          </a:p>
        </p:txBody>
      </p:sp>
      <p:sp>
        <p:nvSpPr>
          <p:cNvPr id="6" name="Footer Placeholder 5">
            <a:extLst>
              <a:ext uri="{FF2B5EF4-FFF2-40B4-BE49-F238E27FC236}">
                <a16:creationId xmlns:a16="http://schemas.microsoft.com/office/drawing/2014/main" id="{3CE1E41D-0549-5F46-6EEE-5FCE49C9C0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074EF0-E93B-FB61-9DD3-E247CAFA4125}"/>
              </a:ext>
            </a:extLst>
          </p:cNvPr>
          <p:cNvSpPr>
            <a:spLocks noGrp="1"/>
          </p:cNvSpPr>
          <p:nvPr>
            <p:ph type="sldNum" sz="quarter" idx="12"/>
          </p:nvPr>
        </p:nvSpPr>
        <p:spPr/>
        <p:txBody>
          <a:bodyPr/>
          <a:lstStyle/>
          <a:p>
            <a:fld id="{A0D901A5-17C8-45A4-AF1E-1914414D7CBF}" type="slidenum">
              <a:rPr lang="en-US" smtClean="0"/>
              <a:t>‹#›</a:t>
            </a:fld>
            <a:endParaRPr lang="en-US"/>
          </a:p>
        </p:txBody>
      </p:sp>
    </p:spTree>
    <p:extLst>
      <p:ext uri="{BB962C8B-B14F-4D97-AF65-F5344CB8AC3E}">
        <p14:creationId xmlns:p14="http://schemas.microsoft.com/office/powerpoint/2010/main" val="3691359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01C3-5F8E-935B-3DF8-6629F5CD400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708A5E5-EEA1-7408-15FD-076AB1C8ED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72555E5-660A-579C-AC4D-ADCD1BBDA31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99191A9-5ABB-2EF3-83DE-FB6BBE2F6C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24BAB5-68B9-5E2A-90B5-24DEE5D7941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D91C1EC-8683-A824-EF39-691CCD0A949A}"/>
              </a:ext>
            </a:extLst>
          </p:cNvPr>
          <p:cNvSpPr>
            <a:spLocks noGrp="1"/>
          </p:cNvSpPr>
          <p:nvPr>
            <p:ph type="dt" sz="half" idx="10"/>
          </p:nvPr>
        </p:nvSpPr>
        <p:spPr/>
        <p:txBody>
          <a:bodyPr/>
          <a:lstStyle/>
          <a:p>
            <a:fld id="{026A7DDC-C074-41B3-913A-9EE3EBE3835C}" type="datetimeFigureOut">
              <a:rPr lang="en-US" smtClean="0"/>
              <a:t>3/27/2026</a:t>
            </a:fld>
            <a:endParaRPr lang="en-US"/>
          </a:p>
        </p:txBody>
      </p:sp>
      <p:sp>
        <p:nvSpPr>
          <p:cNvPr id="8" name="Footer Placeholder 7">
            <a:extLst>
              <a:ext uri="{FF2B5EF4-FFF2-40B4-BE49-F238E27FC236}">
                <a16:creationId xmlns:a16="http://schemas.microsoft.com/office/drawing/2014/main" id="{C73ED764-A48C-D160-A779-61ABF55B713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263E607-4859-5476-F87C-A96430EA9E07}"/>
              </a:ext>
            </a:extLst>
          </p:cNvPr>
          <p:cNvSpPr>
            <a:spLocks noGrp="1"/>
          </p:cNvSpPr>
          <p:nvPr>
            <p:ph type="sldNum" sz="quarter" idx="12"/>
          </p:nvPr>
        </p:nvSpPr>
        <p:spPr/>
        <p:txBody>
          <a:bodyPr/>
          <a:lstStyle/>
          <a:p>
            <a:fld id="{A0D901A5-17C8-45A4-AF1E-1914414D7CBF}" type="slidenum">
              <a:rPr lang="en-US" smtClean="0"/>
              <a:t>‹#›</a:t>
            </a:fld>
            <a:endParaRPr lang="en-US"/>
          </a:p>
        </p:txBody>
      </p:sp>
    </p:spTree>
    <p:extLst>
      <p:ext uri="{BB962C8B-B14F-4D97-AF65-F5344CB8AC3E}">
        <p14:creationId xmlns:p14="http://schemas.microsoft.com/office/powerpoint/2010/main" val="3558514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2B6D6-7FEC-A1DD-781C-6E413C0A422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B1789CE-F072-898C-C500-D869AB55BAB6}"/>
              </a:ext>
            </a:extLst>
          </p:cNvPr>
          <p:cNvSpPr>
            <a:spLocks noGrp="1"/>
          </p:cNvSpPr>
          <p:nvPr>
            <p:ph type="dt" sz="half" idx="10"/>
          </p:nvPr>
        </p:nvSpPr>
        <p:spPr/>
        <p:txBody>
          <a:bodyPr/>
          <a:lstStyle/>
          <a:p>
            <a:fld id="{026A7DDC-C074-41B3-913A-9EE3EBE3835C}" type="datetimeFigureOut">
              <a:rPr lang="en-US" smtClean="0"/>
              <a:t>3/27/2026</a:t>
            </a:fld>
            <a:endParaRPr lang="en-US"/>
          </a:p>
        </p:txBody>
      </p:sp>
      <p:sp>
        <p:nvSpPr>
          <p:cNvPr id="4" name="Footer Placeholder 3">
            <a:extLst>
              <a:ext uri="{FF2B5EF4-FFF2-40B4-BE49-F238E27FC236}">
                <a16:creationId xmlns:a16="http://schemas.microsoft.com/office/drawing/2014/main" id="{083F5244-A221-8095-85A1-1E78328596C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373F1FB-1FAF-860E-FFBC-88A38D9B4503}"/>
              </a:ext>
            </a:extLst>
          </p:cNvPr>
          <p:cNvSpPr>
            <a:spLocks noGrp="1"/>
          </p:cNvSpPr>
          <p:nvPr>
            <p:ph type="sldNum" sz="quarter" idx="12"/>
          </p:nvPr>
        </p:nvSpPr>
        <p:spPr/>
        <p:txBody>
          <a:bodyPr/>
          <a:lstStyle/>
          <a:p>
            <a:fld id="{A0D901A5-17C8-45A4-AF1E-1914414D7CBF}" type="slidenum">
              <a:rPr lang="en-US" smtClean="0"/>
              <a:t>‹#›</a:t>
            </a:fld>
            <a:endParaRPr lang="en-US"/>
          </a:p>
        </p:txBody>
      </p:sp>
    </p:spTree>
    <p:extLst>
      <p:ext uri="{BB962C8B-B14F-4D97-AF65-F5344CB8AC3E}">
        <p14:creationId xmlns:p14="http://schemas.microsoft.com/office/powerpoint/2010/main" val="2739294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20E281-4789-0CA4-4B04-76DB2B9738E1}"/>
              </a:ext>
            </a:extLst>
          </p:cNvPr>
          <p:cNvSpPr>
            <a:spLocks noGrp="1"/>
          </p:cNvSpPr>
          <p:nvPr>
            <p:ph type="dt" sz="half" idx="10"/>
          </p:nvPr>
        </p:nvSpPr>
        <p:spPr/>
        <p:txBody>
          <a:bodyPr/>
          <a:lstStyle/>
          <a:p>
            <a:fld id="{026A7DDC-C074-41B3-913A-9EE3EBE3835C}" type="datetimeFigureOut">
              <a:rPr lang="en-US" smtClean="0"/>
              <a:t>3/27/2026</a:t>
            </a:fld>
            <a:endParaRPr lang="en-US"/>
          </a:p>
        </p:txBody>
      </p:sp>
      <p:sp>
        <p:nvSpPr>
          <p:cNvPr id="3" name="Footer Placeholder 2">
            <a:extLst>
              <a:ext uri="{FF2B5EF4-FFF2-40B4-BE49-F238E27FC236}">
                <a16:creationId xmlns:a16="http://schemas.microsoft.com/office/drawing/2014/main" id="{16588163-9C2E-539E-BA2E-5F7427B6CA3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297D563-2C7A-0A5B-1FC9-E831F9621F2F}"/>
              </a:ext>
            </a:extLst>
          </p:cNvPr>
          <p:cNvSpPr>
            <a:spLocks noGrp="1"/>
          </p:cNvSpPr>
          <p:nvPr>
            <p:ph type="sldNum" sz="quarter" idx="12"/>
          </p:nvPr>
        </p:nvSpPr>
        <p:spPr/>
        <p:txBody>
          <a:bodyPr/>
          <a:lstStyle/>
          <a:p>
            <a:fld id="{A0D901A5-17C8-45A4-AF1E-1914414D7CBF}" type="slidenum">
              <a:rPr lang="en-US" smtClean="0"/>
              <a:t>‹#›</a:t>
            </a:fld>
            <a:endParaRPr lang="en-US"/>
          </a:p>
        </p:txBody>
      </p:sp>
    </p:spTree>
    <p:extLst>
      <p:ext uri="{BB962C8B-B14F-4D97-AF65-F5344CB8AC3E}">
        <p14:creationId xmlns:p14="http://schemas.microsoft.com/office/powerpoint/2010/main" val="1364041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C171B-5E45-25D4-C6F6-E070D9667C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A0468C0-8DDE-EFC2-081A-5A77E0C0B3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59DEE1-4613-8359-C030-5AF81FDE53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72801A-C74D-F838-488E-8DD66025171A}"/>
              </a:ext>
            </a:extLst>
          </p:cNvPr>
          <p:cNvSpPr>
            <a:spLocks noGrp="1"/>
          </p:cNvSpPr>
          <p:nvPr>
            <p:ph type="dt" sz="half" idx="10"/>
          </p:nvPr>
        </p:nvSpPr>
        <p:spPr/>
        <p:txBody>
          <a:bodyPr/>
          <a:lstStyle/>
          <a:p>
            <a:fld id="{026A7DDC-C074-41B3-913A-9EE3EBE3835C}" type="datetimeFigureOut">
              <a:rPr lang="en-US" smtClean="0"/>
              <a:t>3/27/2026</a:t>
            </a:fld>
            <a:endParaRPr lang="en-US"/>
          </a:p>
        </p:txBody>
      </p:sp>
      <p:sp>
        <p:nvSpPr>
          <p:cNvPr id="6" name="Footer Placeholder 5">
            <a:extLst>
              <a:ext uri="{FF2B5EF4-FFF2-40B4-BE49-F238E27FC236}">
                <a16:creationId xmlns:a16="http://schemas.microsoft.com/office/drawing/2014/main" id="{08F2E975-E1C9-2C97-E211-54A62499A7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112CDD-9640-A0DE-28C3-5680B0E58D3F}"/>
              </a:ext>
            </a:extLst>
          </p:cNvPr>
          <p:cNvSpPr>
            <a:spLocks noGrp="1"/>
          </p:cNvSpPr>
          <p:nvPr>
            <p:ph type="sldNum" sz="quarter" idx="12"/>
          </p:nvPr>
        </p:nvSpPr>
        <p:spPr/>
        <p:txBody>
          <a:bodyPr/>
          <a:lstStyle/>
          <a:p>
            <a:fld id="{A0D901A5-17C8-45A4-AF1E-1914414D7CBF}" type="slidenum">
              <a:rPr lang="en-US" smtClean="0"/>
              <a:t>‹#›</a:t>
            </a:fld>
            <a:endParaRPr lang="en-US"/>
          </a:p>
        </p:txBody>
      </p:sp>
    </p:spTree>
    <p:extLst>
      <p:ext uri="{BB962C8B-B14F-4D97-AF65-F5344CB8AC3E}">
        <p14:creationId xmlns:p14="http://schemas.microsoft.com/office/powerpoint/2010/main" val="255140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21D7C-1A35-3D3A-6212-854BE1FD51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FE07940-03AC-6221-7557-35F4034B88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66B5C90-9149-3355-0C36-2AC0B46FFB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5E812-3779-4C79-4D25-C6331E8C0F77}"/>
              </a:ext>
            </a:extLst>
          </p:cNvPr>
          <p:cNvSpPr>
            <a:spLocks noGrp="1"/>
          </p:cNvSpPr>
          <p:nvPr>
            <p:ph type="dt" sz="half" idx="10"/>
          </p:nvPr>
        </p:nvSpPr>
        <p:spPr/>
        <p:txBody>
          <a:bodyPr/>
          <a:lstStyle/>
          <a:p>
            <a:fld id="{026A7DDC-C074-41B3-913A-9EE3EBE3835C}" type="datetimeFigureOut">
              <a:rPr lang="en-US" smtClean="0"/>
              <a:t>3/27/2026</a:t>
            </a:fld>
            <a:endParaRPr lang="en-US"/>
          </a:p>
        </p:txBody>
      </p:sp>
      <p:sp>
        <p:nvSpPr>
          <p:cNvPr id="6" name="Footer Placeholder 5">
            <a:extLst>
              <a:ext uri="{FF2B5EF4-FFF2-40B4-BE49-F238E27FC236}">
                <a16:creationId xmlns:a16="http://schemas.microsoft.com/office/drawing/2014/main" id="{F89D3C0F-56BE-1BAF-A675-E9B8CB65C5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D739E0-35CD-C82D-20F1-1067CE083328}"/>
              </a:ext>
            </a:extLst>
          </p:cNvPr>
          <p:cNvSpPr>
            <a:spLocks noGrp="1"/>
          </p:cNvSpPr>
          <p:nvPr>
            <p:ph type="sldNum" sz="quarter" idx="12"/>
          </p:nvPr>
        </p:nvSpPr>
        <p:spPr/>
        <p:txBody>
          <a:bodyPr/>
          <a:lstStyle/>
          <a:p>
            <a:fld id="{A0D901A5-17C8-45A4-AF1E-1914414D7CBF}" type="slidenum">
              <a:rPr lang="en-US" smtClean="0"/>
              <a:t>‹#›</a:t>
            </a:fld>
            <a:endParaRPr lang="en-US"/>
          </a:p>
        </p:txBody>
      </p:sp>
    </p:spTree>
    <p:extLst>
      <p:ext uri="{BB962C8B-B14F-4D97-AF65-F5344CB8AC3E}">
        <p14:creationId xmlns:p14="http://schemas.microsoft.com/office/powerpoint/2010/main" val="1473766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8BA627-F197-26A7-1AB5-4C8D53E831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41AD507-E6D6-D9E9-AFBA-6AD95683E0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8F652C-6013-004B-7008-52C9F3EA40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6A7DDC-C074-41B3-913A-9EE3EBE3835C}" type="datetimeFigureOut">
              <a:rPr lang="en-US" smtClean="0"/>
              <a:t>3/27/2026</a:t>
            </a:fld>
            <a:endParaRPr lang="en-US"/>
          </a:p>
        </p:txBody>
      </p:sp>
      <p:sp>
        <p:nvSpPr>
          <p:cNvPr id="5" name="Footer Placeholder 4">
            <a:extLst>
              <a:ext uri="{FF2B5EF4-FFF2-40B4-BE49-F238E27FC236}">
                <a16:creationId xmlns:a16="http://schemas.microsoft.com/office/drawing/2014/main" id="{C990BF88-A59A-7349-719D-B1B67B11EB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772AAA7-F286-D655-8CEF-31EA3E06E6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0D901A5-17C8-45A4-AF1E-1914414D7CBF}" type="slidenum">
              <a:rPr lang="en-US" smtClean="0"/>
              <a:t>‹#›</a:t>
            </a:fld>
            <a:endParaRPr lang="en-US"/>
          </a:p>
        </p:txBody>
      </p:sp>
    </p:spTree>
    <p:extLst>
      <p:ext uri="{BB962C8B-B14F-4D97-AF65-F5344CB8AC3E}">
        <p14:creationId xmlns:p14="http://schemas.microsoft.com/office/powerpoint/2010/main" val="15313203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6947F-7162-8D4A-3CAF-8E4F1CDDB16D}"/>
              </a:ext>
            </a:extLst>
          </p:cNvPr>
          <p:cNvSpPr>
            <a:spLocks noGrp="1"/>
          </p:cNvSpPr>
          <p:nvPr>
            <p:ph type="ctrTitle"/>
          </p:nvPr>
        </p:nvSpPr>
        <p:spPr>
          <a:xfrm>
            <a:off x="1524000" y="912813"/>
            <a:ext cx="9144000" cy="2387600"/>
          </a:xfrm>
        </p:spPr>
        <p:txBody>
          <a:bodyPr>
            <a:normAutofit fontScale="90000"/>
          </a:bodyPr>
          <a:lstStyle/>
          <a:p>
            <a:r>
              <a:rPr lang="en-US" dirty="0">
                <a:solidFill>
                  <a:srgbClr val="0E4AA9"/>
                </a:solidFill>
                <a:latin typeface="Gill Sans Nova" panose="020B0602020104020203" pitchFamily="34" charset="0"/>
              </a:rPr>
              <a:t>MASC Learning Lunch: </a:t>
            </a:r>
            <a:br>
              <a:rPr lang="en-US" dirty="0">
                <a:solidFill>
                  <a:srgbClr val="0E4AA9"/>
                </a:solidFill>
                <a:latin typeface="Gill Sans Nova" panose="020B0602020104020203" pitchFamily="34" charset="0"/>
              </a:rPr>
            </a:br>
            <a:r>
              <a:rPr lang="en-US" dirty="0">
                <a:solidFill>
                  <a:srgbClr val="0E4AA9"/>
                </a:solidFill>
                <a:latin typeface="Gill Sans Nova" panose="020B0602020104020203" pitchFamily="34" charset="0"/>
              </a:rPr>
              <a:t>Legislative Update Spring 2026</a:t>
            </a:r>
          </a:p>
        </p:txBody>
      </p:sp>
      <p:sp>
        <p:nvSpPr>
          <p:cNvPr id="3" name="Subtitle 2">
            <a:extLst>
              <a:ext uri="{FF2B5EF4-FFF2-40B4-BE49-F238E27FC236}">
                <a16:creationId xmlns:a16="http://schemas.microsoft.com/office/drawing/2014/main" id="{3924C3DF-59E1-2011-EA62-C91788936102}"/>
              </a:ext>
            </a:extLst>
          </p:cNvPr>
          <p:cNvSpPr>
            <a:spLocks noGrp="1"/>
          </p:cNvSpPr>
          <p:nvPr>
            <p:ph type="subTitle" idx="1"/>
          </p:nvPr>
        </p:nvSpPr>
        <p:spPr>
          <a:xfrm>
            <a:off x="0" y="3392488"/>
            <a:ext cx="12192000" cy="2471308"/>
          </a:xfrm>
        </p:spPr>
        <p:txBody>
          <a:bodyPr>
            <a:normAutofit/>
          </a:bodyPr>
          <a:lstStyle/>
          <a:p>
            <a:r>
              <a:rPr lang="en-US" sz="3500" b="1" dirty="0">
                <a:solidFill>
                  <a:srgbClr val="6BBD49"/>
                </a:solidFill>
                <a:latin typeface="Gill Sans Nova" panose="020B0602020104020203" pitchFamily="34" charset="0"/>
              </a:rPr>
              <a:t>A Guide for MASC Members</a:t>
            </a:r>
          </a:p>
          <a:p>
            <a:endParaRPr lang="en-US" sz="3600" dirty="0">
              <a:latin typeface="Gill Sans Nova Light" panose="020B0302020104020203" pitchFamily="34" charset="0"/>
            </a:endParaRPr>
          </a:p>
          <a:p>
            <a:r>
              <a:rPr lang="en-US" sz="2800" b="1" dirty="0">
                <a:solidFill>
                  <a:srgbClr val="0E4AA9"/>
                </a:solidFill>
                <a:latin typeface="Gill Sans Nova Light" panose="020B0302020104020203" pitchFamily="34" charset="0"/>
              </a:rPr>
              <a:t>Anthony Andronico</a:t>
            </a:r>
            <a:r>
              <a:rPr lang="en-US" sz="2800" dirty="0">
                <a:solidFill>
                  <a:srgbClr val="0E4AA9"/>
                </a:solidFill>
                <a:latin typeface="Gill Sans Nova Light" panose="020B0302020104020203" pitchFamily="34" charset="0"/>
              </a:rPr>
              <a:t>, Operations Director, MASC </a:t>
            </a:r>
          </a:p>
          <a:p>
            <a:r>
              <a:rPr lang="en-US" sz="2800" b="1" dirty="0">
                <a:solidFill>
                  <a:srgbClr val="0E4AA9"/>
                </a:solidFill>
                <a:latin typeface="Gill Sans Nova Light" panose="020B0302020104020203" pitchFamily="34" charset="0"/>
              </a:rPr>
              <a:t>Glenn Koocher</a:t>
            </a:r>
            <a:r>
              <a:rPr lang="en-US" sz="2800" dirty="0">
                <a:solidFill>
                  <a:srgbClr val="0E4AA9"/>
                </a:solidFill>
                <a:latin typeface="Gill Sans Nova Light" panose="020B0302020104020203" pitchFamily="34" charset="0"/>
              </a:rPr>
              <a:t>, Executive Director, MASC</a:t>
            </a:r>
          </a:p>
        </p:txBody>
      </p:sp>
      <p:pic>
        <p:nvPicPr>
          <p:cNvPr id="5" name="Picture 4" descr="A blue and black sign&#10;&#10;Description automatically generated">
            <a:extLst>
              <a:ext uri="{FF2B5EF4-FFF2-40B4-BE49-F238E27FC236}">
                <a16:creationId xmlns:a16="http://schemas.microsoft.com/office/drawing/2014/main" id="{A3113A67-4344-8F2F-142B-1252E72710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spTree>
    <p:extLst>
      <p:ext uri="{BB962C8B-B14F-4D97-AF65-F5344CB8AC3E}">
        <p14:creationId xmlns:p14="http://schemas.microsoft.com/office/powerpoint/2010/main" val="429693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A3D6AA-1710-E487-DE4D-0C9134D1A3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DC5B9B-3520-C54F-90CF-CEBC738E86A4}"/>
              </a:ext>
            </a:extLst>
          </p:cNvPr>
          <p:cNvSpPr>
            <a:spLocks noGrp="1"/>
          </p:cNvSpPr>
          <p:nvPr>
            <p:ph type="title"/>
          </p:nvPr>
        </p:nvSpPr>
        <p:spPr/>
        <p:txBody>
          <a:bodyPr/>
          <a:lstStyle/>
          <a:p>
            <a:r>
              <a:rPr lang="en-US" dirty="0">
                <a:solidFill>
                  <a:srgbClr val="0E4AA9"/>
                </a:solidFill>
                <a:latin typeface="Gill Sans Nova" panose="020B0602020104020203" pitchFamily="34" charset="0"/>
              </a:rPr>
              <a:t>Improve the Fiscal Health of Rural Districts</a:t>
            </a:r>
          </a:p>
        </p:txBody>
      </p:sp>
      <p:sp>
        <p:nvSpPr>
          <p:cNvPr id="3" name="Content Placeholder 2">
            <a:extLst>
              <a:ext uri="{FF2B5EF4-FFF2-40B4-BE49-F238E27FC236}">
                <a16:creationId xmlns:a16="http://schemas.microsoft.com/office/drawing/2014/main" id="{FB666AF2-3650-0F9F-B65B-C4B2D34EA737}"/>
              </a:ext>
            </a:extLst>
          </p:cNvPr>
          <p:cNvSpPr>
            <a:spLocks noGrp="1"/>
          </p:cNvSpPr>
          <p:nvPr>
            <p:ph sz="half" idx="1"/>
          </p:nvPr>
        </p:nvSpPr>
        <p:spPr>
          <a:xfrm>
            <a:off x="838200" y="2999934"/>
            <a:ext cx="5181600" cy="3492941"/>
          </a:xfrm>
        </p:spPr>
        <p:txBody>
          <a:bodyPr>
            <a:noAutofit/>
          </a:bodyPr>
          <a:lstStyle/>
          <a:p>
            <a:pPr marL="0" indent="0" eaLnBrk="0" fontAlgn="base" hangingPunct="0">
              <a:lnSpc>
                <a:spcPct val="100000"/>
              </a:lnSpc>
              <a:spcBef>
                <a:spcPct val="0"/>
              </a:spcBef>
              <a:spcAft>
                <a:spcPct val="0"/>
              </a:spcAft>
              <a:buNone/>
            </a:pPr>
            <a:r>
              <a:rPr kumimoji="0" lang="en-US" altLang="en-US" sz="1800" b="1" i="0" u="none" strike="noStrike" cap="none" normalizeH="0" baseline="0" dirty="0">
                <a:ln>
                  <a:noFill/>
                </a:ln>
                <a:solidFill>
                  <a:schemeClr val="tx1"/>
                </a:solidFill>
                <a:effectLst/>
                <a:latin typeface="Arial" panose="020B0604020202020204" pitchFamily="34" charset="0"/>
              </a:rPr>
              <a:t>$60M Rural Schools Aid Fund</a:t>
            </a:r>
          </a:p>
          <a:p>
            <a:pPr marL="0" indent="0" eaLnBrk="0" fontAlgn="base" hangingPunct="0">
              <a:lnSpc>
                <a:spcPct val="100000"/>
              </a:lnSpc>
              <a:spcBef>
                <a:spcPct val="0"/>
              </a:spcBef>
              <a:spcAft>
                <a:spcPct val="0"/>
              </a:spcAft>
              <a:buNone/>
            </a:pPr>
            <a:r>
              <a:rPr kumimoji="0" lang="en-US" altLang="en-US" sz="1800" b="0" i="0" u="none" strike="noStrike" cap="none" spc="-50" normalizeH="0" dirty="0">
                <a:ln>
                  <a:noFill/>
                </a:ln>
                <a:solidFill>
                  <a:schemeClr val="tx1"/>
                </a:solidFill>
                <a:effectLst/>
                <a:latin typeface="Arial" panose="020B0604020202020204" pitchFamily="34" charset="0"/>
              </a:rPr>
              <a:t>Annual support for low-density, low-income districts.</a:t>
            </a:r>
          </a:p>
          <a:p>
            <a:pPr marL="0" indent="0" eaLnBrk="0" fontAlgn="base" hangingPunct="0">
              <a:lnSpc>
                <a:spcPct val="100000"/>
              </a:lnSpc>
              <a:spcBef>
                <a:spcPct val="0"/>
              </a:spcBef>
              <a:spcAft>
                <a:spcPct val="0"/>
              </a:spcAft>
              <a:buNone/>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indent="0" eaLnBrk="0" fontAlgn="base" hangingPunct="0">
              <a:lnSpc>
                <a:spcPct val="100000"/>
              </a:lnSpc>
              <a:spcBef>
                <a:spcPct val="0"/>
              </a:spcBef>
              <a:spcAft>
                <a:spcPct val="0"/>
              </a:spcAft>
              <a:buNone/>
            </a:pPr>
            <a:r>
              <a:rPr kumimoji="0" lang="en-US" altLang="en-US" sz="1800" b="1" i="0" u="none" strike="noStrike" cap="none" normalizeH="0" baseline="0" dirty="0">
                <a:ln>
                  <a:noFill/>
                </a:ln>
                <a:solidFill>
                  <a:schemeClr val="tx1"/>
                </a:solidFill>
                <a:effectLst/>
                <a:latin typeface="Arial" panose="020B0604020202020204" pitchFamily="34" charset="0"/>
              </a:rPr>
              <a:t>Declining Enrollment Aid</a:t>
            </a:r>
          </a:p>
          <a:p>
            <a:pPr marL="0" indent="0" eaLnBrk="0" fontAlgn="base" hangingPunct="0">
              <a:lnSpc>
                <a:spcPct val="100000"/>
              </a:lnSpc>
              <a:spcBef>
                <a:spcPct val="0"/>
              </a:spcBef>
              <a:spcAft>
                <a:spcPct val="0"/>
              </a:spcAft>
              <a:buNone/>
            </a:pPr>
            <a:r>
              <a:rPr kumimoji="0" lang="en-US" altLang="en-US" sz="1800" b="0" i="0" u="none" strike="noStrike" cap="none" normalizeH="0" baseline="0" dirty="0">
                <a:ln>
                  <a:noFill/>
                </a:ln>
                <a:solidFill>
                  <a:schemeClr val="tx1"/>
                </a:solidFill>
                <a:effectLst/>
                <a:latin typeface="Arial" panose="020B0604020202020204" pitchFamily="34" charset="0"/>
              </a:rPr>
              <a:t>Extra funding for districts with 35%+ enrollment drop over 20 years.</a:t>
            </a:r>
          </a:p>
          <a:p>
            <a:pPr marL="0" indent="0" eaLnBrk="0" fontAlgn="base" hangingPunct="0">
              <a:lnSpc>
                <a:spcPct val="100000"/>
              </a:lnSpc>
              <a:spcBef>
                <a:spcPct val="0"/>
              </a:spcBef>
              <a:spcAft>
                <a:spcPct val="0"/>
              </a:spcAft>
              <a:buNone/>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indent="0" eaLnBrk="0" fontAlgn="base" hangingPunct="0">
              <a:lnSpc>
                <a:spcPct val="100000"/>
              </a:lnSpc>
              <a:spcBef>
                <a:spcPct val="0"/>
              </a:spcBef>
              <a:spcAft>
                <a:spcPct val="0"/>
              </a:spcAft>
              <a:buNone/>
            </a:pPr>
            <a:r>
              <a:rPr kumimoji="0" lang="en-US" altLang="en-US" sz="1800" b="1" i="0" u="none" strike="noStrike" cap="none" normalizeH="0" baseline="0" dirty="0">
                <a:ln>
                  <a:noFill/>
                </a:ln>
                <a:solidFill>
                  <a:schemeClr val="tx1"/>
                </a:solidFill>
                <a:effectLst/>
                <a:latin typeface="Arial" panose="020B0604020202020204" pitchFamily="34" charset="0"/>
              </a:rPr>
              <a:t>New DESE Office of Shared Services</a:t>
            </a:r>
          </a:p>
          <a:p>
            <a:pPr marL="0" indent="0" eaLnBrk="0" fontAlgn="base" hangingPunct="0">
              <a:lnSpc>
                <a:spcPct val="100000"/>
              </a:lnSpc>
              <a:spcBef>
                <a:spcPct val="0"/>
              </a:spcBef>
              <a:spcAft>
                <a:spcPct val="0"/>
              </a:spcAft>
              <a:buNone/>
            </a:pPr>
            <a:r>
              <a:rPr lang="en-US" altLang="en-US" sz="1800" spc="-50" dirty="0">
                <a:latin typeface="Arial" panose="020B0604020202020204" pitchFamily="34" charset="0"/>
              </a:rPr>
              <a:t>Helps districts collaborate &amp; regionalize operations.</a:t>
            </a:r>
          </a:p>
          <a:p>
            <a:pPr marL="0" indent="0" eaLnBrk="0" fontAlgn="base" hangingPunct="0">
              <a:lnSpc>
                <a:spcPct val="100000"/>
              </a:lnSpc>
              <a:spcBef>
                <a:spcPct val="0"/>
              </a:spcBef>
              <a:spcAft>
                <a:spcPct val="0"/>
              </a:spcAft>
              <a:buNone/>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indent="0" eaLnBrk="0" fontAlgn="base" hangingPunct="0">
              <a:lnSpc>
                <a:spcPct val="100000"/>
              </a:lnSpc>
              <a:spcBef>
                <a:spcPct val="0"/>
              </a:spcBef>
              <a:spcAft>
                <a:spcPct val="0"/>
              </a:spcAft>
              <a:buNone/>
            </a:pPr>
            <a:r>
              <a:rPr kumimoji="0" lang="en-US" altLang="en-US" sz="1800" b="1" i="0" u="none" strike="noStrike" cap="none" normalizeH="0" baseline="0" dirty="0">
                <a:ln>
                  <a:noFill/>
                </a:ln>
                <a:solidFill>
                  <a:schemeClr val="tx1"/>
                </a:solidFill>
                <a:effectLst/>
                <a:latin typeface="Arial" panose="020B0604020202020204" pitchFamily="34" charset="0"/>
              </a:rPr>
              <a:t>Regionalization Grants</a:t>
            </a:r>
          </a:p>
          <a:p>
            <a:pPr marL="0" indent="0" eaLnBrk="0" fontAlgn="base" hangingPunct="0">
              <a:lnSpc>
                <a:spcPct val="100000"/>
              </a:lnSpc>
              <a:spcBef>
                <a:spcPct val="0"/>
              </a:spcBef>
              <a:spcAft>
                <a:spcPct val="0"/>
              </a:spcAft>
              <a:buNone/>
            </a:pPr>
            <a:r>
              <a:rPr kumimoji="0" lang="en-US" altLang="en-US" sz="1800" b="0" i="0" u="none" strike="noStrike" cap="none" normalizeH="0" baseline="0" dirty="0">
                <a:ln>
                  <a:noFill/>
                </a:ln>
                <a:solidFill>
                  <a:schemeClr val="tx1"/>
                </a:solidFill>
                <a:effectLst/>
                <a:latin typeface="Arial" panose="020B0604020202020204" pitchFamily="34" charset="0"/>
              </a:rPr>
              <a:t>Up to 90% funding for school facility projects and startup costs.</a:t>
            </a:r>
            <a:endParaRPr lang="en-US" sz="1800" i="0" dirty="0">
              <a:effectLst/>
              <a:latin typeface="YAFdtQi73Xs 0"/>
            </a:endParaRPr>
          </a:p>
        </p:txBody>
      </p:sp>
      <p:pic>
        <p:nvPicPr>
          <p:cNvPr id="4" name="Picture 3" descr="A blue and black sign&#10;&#10;Description automatically generated">
            <a:extLst>
              <a:ext uri="{FF2B5EF4-FFF2-40B4-BE49-F238E27FC236}">
                <a16:creationId xmlns:a16="http://schemas.microsoft.com/office/drawing/2014/main" id="{4805D68E-2AAF-6689-AFC0-EC7876FB61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cxnSp>
        <p:nvCxnSpPr>
          <p:cNvPr id="5" name="Straight Connector 4">
            <a:extLst>
              <a:ext uri="{FF2B5EF4-FFF2-40B4-BE49-F238E27FC236}">
                <a16:creationId xmlns:a16="http://schemas.microsoft.com/office/drawing/2014/main" id="{0B20AF70-E666-A820-7157-297679295901}"/>
              </a:ext>
            </a:extLst>
          </p:cNvPr>
          <p:cNvCxnSpPr/>
          <p:nvPr/>
        </p:nvCxnSpPr>
        <p:spPr>
          <a:xfrm>
            <a:off x="876300" y="1593732"/>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sp>
        <p:nvSpPr>
          <p:cNvPr id="7" name="Rectangle 1">
            <a:extLst>
              <a:ext uri="{FF2B5EF4-FFF2-40B4-BE49-F238E27FC236}">
                <a16:creationId xmlns:a16="http://schemas.microsoft.com/office/drawing/2014/main" id="{E0CD8F31-4F82-44AB-D4FF-F9CC69635E26}"/>
              </a:ext>
            </a:extLst>
          </p:cNvPr>
          <p:cNvSpPr>
            <a:spLocks noGrp="1" noChangeArrowheads="1"/>
          </p:cNvSpPr>
          <p:nvPr>
            <p:ph sz="half" idx="2"/>
          </p:nvPr>
        </p:nvSpPr>
        <p:spPr bwMode="auto">
          <a:xfrm>
            <a:off x="6172200" y="2999934"/>
            <a:ext cx="5181600"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1" i="0" u="none" strike="noStrike" cap="none" normalizeH="0" baseline="0" dirty="0">
                <a:ln>
                  <a:noFill/>
                </a:ln>
                <a:solidFill>
                  <a:schemeClr val="tx1"/>
                </a:solidFill>
                <a:effectLst/>
                <a:latin typeface="Arial" panose="020B0604020202020204" pitchFamily="34" charset="0"/>
              </a:rPr>
              <a:t>Special Education Workforce Support</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Licensure pathways for paraprofessionals &amp; funding system review.</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1" i="0" u="none" strike="noStrike" cap="none" normalizeH="0" baseline="0" dirty="0">
                <a:ln>
                  <a:noFill/>
                </a:ln>
                <a:solidFill>
                  <a:schemeClr val="tx1"/>
                </a:solidFill>
                <a:effectLst/>
                <a:latin typeface="Arial" panose="020B0604020202020204" pitchFamily="34" charset="0"/>
              </a:rPr>
              <a:t>Transportation Reimbursements</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Full coverage for rural transportation costs &amp; new funding mechanism.</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1" i="0" u="none" strike="noStrike" cap="none" normalizeH="0" baseline="0" dirty="0">
                <a:ln>
                  <a:noFill/>
                </a:ln>
                <a:solidFill>
                  <a:schemeClr val="tx1"/>
                </a:solidFill>
                <a:effectLst/>
                <a:latin typeface="Arial" panose="020B0604020202020204" pitchFamily="34" charset="0"/>
              </a:rPr>
              <a:t>Rural Representation</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Requires geographic equity on the Board of Elementary &amp; Secondary Education.</a:t>
            </a:r>
          </a:p>
        </p:txBody>
      </p:sp>
      <p:sp>
        <p:nvSpPr>
          <p:cNvPr id="9" name="Content Placeholder 2">
            <a:extLst>
              <a:ext uri="{FF2B5EF4-FFF2-40B4-BE49-F238E27FC236}">
                <a16:creationId xmlns:a16="http://schemas.microsoft.com/office/drawing/2014/main" id="{BCC2174E-60D0-6B02-21FB-0BBCD8C3B863}"/>
              </a:ext>
            </a:extLst>
          </p:cNvPr>
          <p:cNvSpPr txBox="1">
            <a:spLocks/>
          </p:cNvSpPr>
          <p:nvPr/>
        </p:nvSpPr>
        <p:spPr>
          <a:xfrm>
            <a:off x="838200" y="1812870"/>
            <a:ext cx="10515600" cy="1325563"/>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en-US" sz="3000" b="1" i="0" dirty="0">
                <a:solidFill>
                  <a:srgbClr val="0E4AA9"/>
                </a:solidFill>
                <a:effectLst/>
                <a:latin typeface="YAFdtQi73Xs 0"/>
              </a:rPr>
              <a:t>H.517/S.314 - An Act to provide a sustainable future for rural schools</a:t>
            </a:r>
          </a:p>
          <a:p>
            <a:pPr marL="0" indent="0">
              <a:lnSpc>
                <a:spcPct val="100000"/>
              </a:lnSpc>
              <a:spcBef>
                <a:spcPts val="0"/>
              </a:spcBef>
              <a:buNone/>
            </a:pPr>
            <a:r>
              <a:rPr lang="en-US" sz="2200" i="1" dirty="0">
                <a:solidFill>
                  <a:srgbClr val="6BBD49"/>
                </a:solidFill>
                <a:latin typeface="YAFdtQi73Xs 0"/>
              </a:rPr>
              <a:t>Sponsored by Rep. Natalie Blais &amp; Sen. Jo Comerford</a:t>
            </a:r>
          </a:p>
          <a:p>
            <a:pPr marL="0" indent="0">
              <a:lnSpc>
                <a:spcPct val="100000"/>
              </a:lnSpc>
              <a:spcBef>
                <a:spcPts val="0"/>
              </a:spcBef>
              <a:buNone/>
            </a:pPr>
            <a:r>
              <a:rPr lang="en-US" sz="1900" i="1" dirty="0">
                <a:effectLst/>
                <a:latin typeface="YAFdtQi73Xs 0"/>
              </a:rPr>
              <a:t>Based on the recommendations of the 2022 Legislative Commission on the Fiscal Health of Rural Schools</a:t>
            </a:r>
          </a:p>
          <a:p>
            <a:pPr marL="0" indent="0">
              <a:lnSpc>
                <a:spcPct val="100000"/>
              </a:lnSpc>
              <a:spcBef>
                <a:spcPts val="0"/>
              </a:spcBef>
              <a:buNone/>
            </a:pPr>
            <a:endParaRPr lang="en-US" sz="2000" i="1" dirty="0">
              <a:solidFill>
                <a:srgbClr val="6BBD49"/>
              </a:solidFill>
              <a:latin typeface="YAFdtQi73Xs 0"/>
            </a:endParaRPr>
          </a:p>
        </p:txBody>
      </p:sp>
    </p:spTree>
    <p:extLst>
      <p:ext uri="{BB962C8B-B14F-4D97-AF65-F5344CB8AC3E}">
        <p14:creationId xmlns:p14="http://schemas.microsoft.com/office/powerpoint/2010/main" val="1500627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9AAAFA-51AE-4E7B-C506-E3DF8C2B77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50C8ED-044E-74CF-E86F-00D227DB12EC}"/>
              </a:ext>
            </a:extLst>
          </p:cNvPr>
          <p:cNvSpPr>
            <a:spLocks noGrp="1"/>
          </p:cNvSpPr>
          <p:nvPr>
            <p:ph type="title"/>
          </p:nvPr>
        </p:nvSpPr>
        <p:spPr/>
        <p:txBody>
          <a:bodyPr/>
          <a:lstStyle/>
          <a:p>
            <a:r>
              <a:rPr lang="en-US" dirty="0">
                <a:solidFill>
                  <a:srgbClr val="0E4AA9"/>
                </a:solidFill>
                <a:latin typeface="Gill Sans Nova" panose="020B0602020104020203" pitchFamily="34" charset="0"/>
              </a:rPr>
              <a:t>Status Update:</a:t>
            </a:r>
            <a:br>
              <a:rPr lang="en-US" dirty="0">
                <a:solidFill>
                  <a:srgbClr val="0E4AA9"/>
                </a:solidFill>
                <a:latin typeface="Gill Sans Nova" panose="020B0602020104020203" pitchFamily="34" charset="0"/>
              </a:rPr>
            </a:br>
            <a:r>
              <a:rPr lang="en-US" dirty="0">
                <a:solidFill>
                  <a:srgbClr val="0E4AA9"/>
                </a:solidFill>
                <a:latin typeface="Gill Sans Nova" panose="020B0602020104020203" pitchFamily="34" charset="0"/>
              </a:rPr>
              <a:t>Improve the Fiscal Health of Rural Districts</a:t>
            </a:r>
          </a:p>
        </p:txBody>
      </p:sp>
      <p:sp>
        <p:nvSpPr>
          <p:cNvPr id="3" name="Content Placeholder 2">
            <a:extLst>
              <a:ext uri="{FF2B5EF4-FFF2-40B4-BE49-F238E27FC236}">
                <a16:creationId xmlns:a16="http://schemas.microsoft.com/office/drawing/2014/main" id="{366D538F-56D3-6696-2B5E-6FD9FF018417}"/>
              </a:ext>
            </a:extLst>
          </p:cNvPr>
          <p:cNvSpPr>
            <a:spLocks noGrp="1"/>
          </p:cNvSpPr>
          <p:nvPr>
            <p:ph idx="1"/>
          </p:nvPr>
        </p:nvSpPr>
        <p:spPr>
          <a:xfrm>
            <a:off x="838200" y="2322575"/>
            <a:ext cx="10515600" cy="3854387"/>
          </a:xfrm>
        </p:spPr>
        <p:txBody>
          <a:bodyPr>
            <a:normAutofit/>
          </a:bodyPr>
          <a:lstStyle/>
          <a:p>
            <a:pPr lvl="1"/>
            <a:r>
              <a:rPr lang="en-US" dirty="0"/>
              <a:t>S314 was reported out favorably by the Joint Committee on Education in a modified version (and became S2870). However, the revised version removed the Rural Aid provision among other things.</a:t>
            </a:r>
          </a:p>
          <a:p>
            <a:pPr lvl="1"/>
            <a:r>
              <a:rPr lang="en-US" dirty="0"/>
              <a:t>With the unexpected resignation of Rep. Blais as the champion of the House bill, the rural schools bill is facing an uncertain outcome.</a:t>
            </a:r>
          </a:p>
          <a:p>
            <a:pPr lvl="1"/>
            <a:r>
              <a:rPr lang="en-US" dirty="0"/>
              <a:t>The Governor’s FY27 budget funds Rural School Aid at $20M, up $8M YoY, for the grant program that helps districts facing the challenge of declining enrollment to identify ways to form regional school districts or regionalize certain school services to create efficiencies. The ‘22 Special Commission on Rural Schools recommended $60M annually.</a:t>
            </a:r>
          </a:p>
        </p:txBody>
      </p:sp>
      <p:pic>
        <p:nvPicPr>
          <p:cNvPr id="4" name="Picture 3" descr="A blue and black sign&#10;&#10;Description automatically generated">
            <a:extLst>
              <a:ext uri="{FF2B5EF4-FFF2-40B4-BE49-F238E27FC236}">
                <a16:creationId xmlns:a16="http://schemas.microsoft.com/office/drawing/2014/main" id="{A8351A55-D56A-98DF-6319-5AD708D07D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cxnSp>
        <p:nvCxnSpPr>
          <p:cNvPr id="5" name="Straight Connector 4">
            <a:extLst>
              <a:ext uri="{FF2B5EF4-FFF2-40B4-BE49-F238E27FC236}">
                <a16:creationId xmlns:a16="http://schemas.microsoft.com/office/drawing/2014/main" id="{675D6BA2-3707-59EB-B09F-1DF3A83D3DB9}"/>
              </a:ext>
            </a:extLst>
          </p:cNvPr>
          <p:cNvCxnSpPr/>
          <p:nvPr/>
        </p:nvCxnSpPr>
        <p:spPr>
          <a:xfrm>
            <a:off x="838200" y="1883664"/>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34772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29610A-BCD8-B800-0B7F-569C3D8860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4A1FFD-02D2-3455-F21C-6DE3791317B6}"/>
              </a:ext>
            </a:extLst>
          </p:cNvPr>
          <p:cNvSpPr>
            <a:spLocks noGrp="1"/>
          </p:cNvSpPr>
          <p:nvPr>
            <p:ph type="title"/>
          </p:nvPr>
        </p:nvSpPr>
        <p:spPr/>
        <p:txBody>
          <a:bodyPr/>
          <a:lstStyle/>
          <a:p>
            <a:r>
              <a:rPr lang="en-US" dirty="0">
                <a:solidFill>
                  <a:srgbClr val="0E4AA9"/>
                </a:solidFill>
                <a:latin typeface="Gill Sans Nova" panose="020B0602020104020203" pitchFamily="34" charset="0"/>
              </a:rPr>
              <a:t>Expand Capacity in </a:t>
            </a:r>
            <a:r>
              <a:rPr lang="en-US" dirty="0" err="1">
                <a:solidFill>
                  <a:srgbClr val="0E4AA9"/>
                </a:solidFill>
                <a:latin typeface="Gill Sans Nova" panose="020B0602020104020203" pitchFamily="34" charset="0"/>
              </a:rPr>
              <a:t>Voc</a:t>
            </a:r>
            <a:r>
              <a:rPr lang="en-US" dirty="0">
                <a:solidFill>
                  <a:srgbClr val="0E4AA9"/>
                </a:solidFill>
                <a:latin typeface="Gill Sans Nova" panose="020B0602020104020203" pitchFamily="34" charset="0"/>
              </a:rPr>
              <a:t>-Tech Schools </a:t>
            </a:r>
          </a:p>
        </p:txBody>
      </p:sp>
      <p:sp>
        <p:nvSpPr>
          <p:cNvPr id="3" name="Content Placeholder 2">
            <a:extLst>
              <a:ext uri="{FF2B5EF4-FFF2-40B4-BE49-F238E27FC236}">
                <a16:creationId xmlns:a16="http://schemas.microsoft.com/office/drawing/2014/main" id="{ACC03216-71B4-74DA-EADB-BE7AAFCAA06C}"/>
              </a:ext>
            </a:extLst>
          </p:cNvPr>
          <p:cNvSpPr>
            <a:spLocks noGrp="1"/>
          </p:cNvSpPr>
          <p:nvPr>
            <p:ph idx="1"/>
          </p:nvPr>
        </p:nvSpPr>
        <p:spPr>
          <a:xfrm>
            <a:off x="876300" y="2101485"/>
            <a:ext cx="10515600" cy="1515172"/>
          </a:xfrm>
        </p:spPr>
        <p:txBody>
          <a:bodyPr>
            <a:normAutofit/>
          </a:bodyPr>
          <a:lstStyle/>
          <a:p>
            <a:pPr marL="0" indent="0">
              <a:lnSpc>
                <a:spcPct val="100000"/>
              </a:lnSpc>
              <a:spcBef>
                <a:spcPts val="0"/>
              </a:spcBef>
              <a:buNone/>
            </a:pPr>
            <a:r>
              <a:rPr lang="en-US" b="1" i="0" dirty="0">
                <a:solidFill>
                  <a:srgbClr val="0E4AA9"/>
                </a:solidFill>
                <a:effectLst/>
                <a:latin typeface="YAFdtQi73Xs 0"/>
              </a:rPr>
              <a:t>H.651/S.358 - An Act to improve access, opportunity, and capacity in Massachusetts vocational-technical education</a:t>
            </a:r>
          </a:p>
          <a:p>
            <a:pPr marL="0" indent="0">
              <a:lnSpc>
                <a:spcPct val="100000"/>
              </a:lnSpc>
              <a:spcBef>
                <a:spcPts val="0"/>
              </a:spcBef>
              <a:buNone/>
            </a:pPr>
            <a:r>
              <a:rPr lang="en-US" sz="2000" i="1" dirty="0">
                <a:solidFill>
                  <a:srgbClr val="6BBD49"/>
                </a:solidFill>
                <a:latin typeface="YAFdtQi73Xs 0"/>
              </a:rPr>
              <a:t>Sponsored by Rep. Frank Moran &amp; Sen. Paul Feeney</a:t>
            </a:r>
          </a:p>
        </p:txBody>
      </p:sp>
      <p:pic>
        <p:nvPicPr>
          <p:cNvPr id="4" name="Picture 3" descr="A blue and black sign&#10;&#10;Description automatically generated">
            <a:extLst>
              <a:ext uri="{FF2B5EF4-FFF2-40B4-BE49-F238E27FC236}">
                <a16:creationId xmlns:a16="http://schemas.microsoft.com/office/drawing/2014/main" id="{1AF8FDC1-1606-9E66-612D-08B7FF8237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cxnSp>
        <p:nvCxnSpPr>
          <p:cNvPr id="5" name="Straight Connector 4">
            <a:extLst>
              <a:ext uri="{FF2B5EF4-FFF2-40B4-BE49-F238E27FC236}">
                <a16:creationId xmlns:a16="http://schemas.microsoft.com/office/drawing/2014/main" id="{1E12527D-80FC-3AF5-7C2C-6619D1A486D6}"/>
              </a:ext>
            </a:extLst>
          </p:cNvPr>
          <p:cNvCxnSpPr/>
          <p:nvPr/>
        </p:nvCxnSpPr>
        <p:spPr>
          <a:xfrm>
            <a:off x="838200" y="1883664"/>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sp>
        <p:nvSpPr>
          <p:cNvPr id="6" name="Content Placeholder 2">
            <a:extLst>
              <a:ext uri="{FF2B5EF4-FFF2-40B4-BE49-F238E27FC236}">
                <a16:creationId xmlns:a16="http://schemas.microsoft.com/office/drawing/2014/main" id="{CA822622-CE17-0C45-7981-6CCEE63F53D9}"/>
              </a:ext>
            </a:extLst>
          </p:cNvPr>
          <p:cNvSpPr txBox="1">
            <a:spLocks/>
          </p:cNvSpPr>
          <p:nvPr/>
        </p:nvSpPr>
        <p:spPr>
          <a:xfrm>
            <a:off x="838200" y="3475525"/>
            <a:ext cx="5181600" cy="313932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spcBef>
                <a:spcPts val="0"/>
              </a:spcBef>
              <a:buNone/>
            </a:pPr>
            <a:r>
              <a:rPr lang="en-US" sz="1800" b="1" dirty="0"/>
              <a:t>$300M Competitive Grant Program</a:t>
            </a:r>
          </a:p>
          <a:p>
            <a:pPr marL="0" indent="0">
              <a:lnSpc>
                <a:spcPct val="110000"/>
              </a:lnSpc>
              <a:spcBef>
                <a:spcPts val="0"/>
              </a:spcBef>
              <a:buNone/>
            </a:pPr>
            <a:r>
              <a:rPr lang="en-US" sz="1800" dirty="0"/>
              <a:t>Funds capital and equipment for expanding high-quality Chapter 74 programs, prioritizing: Schools in Gateway Cities; Programs with waitlists; and Schools with strong employer partnerships.</a:t>
            </a:r>
          </a:p>
          <a:p>
            <a:pPr marL="0" indent="0">
              <a:lnSpc>
                <a:spcPct val="110000"/>
              </a:lnSpc>
              <a:spcBef>
                <a:spcPts val="0"/>
              </a:spcBef>
              <a:buNone/>
            </a:pPr>
            <a:br>
              <a:rPr lang="en-US" sz="1800" dirty="0"/>
            </a:br>
            <a:r>
              <a:rPr lang="en-US" sz="1800" b="1" dirty="0"/>
              <a:t>District Flexibility &amp; Collaboration</a:t>
            </a:r>
            <a:br>
              <a:rPr lang="en-US" sz="1800" dirty="0"/>
            </a:br>
            <a:r>
              <a:rPr lang="en-US" sz="1800" dirty="0"/>
              <a:t>Lets cities/towns join multiple districts, offer local vocational programs, and coordinate with regional schools to avoid overlap and meet workforce needs.</a:t>
            </a:r>
          </a:p>
        </p:txBody>
      </p:sp>
      <p:sp>
        <p:nvSpPr>
          <p:cNvPr id="7" name="Rectangle 1">
            <a:extLst>
              <a:ext uri="{FF2B5EF4-FFF2-40B4-BE49-F238E27FC236}">
                <a16:creationId xmlns:a16="http://schemas.microsoft.com/office/drawing/2014/main" id="{41F4992A-05D7-4320-C337-FEC3532E3539}"/>
              </a:ext>
            </a:extLst>
          </p:cNvPr>
          <p:cNvSpPr txBox="1">
            <a:spLocks noChangeArrowheads="1"/>
          </p:cNvSpPr>
          <p:nvPr/>
        </p:nvSpPr>
        <p:spPr bwMode="auto">
          <a:xfrm>
            <a:off x="6172200" y="3475525"/>
            <a:ext cx="5181600" cy="29731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en-US" sz="1800" b="1" dirty="0"/>
              <a:t>Middle School Outreach</a:t>
            </a:r>
          </a:p>
          <a:p>
            <a:pPr marL="0" indent="0">
              <a:lnSpc>
                <a:spcPct val="100000"/>
              </a:lnSpc>
              <a:spcBef>
                <a:spcPts val="0"/>
              </a:spcBef>
              <a:buNone/>
            </a:pPr>
            <a:r>
              <a:rPr lang="en-US" sz="1800" dirty="0"/>
              <a:t>Requires middle schools to share info about </a:t>
            </a:r>
            <a:r>
              <a:rPr lang="en-US" sz="1800" dirty="0" err="1"/>
              <a:t>Voc</a:t>
            </a:r>
            <a:r>
              <a:rPr lang="en-US" sz="1800" dirty="0"/>
              <a:t>-Tech Schools, facilitate tours, and provide student contacts to vocational programs.</a:t>
            </a:r>
          </a:p>
          <a:p>
            <a:pPr marL="0" indent="0">
              <a:lnSpc>
                <a:spcPct val="100000"/>
              </a:lnSpc>
              <a:spcBef>
                <a:spcPts val="0"/>
              </a:spcBef>
              <a:buNone/>
            </a:pPr>
            <a:endParaRPr lang="en-US" sz="1800" dirty="0"/>
          </a:p>
          <a:p>
            <a:pPr marL="0" indent="0">
              <a:lnSpc>
                <a:spcPct val="100000"/>
              </a:lnSpc>
              <a:spcBef>
                <a:spcPts val="0"/>
              </a:spcBef>
              <a:buNone/>
            </a:pPr>
            <a:r>
              <a:rPr lang="en-US" sz="1800" b="1" dirty="0"/>
              <a:t>Increased Construction Reimbursement</a:t>
            </a:r>
            <a:br>
              <a:rPr lang="en-US" sz="1800" dirty="0"/>
            </a:br>
            <a:r>
              <a:rPr lang="en-US" sz="1800" dirty="0"/>
              <a:t>Raises state funding by 20%, up to 90%, for </a:t>
            </a:r>
            <a:r>
              <a:rPr lang="en-US" sz="1800" dirty="0" err="1"/>
              <a:t>voc</a:t>
            </a:r>
            <a:r>
              <a:rPr lang="en-US" sz="1800" dirty="0"/>
              <a:t>-tech and agricultural school projects aligned with workforce needs.</a:t>
            </a:r>
          </a:p>
          <a:p>
            <a:pPr marL="0" indent="0">
              <a:lnSpc>
                <a:spcPct val="100000"/>
              </a:lnSpc>
              <a:spcBef>
                <a:spcPts val="0"/>
              </a:spcBef>
              <a:buNone/>
            </a:pPr>
            <a:endParaRPr lang="en-US" sz="1800" dirty="0"/>
          </a:p>
        </p:txBody>
      </p:sp>
    </p:spTree>
    <p:extLst>
      <p:ext uri="{BB962C8B-B14F-4D97-AF65-F5344CB8AC3E}">
        <p14:creationId xmlns:p14="http://schemas.microsoft.com/office/powerpoint/2010/main" val="335248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DD89CB-2987-3F55-1C03-CCF9CDAA30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CDFE5B-C303-4DCA-17FB-211AAD8E18F0}"/>
              </a:ext>
            </a:extLst>
          </p:cNvPr>
          <p:cNvSpPr>
            <a:spLocks noGrp="1"/>
          </p:cNvSpPr>
          <p:nvPr>
            <p:ph type="title"/>
          </p:nvPr>
        </p:nvSpPr>
        <p:spPr/>
        <p:txBody>
          <a:bodyPr/>
          <a:lstStyle/>
          <a:p>
            <a:r>
              <a:rPr lang="en-US" dirty="0">
                <a:solidFill>
                  <a:srgbClr val="0E4AA9"/>
                </a:solidFill>
                <a:latin typeface="Gill Sans Nova" panose="020B0602020104020203" pitchFamily="34" charset="0"/>
              </a:rPr>
              <a:t>Status Update:</a:t>
            </a:r>
            <a:br>
              <a:rPr lang="en-US" dirty="0">
                <a:solidFill>
                  <a:srgbClr val="0E4AA9"/>
                </a:solidFill>
                <a:latin typeface="Gill Sans Nova" panose="020B0602020104020203" pitchFamily="34" charset="0"/>
              </a:rPr>
            </a:br>
            <a:r>
              <a:rPr lang="en-US" dirty="0">
                <a:solidFill>
                  <a:srgbClr val="0E4AA9"/>
                </a:solidFill>
                <a:latin typeface="Gill Sans Nova" panose="020B0602020104020203" pitchFamily="34" charset="0"/>
              </a:rPr>
              <a:t>Expand Capacity in Voc-Tech Schools </a:t>
            </a:r>
          </a:p>
        </p:txBody>
      </p:sp>
      <p:sp>
        <p:nvSpPr>
          <p:cNvPr id="3" name="Content Placeholder 2">
            <a:extLst>
              <a:ext uri="{FF2B5EF4-FFF2-40B4-BE49-F238E27FC236}">
                <a16:creationId xmlns:a16="http://schemas.microsoft.com/office/drawing/2014/main" id="{D5E4E659-8AE1-90D3-B992-31176671A5DF}"/>
              </a:ext>
            </a:extLst>
          </p:cNvPr>
          <p:cNvSpPr>
            <a:spLocks noGrp="1"/>
          </p:cNvSpPr>
          <p:nvPr>
            <p:ph idx="1"/>
          </p:nvPr>
        </p:nvSpPr>
        <p:spPr>
          <a:xfrm>
            <a:off x="838200" y="2322575"/>
            <a:ext cx="10515600" cy="3854387"/>
          </a:xfrm>
        </p:spPr>
        <p:txBody>
          <a:bodyPr>
            <a:normAutofit/>
          </a:bodyPr>
          <a:lstStyle/>
          <a:p>
            <a:pPr lvl="1"/>
            <a:r>
              <a:rPr lang="en-US" dirty="0"/>
              <a:t>H651 was reported favorably as amended by the Joint Committee on Education and became H5176.</a:t>
            </a:r>
          </a:p>
          <a:p>
            <a:pPr lvl="1"/>
            <a:r>
              <a:rPr lang="en-US" dirty="0"/>
              <a:t>S358 was reported favorably as amended by the Joint Committee on Education and became S2690. </a:t>
            </a:r>
          </a:p>
          <a:p>
            <a:pPr lvl="1"/>
            <a:r>
              <a:rPr lang="en-US" dirty="0"/>
              <a:t>H5176/S2690 each removed the sections related to the grant program and reimbursement rates; although they did keep sections related to DESE promulgating new regulations that ensure wider access to middle schools for Chapter 74 programs.</a:t>
            </a:r>
          </a:p>
          <a:p>
            <a:pPr lvl="1"/>
            <a:r>
              <a:rPr lang="en-US" dirty="0"/>
              <a:t>Each bill is in their respective Ways &amp; Means Committee.</a:t>
            </a:r>
          </a:p>
        </p:txBody>
      </p:sp>
      <p:pic>
        <p:nvPicPr>
          <p:cNvPr id="4" name="Picture 3" descr="A blue and black sign&#10;&#10;Description automatically generated">
            <a:extLst>
              <a:ext uri="{FF2B5EF4-FFF2-40B4-BE49-F238E27FC236}">
                <a16:creationId xmlns:a16="http://schemas.microsoft.com/office/drawing/2014/main" id="{ED151524-AF85-DDC3-7AD2-A14F2287A5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cxnSp>
        <p:nvCxnSpPr>
          <p:cNvPr id="5" name="Straight Connector 4">
            <a:extLst>
              <a:ext uri="{FF2B5EF4-FFF2-40B4-BE49-F238E27FC236}">
                <a16:creationId xmlns:a16="http://schemas.microsoft.com/office/drawing/2014/main" id="{2608D779-FA4F-1F89-57CE-AB4B05BA9D24}"/>
              </a:ext>
            </a:extLst>
          </p:cNvPr>
          <p:cNvCxnSpPr/>
          <p:nvPr/>
        </p:nvCxnSpPr>
        <p:spPr>
          <a:xfrm>
            <a:off x="838200" y="1883664"/>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440074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65ED5A-C3C1-D73B-DD5A-D096D0CB60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864E11-33C3-455E-4A5E-8596DA3D2CC8}"/>
              </a:ext>
            </a:extLst>
          </p:cNvPr>
          <p:cNvSpPr>
            <a:spLocks noGrp="1"/>
          </p:cNvSpPr>
          <p:nvPr>
            <p:ph type="title"/>
          </p:nvPr>
        </p:nvSpPr>
        <p:spPr/>
        <p:txBody>
          <a:bodyPr/>
          <a:lstStyle/>
          <a:p>
            <a:r>
              <a:rPr lang="en-US" dirty="0">
                <a:solidFill>
                  <a:srgbClr val="0E4AA9"/>
                </a:solidFill>
                <a:latin typeface="Gill Sans Nova" panose="020B0602020104020203" pitchFamily="34" charset="0"/>
              </a:rPr>
              <a:t>Establish &amp; Fund Financial Literacy Curriculum </a:t>
            </a:r>
          </a:p>
        </p:txBody>
      </p:sp>
      <p:sp>
        <p:nvSpPr>
          <p:cNvPr id="3" name="Content Placeholder 2">
            <a:extLst>
              <a:ext uri="{FF2B5EF4-FFF2-40B4-BE49-F238E27FC236}">
                <a16:creationId xmlns:a16="http://schemas.microsoft.com/office/drawing/2014/main" id="{2BADCD7E-C0BB-4244-D8CF-FAE085762BC2}"/>
              </a:ext>
            </a:extLst>
          </p:cNvPr>
          <p:cNvSpPr>
            <a:spLocks noGrp="1"/>
          </p:cNvSpPr>
          <p:nvPr>
            <p:ph idx="1"/>
          </p:nvPr>
        </p:nvSpPr>
        <p:spPr>
          <a:xfrm>
            <a:off x="838200" y="2322575"/>
            <a:ext cx="10515600" cy="3854387"/>
          </a:xfrm>
        </p:spPr>
        <p:txBody>
          <a:bodyPr>
            <a:normAutofit fontScale="85000" lnSpcReduction="20000"/>
          </a:bodyPr>
          <a:lstStyle/>
          <a:p>
            <a:pPr marL="0" indent="0">
              <a:lnSpc>
                <a:spcPct val="100000"/>
              </a:lnSpc>
              <a:spcBef>
                <a:spcPts val="0"/>
              </a:spcBef>
              <a:buNone/>
            </a:pPr>
            <a:r>
              <a:rPr lang="en-US" sz="3300" b="1" i="0" dirty="0">
                <a:solidFill>
                  <a:srgbClr val="0E4AA9"/>
                </a:solidFill>
                <a:effectLst/>
                <a:latin typeface="YAFdtQi73Xs 0"/>
              </a:rPr>
              <a:t>H.46/S.421 - An Act requiring financial education in schools</a:t>
            </a:r>
          </a:p>
          <a:p>
            <a:pPr marL="0" indent="0">
              <a:lnSpc>
                <a:spcPct val="100000"/>
              </a:lnSpc>
              <a:spcBef>
                <a:spcPts val="0"/>
              </a:spcBef>
              <a:buNone/>
            </a:pPr>
            <a:r>
              <a:rPr lang="en-US" sz="2400" i="1" dirty="0">
                <a:solidFill>
                  <a:srgbClr val="6BBD49"/>
                </a:solidFill>
                <a:latin typeface="YAFdtQi73Xs 0"/>
              </a:rPr>
              <a:t>Sponsored by Treasurer Deb Goldberg &amp; Sen. Patrick O’Connor</a:t>
            </a:r>
          </a:p>
          <a:p>
            <a:pPr marL="0" indent="0">
              <a:lnSpc>
                <a:spcPct val="100000"/>
              </a:lnSpc>
              <a:spcBef>
                <a:spcPts val="0"/>
              </a:spcBef>
              <a:buNone/>
            </a:pPr>
            <a:endParaRPr lang="en-US" dirty="0">
              <a:latin typeface="YAFdtQi73Xs 0"/>
            </a:endParaRPr>
          </a:p>
          <a:p>
            <a:pPr marL="0" indent="0">
              <a:lnSpc>
                <a:spcPct val="100000"/>
              </a:lnSpc>
              <a:spcBef>
                <a:spcPts val="0"/>
              </a:spcBef>
              <a:buNone/>
            </a:pPr>
            <a:r>
              <a:rPr lang="en-US" b="1" dirty="0">
                <a:effectLst/>
                <a:latin typeface="YAFdtQi73Xs 0"/>
              </a:rPr>
              <a:t>Mandatory Curriculum: </a:t>
            </a:r>
            <a:r>
              <a:rPr lang="en-US" dirty="0">
                <a:effectLst/>
                <a:latin typeface="YAFdtQi73Xs 0"/>
              </a:rPr>
              <a:t>Financial literacy taught in elementary, middle &amp; high school (e.g., budgeting, credit, taxes, investing, crypto).</a:t>
            </a:r>
          </a:p>
          <a:p>
            <a:pPr marL="0" indent="0">
              <a:lnSpc>
                <a:spcPct val="100000"/>
              </a:lnSpc>
              <a:spcBef>
                <a:spcPts val="0"/>
              </a:spcBef>
              <a:buNone/>
            </a:pPr>
            <a:endParaRPr lang="en-US" dirty="0">
              <a:effectLst/>
              <a:latin typeface="YAFdtQi73Xs 0"/>
            </a:endParaRPr>
          </a:p>
          <a:p>
            <a:pPr marL="0" indent="0">
              <a:lnSpc>
                <a:spcPct val="100000"/>
              </a:lnSpc>
              <a:spcBef>
                <a:spcPts val="0"/>
              </a:spcBef>
              <a:buNone/>
            </a:pPr>
            <a:r>
              <a:rPr lang="en-US" b="1" dirty="0">
                <a:effectLst/>
                <a:latin typeface="YAFdtQi73Xs 0"/>
              </a:rPr>
              <a:t>Financial Literacy Trust Fund: </a:t>
            </a:r>
            <a:r>
              <a:rPr lang="en-US" dirty="0">
                <a:effectLst/>
                <a:latin typeface="YAFdtQi73Xs 0"/>
              </a:rPr>
              <a:t>Supports curriculum &amp; teacher training, prioritizes underserved districts/those without financial education in place.</a:t>
            </a:r>
          </a:p>
          <a:p>
            <a:pPr marL="0" indent="0">
              <a:lnSpc>
                <a:spcPct val="100000"/>
              </a:lnSpc>
              <a:spcBef>
                <a:spcPts val="0"/>
              </a:spcBef>
              <a:buNone/>
            </a:pPr>
            <a:endParaRPr lang="en-US" dirty="0">
              <a:effectLst/>
              <a:latin typeface="YAFdtQi73Xs 0"/>
            </a:endParaRPr>
          </a:p>
          <a:p>
            <a:pPr marL="0" indent="0">
              <a:lnSpc>
                <a:spcPct val="100000"/>
              </a:lnSpc>
              <a:spcBef>
                <a:spcPts val="0"/>
              </a:spcBef>
              <a:buNone/>
            </a:pPr>
            <a:r>
              <a:rPr lang="en-US" b="1" dirty="0">
                <a:effectLst/>
                <a:latin typeface="YAFdtQi73Xs 0"/>
              </a:rPr>
              <a:t>Oversight &amp; Accountability: </a:t>
            </a:r>
            <a:r>
              <a:rPr lang="en-US" dirty="0">
                <a:effectLst/>
                <a:latin typeface="YAFdtQi73Xs 0"/>
              </a:rPr>
              <a:t>DESE manages fund; annual reporting to legislature.</a:t>
            </a:r>
          </a:p>
          <a:p>
            <a:pPr marL="0" indent="0">
              <a:lnSpc>
                <a:spcPct val="100000"/>
              </a:lnSpc>
              <a:spcBef>
                <a:spcPts val="0"/>
              </a:spcBef>
              <a:buNone/>
            </a:pPr>
            <a:endParaRPr lang="en-US" dirty="0">
              <a:effectLst/>
              <a:latin typeface="YAFdtQi73Xs 0"/>
            </a:endParaRPr>
          </a:p>
          <a:p>
            <a:pPr marL="0" indent="0">
              <a:lnSpc>
                <a:spcPct val="100000"/>
              </a:lnSpc>
              <a:spcBef>
                <a:spcPts val="0"/>
              </a:spcBef>
              <a:buNone/>
            </a:pPr>
            <a:r>
              <a:rPr lang="en-US" b="1" dirty="0">
                <a:effectLst/>
                <a:latin typeface="YAFdtQi73Xs 0"/>
              </a:rPr>
              <a:t>Effective Date: </a:t>
            </a:r>
            <a:r>
              <a:rPr lang="en-US" dirty="0">
                <a:effectLst/>
                <a:latin typeface="YAFdtQi73Xs 0"/>
              </a:rPr>
              <a:t>Takes effect one school year after passage.</a:t>
            </a:r>
          </a:p>
        </p:txBody>
      </p:sp>
      <p:pic>
        <p:nvPicPr>
          <p:cNvPr id="4" name="Picture 3" descr="A blue and black sign&#10;&#10;Description automatically generated">
            <a:extLst>
              <a:ext uri="{FF2B5EF4-FFF2-40B4-BE49-F238E27FC236}">
                <a16:creationId xmlns:a16="http://schemas.microsoft.com/office/drawing/2014/main" id="{9FAFAF98-8A3C-D58C-5943-1FB658EED0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cxnSp>
        <p:nvCxnSpPr>
          <p:cNvPr id="5" name="Straight Connector 4">
            <a:extLst>
              <a:ext uri="{FF2B5EF4-FFF2-40B4-BE49-F238E27FC236}">
                <a16:creationId xmlns:a16="http://schemas.microsoft.com/office/drawing/2014/main" id="{652A97A7-DC6D-788D-BA86-FAF585B04867}"/>
              </a:ext>
            </a:extLst>
          </p:cNvPr>
          <p:cNvCxnSpPr/>
          <p:nvPr/>
        </p:nvCxnSpPr>
        <p:spPr>
          <a:xfrm>
            <a:off x="838200" y="1883664"/>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243317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F3E778-1CED-8117-9FD2-0E2B6F5449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AEAA82-58FA-3024-D15F-55D96FAB11B9}"/>
              </a:ext>
            </a:extLst>
          </p:cNvPr>
          <p:cNvSpPr>
            <a:spLocks noGrp="1"/>
          </p:cNvSpPr>
          <p:nvPr>
            <p:ph type="title"/>
          </p:nvPr>
        </p:nvSpPr>
        <p:spPr/>
        <p:txBody>
          <a:bodyPr>
            <a:normAutofit fontScale="90000"/>
          </a:bodyPr>
          <a:lstStyle/>
          <a:p>
            <a:r>
              <a:rPr lang="en-US" dirty="0">
                <a:solidFill>
                  <a:srgbClr val="0E4AA9"/>
                </a:solidFill>
                <a:latin typeface="Gill Sans Nova" panose="020B0602020104020203" pitchFamily="34" charset="0"/>
              </a:rPr>
              <a:t>Status Update:</a:t>
            </a:r>
            <a:br>
              <a:rPr lang="en-US" dirty="0">
                <a:solidFill>
                  <a:srgbClr val="0E4AA9"/>
                </a:solidFill>
                <a:latin typeface="Gill Sans Nova" panose="020B0602020104020203" pitchFamily="34" charset="0"/>
              </a:rPr>
            </a:br>
            <a:r>
              <a:rPr lang="en-US" dirty="0">
                <a:solidFill>
                  <a:srgbClr val="0E4AA9"/>
                </a:solidFill>
                <a:latin typeface="Gill Sans Nova" panose="020B0602020104020203" pitchFamily="34" charset="0"/>
              </a:rPr>
              <a:t>Establish &amp; Fund Financial Literacy Curriculum </a:t>
            </a:r>
          </a:p>
        </p:txBody>
      </p:sp>
      <p:sp>
        <p:nvSpPr>
          <p:cNvPr id="3" name="Content Placeholder 2">
            <a:extLst>
              <a:ext uri="{FF2B5EF4-FFF2-40B4-BE49-F238E27FC236}">
                <a16:creationId xmlns:a16="http://schemas.microsoft.com/office/drawing/2014/main" id="{3E321A56-E1F5-2281-2806-B913F824D736}"/>
              </a:ext>
            </a:extLst>
          </p:cNvPr>
          <p:cNvSpPr>
            <a:spLocks noGrp="1"/>
          </p:cNvSpPr>
          <p:nvPr>
            <p:ph idx="1"/>
          </p:nvPr>
        </p:nvSpPr>
        <p:spPr>
          <a:xfrm>
            <a:off x="838200" y="2322575"/>
            <a:ext cx="10515600" cy="3854387"/>
          </a:xfrm>
        </p:spPr>
        <p:txBody>
          <a:bodyPr>
            <a:normAutofit/>
          </a:bodyPr>
          <a:lstStyle/>
          <a:p>
            <a:pPr lvl="1"/>
            <a:r>
              <a:rPr lang="en-US" dirty="0"/>
              <a:t>MASC has advocated for numerous bills related to this issue.</a:t>
            </a:r>
          </a:p>
          <a:p>
            <a:pPr lvl="1"/>
            <a:r>
              <a:rPr lang="en-US" dirty="0"/>
              <a:t>The House passed H4670 - </a:t>
            </a:r>
            <a:r>
              <a:rPr lang="en-US" i="1" dirty="0"/>
              <a:t>An Act relative to personal financial literacy education</a:t>
            </a:r>
            <a:r>
              <a:rPr lang="en-US" dirty="0"/>
              <a:t> on October 30, 2025. H4670 is a new draft of the original bill H627 - </a:t>
            </a:r>
            <a:r>
              <a:rPr lang="en-US" i="1" dirty="0"/>
              <a:t>An Act relative to the strengthening of financial literacy throughout the commonwealth</a:t>
            </a:r>
            <a:r>
              <a:rPr lang="en-US" dirty="0"/>
              <a:t> originally sponsored by Rep. John Lawn, Jr.</a:t>
            </a:r>
          </a:p>
          <a:p>
            <a:pPr lvl="1"/>
            <a:r>
              <a:rPr lang="en-US" dirty="0"/>
              <a:t>MASC continues to advocate for action in the Senate on a financial literacy bill, most notably in support of S421 by Sen. O’Connor - </a:t>
            </a:r>
            <a:r>
              <a:rPr lang="en-US" i="1" dirty="0"/>
              <a:t>An Act requiring financial education in schools</a:t>
            </a:r>
            <a:r>
              <a:rPr lang="en-US" dirty="0"/>
              <a:t>. S421 is awaiting to be reported out by the Education Committee.</a:t>
            </a:r>
          </a:p>
        </p:txBody>
      </p:sp>
      <p:pic>
        <p:nvPicPr>
          <p:cNvPr id="4" name="Picture 3" descr="A blue and black sign&#10;&#10;Description automatically generated">
            <a:extLst>
              <a:ext uri="{FF2B5EF4-FFF2-40B4-BE49-F238E27FC236}">
                <a16:creationId xmlns:a16="http://schemas.microsoft.com/office/drawing/2014/main" id="{7E18A144-8EA8-FC0C-250C-14C786779C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cxnSp>
        <p:nvCxnSpPr>
          <p:cNvPr id="5" name="Straight Connector 4">
            <a:extLst>
              <a:ext uri="{FF2B5EF4-FFF2-40B4-BE49-F238E27FC236}">
                <a16:creationId xmlns:a16="http://schemas.microsoft.com/office/drawing/2014/main" id="{10CDF8E7-D825-3A88-CC97-D0C9F37AA57E}"/>
              </a:ext>
            </a:extLst>
          </p:cNvPr>
          <p:cNvCxnSpPr/>
          <p:nvPr/>
        </p:nvCxnSpPr>
        <p:spPr>
          <a:xfrm>
            <a:off x="838200" y="1883664"/>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567847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13A7C9-E121-7916-DB6D-1BC64073E6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5932D8-125E-6975-7AEB-F55F4E80C494}"/>
              </a:ext>
            </a:extLst>
          </p:cNvPr>
          <p:cNvSpPr>
            <a:spLocks noGrp="1"/>
          </p:cNvSpPr>
          <p:nvPr>
            <p:ph type="title"/>
          </p:nvPr>
        </p:nvSpPr>
        <p:spPr/>
        <p:txBody>
          <a:bodyPr/>
          <a:lstStyle/>
          <a:p>
            <a:r>
              <a:rPr lang="en-US" dirty="0">
                <a:solidFill>
                  <a:srgbClr val="0E4AA9"/>
                </a:solidFill>
                <a:latin typeface="Gill Sans Nova" panose="020B0602020104020203" pitchFamily="34" charset="0"/>
              </a:rPr>
              <a:t>Support School Committees in the Superintendent Search Process</a:t>
            </a:r>
          </a:p>
        </p:txBody>
      </p:sp>
      <p:sp>
        <p:nvSpPr>
          <p:cNvPr id="3" name="Content Placeholder 2">
            <a:extLst>
              <a:ext uri="{FF2B5EF4-FFF2-40B4-BE49-F238E27FC236}">
                <a16:creationId xmlns:a16="http://schemas.microsoft.com/office/drawing/2014/main" id="{C75B3D6E-B26D-5BD9-D978-1EBA855B3835}"/>
              </a:ext>
            </a:extLst>
          </p:cNvPr>
          <p:cNvSpPr>
            <a:spLocks noGrp="1"/>
          </p:cNvSpPr>
          <p:nvPr>
            <p:ph idx="1"/>
          </p:nvPr>
        </p:nvSpPr>
        <p:spPr>
          <a:xfrm>
            <a:off x="838200" y="2322575"/>
            <a:ext cx="10515600" cy="3854387"/>
          </a:xfrm>
        </p:spPr>
        <p:txBody>
          <a:bodyPr>
            <a:normAutofit fontScale="92500"/>
          </a:bodyPr>
          <a:lstStyle/>
          <a:p>
            <a:pPr marL="0" indent="0">
              <a:lnSpc>
                <a:spcPct val="100000"/>
              </a:lnSpc>
              <a:spcBef>
                <a:spcPts val="0"/>
              </a:spcBef>
              <a:buNone/>
            </a:pPr>
            <a:r>
              <a:rPr lang="en-US" b="1" i="0" dirty="0">
                <a:solidFill>
                  <a:srgbClr val="0E4AA9"/>
                </a:solidFill>
                <a:effectLst/>
                <a:latin typeface="YAFdtQi73Xs 0"/>
              </a:rPr>
              <a:t>H.3290/S.2195 - An Act relative to the executive session interview process</a:t>
            </a:r>
          </a:p>
          <a:p>
            <a:pPr marL="0" indent="0">
              <a:lnSpc>
                <a:spcPct val="100000"/>
              </a:lnSpc>
              <a:spcBef>
                <a:spcPts val="0"/>
              </a:spcBef>
              <a:buNone/>
            </a:pPr>
            <a:r>
              <a:rPr lang="en-US" sz="2200" i="1" dirty="0">
                <a:solidFill>
                  <a:srgbClr val="6BBD49"/>
                </a:solidFill>
                <a:latin typeface="YAFdtQi73Xs 0"/>
              </a:rPr>
              <a:t>Sponsored by Rep. Michelle Badger &amp; Sen. Jake Oliveira</a:t>
            </a:r>
          </a:p>
          <a:p>
            <a:pPr marL="0" indent="0">
              <a:lnSpc>
                <a:spcPct val="100000"/>
              </a:lnSpc>
              <a:spcBef>
                <a:spcPts val="0"/>
              </a:spcBef>
              <a:buNone/>
            </a:pPr>
            <a:endParaRPr lang="en-US" dirty="0"/>
          </a:p>
          <a:p>
            <a:pPr>
              <a:lnSpc>
                <a:spcPct val="100000"/>
              </a:lnSpc>
              <a:spcBef>
                <a:spcPts val="0"/>
              </a:spcBef>
            </a:pPr>
            <a:r>
              <a:rPr lang="en-US" dirty="0"/>
              <a:t>Allows executive sessions if the school committee determines that an open meeting would hinder the process of finding qualified candidates.</a:t>
            </a:r>
          </a:p>
          <a:p>
            <a:pPr>
              <a:lnSpc>
                <a:spcPct val="100000"/>
              </a:lnSpc>
              <a:spcBef>
                <a:spcPts val="0"/>
              </a:spcBef>
            </a:pPr>
            <a:endParaRPr lang="en-US" dirty="0"/>
          </a:p>
          <a:p>
            <a:pPr>
              <a:lnSpc>
                <a:spcPct val="100000"/>
              </a:lnSpc>
              <a:spcBef>
                <a:spcPts val="0"/>
              </a:spcBef>
            </a:pPr>
            <a:r>
              <a:rPr lang="en-US" dirty="0"/>
              <a:t>Enables all members to participate in these meetings and interviews.</a:t>
            </a:r>
          </a:p>
          <a:p>
            <a:pPr>
              <a:lnSpc>
                <a:spcPct val="100000"/>
              </a:lnSpc>
              <a:spcBef>
                <a:spcPts val="0"/>
              </a:spcBef>
            </a:pPr>
            <a:endParaRPr lang="en-US" dirty="0"/>
          </a:p>
          <a:p>
            <a:pPr>
              <a:lnSpc>
                <a:spcPct val="100000"/>
              </a:lnSpc>
              <a:spcBef>
                <a:spcPts val="0"/>
              </a:spcBef>
            </a:pPr>
            <a:r>
              <a:rPr lang="en-US" dirty="0"/>
              <a:t>Applies to screening and search committees.</a:t>
            </a:r>
          </a:p>
        </p:txBody>
      </p:sp>
      <p:pic>
        <p:nvPicPr>
          <p:cNvPr id="4" name="Picture 3" descr="A blue and black sign&#10;&#10;Description automatically generated">
            <a:extLst>
              <a:ext uri="{FF2B5EF4-FFF2-40B4-BE49-F238E27FC236}">
                <a16:creationId xmlns:a16="http://schemas.microsoft.com/office/drawing/2014/main" id="{3F918D0F-9843-28B7-9D6D-A3D609090A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cxnSp>
        <p:nvCxnSpPr>
          <p:cNvPr id="5" name="Straight Connector 4">
            <a:extLst>
              <a:ext uri="{FF2B5EF4-FFF2-40B4-BE49-F238E27FC236}">
                <a16:creationId xmlns:a16="http://schemas.microsoft.com/office/drawing/2014/main" id="{590BF4B9-C5A4-C8F3-1037-219CF477D5C6}"/>
              </a:ext>
            </a:extLst>
          </p:cNvPr>
          <p:cNvCxnSpPr/>
          <p:nvPr/>
        </p:nvCxnSpPr>
        <p:spPr>
          <a:xfrm>
            <a:off x="838200" y="1883664"/>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636596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3D136-85E4-6379-FFD8-C681B75F95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EEB0C1-1969-9EF5-CB4F-324430EE0B20}"/>
              </a:ext>
            </a:extLst>
          </p:cNvPr>
          <p:cNvSpPr>
            <a:spLocks noGrp="1"/>
          </p:cNvSpPr>
          <p:nvPr>
            <p:ph type="title"/>
          </p:nvPr>
        </p:nvSpPr>
        <p:spPr/>
        <p:txBody>
          <a:bodyPr>
            <a:normAutofit fontScale="90000"/>
          </a:bodyPr>
          <a:lstStyle/>
          <a:p>
            <a:r>
              <a:rPr lang="en-US" dirty="0">
                <a:solidFill>
                  <a:srgbClr val="0E4AA9"/>
                </a:solidFill>
                <a:latin typeface="Gill Sans Nova" panose="020B0602020104020203" pitchFamily="34" charset="0"/>
              </a:rPr>
              <a:t>Status Update:</a:t>
            </a:r>
            <a:br>
              <a:rPr lang="en-US" dirty="0">
                <a:solidFill>
                  <a:srgbClr val="0E4AA9"/>
                </a:solidFill>
                <a:latin typeface="Gill Sans Nova" panose="020B0602020104020203" pitchFamily="34" charset="0"/>
              </a:rPr>
            </a:br>
            <a:r>
              <a:rPr lang="en-US" dirty="0">
                <a:solidFill>
                  <a:srgbClr val="0E4AA9"/>
                </a:solidFill>
                <a:latin typeface="Gill Sans Nova" panose="020B0602020104020203" pitchFamily="34" charset="0"/>
              </a:rPr>
              <a:t>Support School Committees in the Superintendent Search Process</a:t>
            </a:r>
          </a:p>
        </p:txBody>
      </p:sp>
      <p:sp>
        <p:nvSpPr>
          <p:cNvPr id="3" name="Content Placeholder 2">
            <a:extLst>
              <a:ext uri="{FF2B5EF4-FFF2-40B4-BE49-F238E27FC236}">
                <a16:creationId xmlns:a16="http://schemas.microsoft.com/office/drawing/2014/main" id="{1458AB67-A9C3-CBC7-3E21-73F3DE60B322}"/>
              </a:ext>
            </a:extLst>
          </p:cNvPr>
          <p:cNvSpPr>
            <a:spLocks noGrp="1"/>
          </p:cNvSpPr>
          <p:nvPr>
            <p:ph idx="1"/>
          </p:nvPr>
        </p:nvSpPr>
        <p:spPr>
          <a:xfrm>
            <a:off x="838200" y="2322575"/>
            <a:ext cx="10515600" cy="3854387"/>
          </a:xfrm>
        </p:spPr>
        <p:txBody>
          <a:bodyPr>
            <a:normAutofit/>
          </a:bodyPr>
          <a:lstStyle/>
          <a:p>
            <a:pPr lvl="1"/>
            <a:r>
              <a:rPr lang="en-US" dirty="0"/>
              <a:t>H3290 was attached to a favorable report that consolidated multiple bills. The new bill became H4831 –</a:t>
            </a:r>
            <a:r>
              <a:rPr lang="en-US" i="1" dirty="0"/>
              <a:t> An Act to modernize participation in public meetings </a:t>
            </a:r>
            <a:r>
              <a:rPr lang="en-US" dirty="0"/>
              <a:t>and has been referred to House Ways &amp; Means.</a:t>
            </a:r>
          </a:p>
          <a:p>
            <a:pPr lvl="1"/>
            <a:r>
              <a:rPr lang="en-US" dirty="0"/>
              <a:t>The new draft of this bill completely stripped the language of the original bill and is no longer being pursued by MASC through this avenue in the House.</a:t>
            </a:r>
          </a:p>
          <a:p>
            <a:pPr lvl="1"/>
            <a:r>
              <a:rPr lang="en-US" dirty="0"/>
              <a:t>S2195, was reported favorably by the Joint Committee on State Administration and Regulatory Oversight, and is now in the Senate Committee on Ways &amp; Means. </a:t>
            </a:r>
          </a:p>
          <a:p>
            <a:pPr lvl="1"/>
            <a:endParaRPr lang="en-US" dirty="0"/>
          </a:p>
        </p:txBody>
      </p:sp>
      <p:pic>
        <p:nvPicPr>
          <p:cNvPr id="4" name="Picture 3" descr="A blue and black sign&#10;&#10;Description automatically generated">
            <a:extLst>
              <a:ext uri="{FF2B5EF4-FFF2-40B4-BE49-F238E27FC236}">
                <a16:creationId xmlns:a16="http://schemas.microsoft.com/office/drawing/2014/main" id="{E108D99F-ADBC-ED1E-F1D3-E10DF5C640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cxnSp>
        <p:nvCxnSpPr>
          <p:cNvPr id="5" name="Straight Connector 4">
            <a:extLst>
              <a:ext uri="{FF2B5EF4-FFF2-40B4-BE49-F238E27FC236}">
                <a16:creationId xmlns:a16="http://schemas.microsoft.com/office/drawing/2014/main" id="{7164BB12-5F68-0369-E90E-C56ECEF4D3EC}"/>
              </a:ext>
            </a:extLst>
          </p:cNvPr>
          <p:cNvCxnSpPr/>
          <p:nvPr/>
        </p:nvCxnSpPr>
        <p:spPr>
          <a:xfrm>
            <a:off x="838200" y="1883664"/>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942400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AE8A86-001F-F3DB-E9F6-37B43E262C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B7FAB0-8846-59E9-249B-168ECE2EFB11}"/>
              </a:ext>
            </a:extLst>
          </p:cNvPr>
          <p:cNvSpPr>
            <a:spLocks noGrp="1"/>
          </p:cNvSpPr>
          <p:nvPr>
            <p:ph type="title"/>
          </p:nvPr>
        </p:nvSpPr>
        <p:spPr/>
        <p:txBody>
          <a:bodyPr/>
          <a:lstStyle/>
          <a:p>
            <a:r>
              <a:rPr lang="en-US" dirty="0">
                <a:solidFill>
                  <a:srgbClr val="0E4AA9"/>
                </a:solidFill>
                <a:latin typeface="Gill Sans Nova" panose="020B0602020104020203" pitchFamily="34" charset="0"/>
              </a:rPr>
              <a:t>MASC Additional Policy Goals</a:t>
            </a:r>
          </a:p>
        </p:txBody>
      </p:sp>
      <p:sp>
        <p:nvSpPr>
          <p:cNvPr id="3" name="Content Placeholder 2">
            <a:extLst>
              <a:ext uri="{FF2B5EF4-FFF2-40B4-BE49-F238E27FC236}">
                <a16:creationId xmlns:a16="http://schemas.microsoft.com/office/drawing/2014/main" id="{4658D88E-1A48-4D6E-1073-2FC5EAB3478C}"/>
              </a:ext>
            </a:extLst>
          </p:cNvPr>
          <p:cNvSpPr>
            <a:spLocks noGrp="1"/>
          </p:cNvSpPr>
          <p:nvPr>
            <p:ph sz="half" idx="1"/>
          </p:nvPr>
        </p:nvSpPr>
        <p:spPr>
          <a:xfrm>
            <a:off x="838200" y="2138142"/>
            <a:ext cx="5181600" cy="4351338"/>
          </a:xfrm>
        </p:spPr>
        <p:txBody>
          <a:bodyPr>
            <a:normAutofit fontScale="92500" lnSpcReduction="10000"/>
          </a:bodyPr>
          <a:lstStyle/>
          <a:p>
            <a:r>
              <a:rPr lang="en-US" i="0" dirty="0">
                <a:effectLst/>
              </a:rPr>
              <a:t>Development of An Alternative to the High Stakes MCAS Test</a:t>
            </a:r>
          </a:p>
          <a:p>
            <a:r>
              <a:rPr lang="en-US" i="0" dirty="0">
                <a:effectLst/>
              </a:rPr>
              <a:t>Increase Compulsory Attendance Age</a:t>
            </a:r>
            <a:endParaRPr lang="en-US" dirty="0"/>
          </a:p>
          <a:p>
            <a:r>
              <a:rPr lang="en-US" i="0" dirty="0">
                <a:effectLst/>
              </a:rPr>
              <a:t>School Bus Stop Arm Surveillance Act and Enforcement Penalties</a:t>
            </a:r>
          </a:p>
          <a:p>
            <a:r>
              <a:rPr lang="en-US" i="0" dirty="0">
                <a:effectLst/>
              </a:rPr>
              <a:t>MSBA Grants Evaluation for Chapter 74 </a:t>
            </a:r>
          </a:p>
          <a:p>
            <a:r>
              <a:rPr lang="en-US" dirty="0"/>
              <a:t>Eradicating Poverty among Children</a:t>
            </a:r>
          </a:p>
        </p:txBody>
      </p:sp>
      <p:sp>
        <p:nvSpPr>
          <p:cNvPr id="6" name="Content Placeholder 5">
            <a:extLst>
              <a:ext uri="{FF2B5EF4-FFF2-40B4-BE49-F238E27FC236}">
                <a16:creationId xmlns:a16="http://schemas.microsoft.com/office/drawing/2014/main" id="{D7D9237D-C26A-2F3E-9B51-78FA0657025C}"/>
              </a:ext>
            </a:extLst>
          </p:cNvPr>
          <p:cNvSpPr>
            <a:spLocks noGrp="1"/>
          </p:cNvSpPr>
          <p:nvPr>
            <p:ph sz="half" idx="2"/>
          </p:nvPr>
        </p:nvSpPr>
        <p:spPr>
          <a:xfrm>
            <a:off x="6172200" y="2138142"/>
            <a:ext cx="5181600" cy="4351338"/>
          </a:xfrm>
        </p:spPr>
        <p:txBody>
          <a:bodyPr>
            <a:normAutofit fontScale="92500" lnSpcReduction="10000"/>
          </a:bodyPr>
          <a:lstStyle/>
          <a:p>
            <a:r>
              <a:rPr lang="en-US" i="0" dirty="0">
                <a:effectLst/>
              </a:rPr>
              <a:t>Mandatory Recess</a:t>
            </a:r>
            <a:endParaRPr lang="en-US" dirty="0"/>
          </a:p>
          <a:p>
            <a:r>
              <a:rPr lang="en-US" i="0" dirty="0">
                <a:effectLst/>
              </a:rPr>
              <a:t>Increasing the Maximum Balance for Special Education Reserve Funds</a:t>
            </a:r>
          </a:p>
          <a:p>
            <a:r>
              <a:rPr lang="en-US" i="0" dirty="0">
                <a:effectLst/>
              </a:rPr>
              <a:t>Membership on the Board of Elementary and Secondary Education</a:t>
            </a:r>
          </a:p>
          <a:p>
            <a:r>
              <a:rPr lang="en-US" i="0" dirty="0">
                <a:effectLst/>
              </a:rPr>
              <a:t>Establishment of a Regional School Assessment Reserve Fund</a:t>
            </a:r>
          </a:p>
          <a:p>
            <a:r>
              <a:rPr lang="en-US" i="0" dirty="0">
                <a:effectLst/>
              </a:rPr>
              <a:t>Charter School Reform</a:t>
            </a:r>
          </a:p>
        </p:txBody>
      </p:sp>
      <p:pic>
        <p:nvPicPr>
          <p:cNvPr id="4" name="Picture 3" descr="A blue and black sign&#10;&#10;Description automatically generated">
            <a:extLst>
              <a:ext uri="{FF2B5EF4-FFF2-40B4-BE49-F238E27FC236}">
                <a16:creationId xmlns:a16="http://schemas.microsoft.com/office/drawing/2014/main" id="{A65C9B9D-E283-707E-8C38-6E18B132FF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cxnSp>
        <p:nvCxnSpPr>
          <p:cNvPr id="5" name="Straight Connector 4">
            <a:extLst>
              <a:ext uri="{FF2B5EF4-FFF2-40B4-BE49-F238E27FC236}">
                <a16:creationId xmlns:a16="http://schemas.microsoft.com/office/drawing/2014/main" id="{DB079D6B-1E86-3657-7D0C-1B7159AA430C}"/>
              </a:ext>
            </a:extLst>
          </p:cNvPr>
          <p:cNvCxnSpPr/>
          <p:nvPr/>
        </p:nvCxnSpPr>
        <p:spPr>
          <a:xfrm>
            <a:off x="838200" y="1883664"/>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676002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4A10B4-CE96-7727-E002-D098F2B220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43BDF1-7B27-48F3-37F7-DD413CEEEB33}"/>
              </a:ext>
            </a:extLst>
          </p:cNvPr>
          <p:cNvSpPr>
            <a:spLocks noGrp="1"/>
          </p:cNvSpPr>
          <p:nvPr>
            <p:ph type="title"/>
          </p:nvPr>
        </p:nvSpPr>
        <p:spPr/>
        <p:txBody>
          <a:bodyPr/>
          <a:lstStyle/>
          <a:p>
            <a:r>
              <a:rPr lang="en-US" dirty="0">
                <a:solidFill>
                  <a:srgbClr val="0E4AA9"/>
                </a:solidFill>
                <a:latin typeface="Gill Sans Nova" panose="020B0602020104020203" pitchFamily="34" charset="0"/>
              </a:rPr>
              <a:t>Four Months Left – Now What?</a:t>
            </a:r>
          </a:p>
        </p:txBody>
      </p:sp>
      <p:sp>
        <p:nvSpPr>
          <p:cNvPr id="3" name="Content Placeholder 2">
            <a:extLst>
              <a:ext uri="{FF2B5EF4-FFF2-40B4-BE49-F238E27FC236}">
                <a16:creationId xmlns:a16="http://schemas.microsoft.com/office/drawing/2014/main" id="{F64CA6DD-8068-CB5B-C007-8774FA97C441}"/>
              </a:ext>
            </a:extLst>
          </p:cNvPr>
          <p:cNvSpPr>
            <a:spLocks noGrp="1"/>
          </p:cNvSpPr>
          <p:nvPr>
            <p:ph sz="half" idx="1"/>
          </p:nvPr>
        </p:nvSpPr>
        <p:spPr>
          <a:xfrm>
            <a:off x="838200" y="2138142"/>
            <a:ext cx="10515600" cy="4351338"/>
          </a:xfrm>
        </p:spPr>
        <p:txBody>
          <a:bodyPr>
            <a:normAutofit/>
          </a:bodyPr>
          <a:lstStyle/>
          <a:p>
            <a:r>
              <a:rPr lang="en-US" i="0" dirty="0">
                <a:effectLst/>
              </a:rPr>
              <a:t>Completed a full review of all 31 MASC legislative initiatives, identifying those with a viable path forward</a:t>
            </a:r>
          </a:p>
          <a:p>
            <a:r>
              <a:rPr lang="en-US" i="0" dirty="0">
                <a:effectLst/>
              </a:rPr>
              <a:t>Prioritizing advocacy on bills with momentum and leadership support ahead of formal session deadlines</a:t>
            </a:r>
          </a:p>
          <a:p>
            <a:r>
              <a:rPr lang="en-US" i="0" dirty="0">
                <a:effectLst/>
              </a:rPr>
              <a:t>Shifting focus to the budget process following the Governor’s filing</a:t>
            </a:r>
          </a:p>
          <a:p>
            <a:r>
              <a:rPr lang="en-US" i="0" dirty="0">
                <a:effectLst/>
              </a:rPr>
              <a:t>Preparing for House (April) and Senate (May) budgets, advancing MASC priorities through amendments and engagement</a:t>
            </a:r>
          </a:p>
          <a:p>
            <a:r>
              <a:rPr lang="en-US" i="0" dirty="0">
                <a:effectLst/>
              </a:rPr>
              <a:t>Mobilizing members to ensure school committee voices are heard at key decision points (Day </a:t>
            </a:r>
            <a:r>
              <a:rPr lang="en-US" dirty="0"/>
              <a:t>on the Hill is Monday)</a:t>
            </a:r>
          </a:p>
        </p:txBody>
      </p:sp>
      <p:pic>
        <p:nvPicPr>
          <p:cNvPr id="4" name="Picture 3" descr="A blue and black sign&#10;&#10;Description automatically generated">
            <a:extLst>
              <a:ext uri="{FF2B5EF4-FFF2-40B4-BE49-F238E27FC236}">
                <a16:creationId xmlns:a16="http://schemas.microsoft.com/office/drawing/2014/main" id="{127F5F4B-0607-9DB5-08B9-293E9DAC28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cxnSp>
        <p:nvCxnSpPr>
          <p:cNvPr id="5" name="Straight Connector 4">
            <a:extLst>
              <a:ext uri="{FF2B5EF4-FFF2-40B4-BE49-F238E27FC236}">
                <a16:creationId xmlns:a16="http://schemas.microsoft.com/office/drawing/2014/main" id="{76350952-7AA5-FE15-488E-36548CA1CF0F}"/>
              </a:ext>
            </a:extLst>
          </p:cNvPr>
          <p:cNvCxnSpPr/>
          <p:nvPr/>
        </p:nvCxnSpPr>
        <p:spPr>
          <a:xfrm>
            <a:off x="838200" y="1883664"/>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11407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4151B-450B-BCA3-AB56-D5902D63943E}"/>
              </a:ext>
            </a:extLst>
          </p:cNvPr>
          <p:cNvSpPr>
            <a:spLocks noGrp="1"/>
          </p:cNvSpPr>
          <p:nvPr>
            <p:ph type="title"/>
          </p:nvPr>
        </p:nvSpPr>
        <p:spPr/>
        <p:txBody>
          <a:bodyPr/>
          <a:lstStyle/>
          <a:p>
            <a:r>
              <a:rPr lang="en-US" dirty="0">
                <a:solidFill>
                  <a:srgbClr val="0E4AA9"/>
                </a:solidFill>
                <a:latin typeface="Gill Sans Nova" panose="020B0602020104020203" pitchFamily="34" charset="0"/>
              </a:rPr>
              <a:t>Learning Lunch Agenda</a:t>
            </a:r>
          </a:p>
        </p:txBody>
      </p:sp>
      <p:sp>
        <p:nvSpPr>
          <p:cNvPr id="3" name="Content Placeholder 2">
            <a:extLst>
              <a:ext uri="{FF2B5EF4-FFF2-40B4-BE49-F238E27FC236}">
                <a16:creationId xmlns:a16="http://schemas.microsoft.com/office/drawing/2014/main" id="{C5EFB08C-50BC-A40F-2FC2-4BAF9D59E824}"/>
              </a:ext>
            </a:extLst>
          </p:cNvPr>
          <p:cNvSpPr>
            <a:spLocks noGrp="1"/>
          </p:cNvSpPr>
          <p:nvPr>
            <p:ph sz="half" idx="1"/>
          </p:nvPr>
        </p:nvSpPr>
        <p:spPr>
          <a:xfrm>
            <a:off x="838200" y="2506662"/>
            <a:ext cx="5181600" cy="4351338"/>
          </a:xfrm>
        </p:spPr>
        <p:txBody>
          <a:bodyPr>
            <a:normAutofit/>
          </a:bodyPr>
          <a:lstStyle/>
          <a:p>
            <a:r>
              <a:rPr lang="en-US" sz="3200" dirty="0"/>
              <a:t>Day on the Hill overview</a:t>
            </a:r>
          </a:p>
          <a:p>
            <a:r>
              <a:rPr lang="en-US" sz="3200" dirty="0"/>
              <a:t>MASC Guiding Policy Principles</a:t>
            </a:r>
          </a:p>
          <a:p>
            <a:r>
              <a:rPr lang="en-US" sz="3200" dirty="0"/>
              <a:t>MASC Policy Goal Development</a:t>
            </a:r>
          </a:p>
          <a:p>
            <a:r>
              <a:rPr lang="en-US" sz="3200" dirty="0"/>
              <a:t>Massachusetts Legislative Session Timeline</a:t>
            </a:r>
          </a:p>
        </p:txBody>
      </p:sp>
      <p:sp>
        <p:nvSpPr>
          <p:cNvPr id="6" name="Content Placeholder 5">
            <a:extLst>
              <a:ext uri="{FF2B5EF4-FFF2-40B4-BE49-F238E27FC236}">
                <a16:creationId xmlns:a16="http://schemas.microsoft.com/office/drawing/2014/main" id="{CED304BC-621C-57A4-61CF-4F67D671B673}"/>
              </a:ext>
            </a:extLst>
          </p:cNvPr>
          <p:cNvSpPr>
            <a:spLocks noGrp="1"/>
          </p:cNvSpPr>
          <p:nvPr>
            <p:ph sz="half" idx="2"/>
          </p:nvPr>
        </p:nvSpPr>
        <p:spPr>
          <a:xfrm>
            <a:off x="6172200" y="2506662"/>
            <a:ext cx="5181600" cy="4351338"/>
          </a:xfrm>
        </p:spPr>
        <p:txBody>
          <a:bodyPr>
            <a:normAutofit/>
          </a:bodyPr>
          <a:lstStyle/>
          <a:p>
            <a:r>
              <a:rPr lang="en-US" sz="3200" dirty="0"/>
              <a:t>MASC Priorities Status Update</a:t>
            </a:r>
          </a:p>
          <a:p>
            <a:r>
              <a:rPr lang="en-US" sz="3200" dirty="0"/>
              <a:t>Additional MASC Priorities</a:t>
            </a:r>
          </a:p>
          <a:p>
            <a:r>
              <a:rPr lang="en-US" sz="3200" dirty="0"/>
              <a:t>The Close of Session</a:t>
            </a:r>
          </a:p>
          <a:p>
            <a:r>
              <a:rPr lang="en-US" sz="3200" dirty="0"/>
              <a:t>Lobbying Tips</a:t>
            </a:r>
          </a:p>
          <a:p>
            <a:r>
              <a:rPr lang="en-US" sz="3200" dirty="0"/>
              <a:t>Questions</a:t>
            </a:r>
          </a:p>
          <a:p>
            <a:endParaRPr lang="en-US" dirty="0"/>
          </a:p>
        </p:txBody>
      </p:sp>
      <p:pic>
        <p:nvPicPr>
          <p:cNvPr id="4" name="Picture 3" descr="A blue and black sign&#10;&#10;Description automatically generated">
            <a:extLst>
              <a:ext uri="{FF2B5EF4-FFF2-40B4-BE49-F238E27FC236}">
                <a16:creationId xmlns:a16="http://schemas.microsoft.com/office/drawing/2014/main" id="{DB755ABB-921F-C68A-2C74-0D537E42F0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cxnSp>
        <p:nvCxnSpPr>
          <p:cNvPr id="5" name="Straight Connector 4">
            <a:extLst>
              <a:ext uri="{FF2B5EF4-FFF2-40B4-BE49-F238E27FC236}">
                <a16:creationId xmlns:a16="http://schemas.microsoft.com/office/drawing/2014/main" id="{653F6112-95B8-ED99-EBF2-EB6D25491D40}"/>
              </a:ext>
            </a:extLst>
          </p:cNvPr>
          <p:cNvCxnSpPr/>
          <p:nvPr/>
        </p:nvCxnSpPr>
        <p:spPr>
          <a:xfrm>
            <a:off x="838200" y="1883664"/>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127512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39A6F-5CD4-F849-C415-31040CCFDF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EEA065-4F64-1316-AB10-5B61FE978F96}"/>
              </a:ext>
            </a:extLst>
          </p:cNvPr>
          <p:cNvSpPr>
            <a:spLocks noGrp="1"/>
          </p:cNvSpPr>
          <p:nvPr>
            <p:ph type="title"/>
          </p:nvPr>
        </p:nvSpPr>
        <p:spPr/>
        <p:txBody>
          <a:bodyPr/>
          <a:lstStyle/>
          <a:p>
            <a:r>
              <a:rPr lang="en-US" dirty="0">
                <a:solidFill>
                  <a:srgbClr val="0E4AA9"/>
                </a:solidFill>
                <a:latin typeface="Gill Sans Nova" panose="020B0602020104020203" pitchFamily="34" charset="0"/>
              </a:rPr>
              <a:t>Lobbying as a School Committee Member</a:t>
            </a:r>
          </a:p>
        </p:txBody>
      </p:sp>
      <p:sp>
        <p:nvSpPr>
          <p:cNvPr id="3" name="Content Placeholder 2">
            <a:extLst>
              <a:ext uri="{FF2B5EF4-FFF2-40B4-BE49-F238E27FC236}">
                <a16:creationId xmlns:a16="http://schemas.microsoft.com/office/drawing/2014/main" id="{DA0C4466-EC85-DEF7-46C1-EF3EF3D76E23}"/>
              </a:ext>
            </a:extLst>
          </p:cNvPr>
          <p:cNvSpPr>
            <a:spLocks noGrp="1"/>
          </p:cNvSpPr>
          <p:nvPr>
            <p:ph idx="1"/>
          </p:nvPr>
        </p:nvSpPr>
        <p:spPr>
          <a:xfrm>
            <a:off x="838200" y="2322575"/>
            <a:ext cx="10515600" cy="3854387"/>
          </a:xfrm>
        </p:spPr>
        <p:txBody>
          <a:bodyPr>
            <a:normAutofit/>
          </a:bodyPr>
          <a:lstStyle/>
          <a:p>
            <a:r>
              <a:rPr lang="en-US" dirty="0"/>
              <a:t>Our lobbying guide was developed by MASC’s Legislative Committee – handouts will be at Day on the Hill.</a:t>
            </a:r>
          </a:p>
          <a:p>
            <a:r>
              <a:rPr lang="en-US" dirty="0"/>
              <a:t>Legislators tell MASC that several things bolster lobbying efforts:</a:t>
            </a:r>
          </a:p>
          <a:p>
            <a:pPr lvl="1"/>
            <a:r>
              <a:rPr lang="en-US" dirty="0"/>
              <a:t>Knowing and trusting the person doing the lobbying.</a:t>
            </a:r>
          </a:p>
          <a:p>
            <a:pPr lvl="1"/>
            <a:r>
              <a:rPr lang="en-US" dirty="0"/>
              <a:t>Getting accurate, truthful and helpful information.</a:t>
            </a:r>
          </a:p>
          <a:p>
            <a:pPr lvl="1"/>
            <a:r>
              <a:rPr lang="en-US" dirty="0"/>
              <a:t>Establishing a record of credibility.</a:t>
            </a:r>
          </a:p>
          <a:p>
            <a:pPr lvl="1"/>
            <a:r>
              <a:rPr lang="en-US" dirty="0"/>
              <a:t>“Persistence without being obnoxious.”</a:t>
            </a:r>
          </a:p>
        </p:txBody>
      </p:sp>
      <p:pic>
        <p:nvPicPr>
          <p:cNvPr id="4" name="Picture 3" descr="A blue and black sign&#10;&#10;Description automatically generated">
            <a:extLst>
              <a:ext uri="{FF2B5EF4-FFF2-40B4-BE49-F238E27FC236}">
                <a16:creationId xmlns:a16="http://schemas.microsoft.com/office/drawing/2014/main" id="{CE2A0BB8-6AA7-9391-4E5E-81FEDB61B0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cxnSp>
        <p:nvCxnSpPr>
          <p:cNvPr id="5" name="Straight Connector 4">
            <a:extLst>
              <a:ext uri="{FF2B5EF4-FFF2-40B4-BE49-F238E27FC236}">
                <a16:creationId xmlns:a16="http://schemas.microsoft.com/office/drawing/2014/main" id="{AA2E69FE-392D-5BBE-7FCC-5E86E876C5E7}"/>
              </a:ext>
            </a:extLst>
          </p:cNvPr>
          <p:cNvCxnSpPr/>
          <p:nvPr/>
        </p:nvCxnSpPr>
        <p:spPr>
          <a:xfrm>
            <a:off x="838200" y="1883664"/>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494224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D5FF3-B72F-DF5B-B51E-53E5472911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758675-B2F9-21E8-88FD-DB049A02A2F5}"/>
              </a:ext>
            </a:extLst>
          </p:cNvPr>
          <p:cNvSpPr>
            <a:spLocks noGrp="1"/>
          </p:cNvSpPr>
          <p:nvPr>
            <p:ph type="title"/>
          </p:nvPr>
        </p:nvSpPr>
        <p:spPr/>
        <p:txBody>
          <a:bodyPr/>
          <a:lstStyle/>
          <a:p>
            <a:r>
              <a:rPr lang="en-US" dirty="0">
                <a:solidFill>
                  <a:srgbClr val="0E4AA9"/>
                </a:solidFill>
                <a:latin typeface="Gill Sans Nova" panose="020B0602020104020203" pitchFamily="34" charset="0"/>
              </a:rPr>
              <a:t>How to Make Your Voice Heard</a:t>
            </a:r>
          </a:p>
        </p:txBody>
      </p:sp>
      <p:sp>
        <p:nvSpPr>
          <p:cNvPr id="3" name="Content Placeholder 2">
            <a:extLst>
              <a:ext uri="{FF2B5EF4-FFF2-40B4-BE49-F238E27FC236}">
                <a16:creationId xmlns:a16="http://schemas.microsoft.com/office/drawing/2014/main" id="{1B1AFC9B-0D92-6179-F121-0EE30D58B161}"/>
              </a:ext>
            </a:extLst>
          </p:cNvPr>
          <p:cNvSpPr>
            <a:spLocks noGrp="1"/>
          </p:cNvSpPr>
          <p:nvPr>
            <p:ph idx="1"/>
          </p:nvPr>
        </p:nvSpPr>
        <p:spPr>
          <a:xfrm>
            <a:off x="838200" y="2322575"/>
            <a:ext cx="10515600" cy="3854387"/>
          </a:xfrm>
        </p:spPr>
        <p:txBody>
          <a:bodyPr>
            <a:normAutofit fontScale="92500"/>
          </a:bodyPr>
          <a:lstStyle/>
          <a:p>
            <a:pPr marL="0" indent="0">
              <a:lnSpc>
                <a:spcPct val="100000"/>
              </a:lnSpc>
              <a:spcBef>
                <a:spcPts val="0"/>
              </a:spcBef>
              <a:buNone/>
            </a:pPr>
            <a:r>
              <a:rPr lang="en-US" b="1" i="0" dirty="0">
                <a:solidFill>
                  <a:srgbClr val="6BBD49"/>
                </a:solidFill>
                <a:effectLst/>
              </a:rPr>
              <a:t>Be Visible.</a:t>
            </a:r>
            <a:r>
              <a:rPr lang="en-US" b="0" i="0" dirty="0">
                <a:solidFill>
                  <a:srgbClr val="6BBD49"/>
                </a:solidFill>
                <a:effectLst/>
              </a:rPr>
              <a:t> </a:t>
            </a:r>
            <a:r>
              <a:rPr lang="en-US" b="0" i="0" dirty="0">
                <a:solidFill>
                  <a:srgbClr val="000000"/>
                </a:solidFill>
                <a:effectLst/>
              </a:rPr>
              <a:t>Attend hearings, testify when possible, and engage with local media to ensure your voice is heard beyond one-on-one meetings.</a:t>
            </a:r>
          </a:p>
          <a:p>
            <a:pPr marL="0" indent="0">
              <a:lnSpc>
                <a:spcPct val="100000"/>
              </a:lnSpc>
              <a:spcBef>
                <a:spcPts val="0"/>
              </a:spcBef>
              <a:buNone/>
            </a:pPr>
            <a:endParaRPr lang="en-US" dirty="0">
              <a:solidFill>
                <a:srgbClr val="000000"/>
              </a:solidFill>
            </a:endParaRPr>
          </a:p>
          <a:p>
            <a:pPr marL="0" indent="0">
              <a:lnSpc>
                <a:spcPct val="100000"/>
              </a:lnSpc>
              <a:spcBef>
                <a:spcPts val="0"/>
              </a:spcBef>
              <a:buNone/>
            </a:pPr>
            <a:r>
              <a:rPr lang="en-US" b="1" i="0" dirty="0">
                <a:solidFill>
                  <a:srgbClr val="6BBD49"/>
                </a:solidFill>
                <a:effectLst/>
              </a:rPr>
              <a:t>Be Informed.</a:t>
            </a:r>
            <a:r>
              <a:rPr lang="en-US" b="0" i="0" dirty="0">
                <a:solidFill>
                  <a:srgbClr val="6BBD49"/>
                </a:solidFill>
                <a:effectLst/>
              </a:rPr>
              <a:t> </a:t>
            </a:r>
            <a:r>
              <a:rPr lang="en-US" b="0" i="0" dirty="0">
                <a:solidFill>
                  <a:srgbClr val="000000"/>
                </a:solidFill>
                <a:effectLst/>
              </a:rPr>
              <a:t>Before contacting a legislator, understand their background, priorities, and past positions. Relating your issue to their interests strengthens your message.</a:t>
            </a:r>
          </a:p>
          <a:p>
            <a:pPr marL="0" indent="0">
              <a:lnSpc>
                <a:spcPct val="100000"/>
              </a:lnSpc>
              <a:spcBef>
                <a:spcPts val="0"/>
              </a:spcBef>
              <a:buNone/>
            </a:pPr>
            <a:endParaRPr lang="en-US" dirty="0">
              <a:solidFill>
                <a:srgbClr val="000000"/>
              </a:solidFill>
            </a:endParaRPr>
          </a:p>
          <a:p>
            <a:pPr marL="0" indent="0">
              <a:lnSpc>
                <a:spcPct val="100000"/>
              </a:lnSpc>
              <a:spcBef>
                <a:spcPts val="0"/>
              </a:spcBef>
              <a:buNone/>
            </a:pPr>
            <a:r>
              <a:rPr lang="en-US" b="1" i="0" dirty="0">
                <a:solidFill>
                  <a:srgbClr val="6BBD49"/>
                </a:solidFill>
                <a:effectLst/>
              </a:rPr>
              <a:t>Be Concise.</a:t>
            </a:r>
            <a:r>
              <a:rPr lang="en-US" b="0" i="0" dirty="0">
                <a:solidFill>
                  <a:srgbClr val="6BBD49"/>
                </a:solidFill>
                <a:effectLst/>
              </a:rPr>
              <a:t> </a:t>
            </a:r>
            <a:r>
              <a:rPr lang="en-US" b="0" i="0" dirty="0">
                <a:solidFill>
                  <a:srgbClr val="000000"/>
                </a:solidFill>
                <a:effectLst/>
              </a:rPr>
              <a:t>Get to the point. When writing or speaking, be clear and direct—your message is more likely to be remembered.</a:t>
            </a:r>
            <a:endParaRPr lang="en-US" dirty="0"/>
          </a:p>
        </p:txBody>
      </p:sp>
      <p:pic>
        <p:nvPicPr>
          <p:cNvPr id="4" name="Picture 3" descr="A blue and black sign&#10;&#10;Description automatically generated">
            <a:extLst>
              <a:ext uri="{FF2B5EF4-FFF2-40B4-BE49-F238E27FC236}">
                <a16:creationId xmlns:a16="http://schemas.microsoft.com/office/drawing/2014/main" id="{A6A0E523-4814-65DB-7614-57FDC5CF85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cxnSp>
        <p:nvCxnSpPr>
          <p:cNvPr id="5" name="Straight Connector 4">
            <a:extLst>
              <a:ext uri="{FF2B5EF4-FFF2-40B4-BE49-F238E27FC236}">
                <a16:creationId xmlns:a16="http://schemas.microsoft.com/office/drawing/2014/main" id="{DD22F700-CB5D-3778-1251-93D4B332FC8D}"/>
              </a:ext>
            </a:extLst>
          </p:cNvPr>
          <p:cNvCxnSpPr/>
          <p:nvPr/>
        </p:nvCxnSpPr>
        <p:spPr>
          <a:xfrm>
            <a:off x="838200" y="1883664"/>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51557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704E42-4A4F-0731-E488-BEA7949BB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69191C-1DB2-6B53-ADDF-C87DAA8440A0}"/>
              </a:ext>
            </a:extLst>
          </p:cNvPr>
          <p:cNvSpPr>
            <a:spLocks noGrp="1"/>
          </p:cNvSpPr>
          <p:nvPr>
            <p:ph type="title"/>
          </p:nvPr>
        </p:nvSpPr>
        <p:spPr/>
        <p:txBody>
          <a:bodyPr/>
          <a:lstStyle/>
          <a:p>
            <a:r>
              <a:rPr lang="en-US" dirty="0">
                <a:solidFill>
                  <a:srgbClr val="0E4AA9"/>
                </a:solidFill>
                <a:latin typeface="Gill Sans Nova" panose="020B0602020104020203" pitchFamily="34" charset="0"/>
              </a:rPr>
              <a:t>Build Trust</a:t>
            </a:r>
          </a:p>
        </p:txBody>
      </p:sp>
      <p:sp>
        <p:nvSpPr>
          <p:cNvPr id="3" name="Content Placeholder 2">
            <a:extLst>
              <a:ext uri="{FF2B5EF4-FFF2-40B4-BE49-F238E27FC236}">
                <a16:creationId xmlns:a16="http://schemas.microsoft.com/office/drawing/2014/main" id="{7D314FB0-7BA0-A76B-C2F3-42B2D6E70B19}"/>
              </a:ext>
            </a:extLst>
          </p:cNvPr>
          <p:cNvSpPr>
            <a:spLocks noGrp="1"/>
          </p:cNvSpPr>
          <p:nvPr>
            <p:ph idx="1"/>
          </p:nvPr>
        </p:nvSpPr>
        <p:spPr>
          <a:xfrm>
            <a:off x="838200" y="2322575"/>
            <a:ext cx="10515600" cy="3854387"/>
          </a:xfrm>
        </p:spPr>
        <p:txBody>
          <a:bodyPr>
            <a:normAutofit fontScale="92500" lnSpcReduction="20000"/>
          </a:bodyPr>
          <a:lstStyle/>
          <a:p>
            <a:pPr marL="0" indent="0">
              <a:lnSpc>
                <a:spcPct val="110000"/>
              </a:lnSpc>
              <a:spcBef>
                <a:spcPts val="0"/>
              </a:spcBef>
              <a:buNone/>
            </a:pPr>
            <a:r>
              <a:rPr lang="en-US" b="1" i="0" dirty="0">
                <a:solidFill>
                  <a:srgbClr val="6BBD49"/>
                </a:solidFill>
                <a:effectLst/>
              </a:rPr>
              <a:t>Maintain Credibility.</a:t>
            </a:r>
            <a:r>
              <a:rPr lang="en-US" b="0" i="0" dirty="0">
                <a:solidFill>
                  <a:srgbClr val="6BBD49"/>
                </a:solidFill>
                <a:effectLst/>
              </a:rPr>
              <a:t> </a:t>
            </a:r>
            <a:r>
              <a:rPr lang="en-US" b="0" i="0" dirty="0">
                <a:solidFill>
                  <a:srgbClr val="000000"/>
                </a:solidFill>
                <a:effectLst/>
              </a:rPr>
              <a:t>Always be truthful and consistent. Misleading information damages your reputation and weakens your advocacy.</a:t>
            </a:r>
          </a:p>
          <a:p>
            <a:pPr marL="0" indent="0">
              <a:lnSpc>
                <a:spcPct val="110000"/>
              </a:lnSpc>
              <a:spcBef>
                <a:spcPts val="0"/>
              </a:spcBef>
              <a:buNone/>
            </a:pPr>
            <a:endParaRPr lang="en-US" dirty="0">
              <a:solidFill>
                <a:srgbClr val="000000"/>
              </a:solidFill>
            </a:endParaRPr>
          </a:p>
          <a:p>
            <a:pPr marL="0" indent="0">
              <a:lnSpc>
                <a:spcPct val="110000"/>
              </a:lnSpc>
              <a:spcBef>
                <a:spcPts val="0"/>
              </a:spcBef>
              <a:buNone/>
            </a:pPr>
            <a:r>
              <a:rPr lang="en-US" b="1" i="0" dirty="0">
                <a:solidFill>
                  <a:srgbClr val="6BBD49"/>
                </a:solidFill>
                <a:effectLst/>
                <a:latin typeface="YAFdtQi73Xs 0"/>
              </a:rPr>
              <a:t>Provide Clear, Accurate Information.</a:t>
            </a:r>
            <a:r>
              <a:rPr lang="en-US" b="1" i="0" dirty="0">
                <a:solidFill>
                  <a:srgbClr val="6BBD49"/>
                </a:solidFill>
                <a:latin typeface="YAFdtQi73Xs 0"/>
              </a:rPr>
              <a:t> </a:t>
            </a:r>
            <a:r>
              <a:rPr lang="en-US" dirty="0">
                <a:solidFill>
                  <a:srgbClr val="000000"/>
                </a:solidFill>
              </a:rPr>
              <a:t>Lawmakers appreciate timely, factual, and concise info. Avoid rhetoric—stick to the facts and how policies affect students and schools.</a:t>
            </a:r>
          </a:p>
          <a:p>
            <a:pPr marL="0" indent="0">
              <a:lnSpc>
                <a:spcPct val="110000"/>
              </a:lnSpc>
              <a:spcBef>
                <a:spcPts val="0"/>
              </a:spcBef>
              <a:buNone/>
            </a:pPr>
            <a:endParaRPr lang="en-US" dirty="0"/>
          </a:p>
          <a:p>
            <a:pPr marL="0" indent="0">
              <a:lnSpc>
                <a:spcPct val="110000"/>
              </a:lnSpc>
              <a:spcBef>
                <a:spcPts val="0"/>
              </a:spcBef>
              <a:buNone/>
            </a:pPr>
            <a:r>
              <a:rPr lang="en-US" b="1" i="0" dirty="0">
                <a:solidFill>
                  <a:srgbClr val="6BBD49"/>
                </a:solidFill>
                <a:effectLst/>
              </a:rPr>
              <a:t>Build Relationships.</a:t>
            </a:r>
            <a:r>
              <a:rPr lang="en-US" b="0" i="0" dirty="0">
                <a:solidFill>
                  <a:srgbClr val="6BBD49"/>
                </a:solidFill>
                <a:effectLst/>
              </a:rPr>
              <a:t> </a:t>
            </a:r>
            <a:r>
              <a:rPr lang="en-US" b="0" i="0" dirty="0">
                <a:solidFill>
                  <a:srgbClr val="000000"/>
                </a:solidFill>
                <a:effectLst/>
              </a:rPr>
              <a:t>Legislators trust people they know. Take the time to introduce yourself and stay in touch regularly. If a fellow advocate has a strong connection with them, bring them along.</a:t>
            </a:r>
            <a:endParaRPr lang="en-US" dirty="0"/>
          </a:p>
        </p:txBody>
      </p:sp>
      <p:pic>
        <p:nvPicPr>
          <p:cNvPr id="4" name="Picture 3" descr="A blue and black sign&#10;&#10;Description automatically generated">
            <a:extLst>
              <a:ext uri="{FF2B5EF4-FFF2-40B4-BE49-F238E27FC236}">
                <a16:creationId xmlns:a16="http://schemas.microsoft.com/office/drawing/2014/main" id="{395526B4-981A-1FC8-155D-77F58A2D95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cxnSp>
        <p:nvCxnSpPr>
          <p:cNvPr id="5" name="Straight Connector 4">
            <a:extLst>
              <a:ext uri="{FF2B5EF4-FFF2-40B4-BE49-F238E27FC236}">
                <a16:creationId xmlns:a16="http://schemas.microsoft.com/office/drawing/2014/main" id="{3FBC076A-16E1-4200-F9CA-283D48BE80CC}"/>
              </a:ext>
            </a:extLst>
          </p:cNvPr>
          <p:cNvCxnSpPr/>
          <p:nvPr/>
        </p:nvCxnSpPr>
        <p:spPr>
          <a:xfrm>
            <a:off x="838200" y="1883664"/>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267780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EEC40-E29D-5512-EBE6-C69E044764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7CFC05-E9DB-105E-B103-B61F73F20DC9}"/>
              </a:ext>
            </a:extLst>
          </p:cNvPr>
          <p:cNvSpPr>
            <a:spLocks noGrp="1"/>
          </p:cNvSpPr>
          <p:nvPr>
            <p:ph type="title"/>
          </p:nvPr>
        </p:nvSpPr>
        <p:spPr/>
        <p:txBody>
          <a:bodyPr/>
          <a:lstStyle/>
          <a:p>
            <a:r>
              <a:rPr lang="en-US" dirty="0">
                <a:solidFill>
                  <a:srgbClr val="0E4AA9"/>
                </a:solidFill>
                <a:latin typeface="Gill Sans Nova" panose="020B0602020104020203" pitchFamily="34" charset="0"/>
              </a:rPr>
              <a:t>Respect the Process &amp; the Staff</a:t>
            </a:r>
          </a:p>
        </p:txBody>
      </p:sp>
      <p:sp>
        <p:nvSpPr>
          <p:cNvPr id="3" name="Content Placeholder 2">
            <a:extLst>
              <a:ext uri="{FF2B5EF4-FFF2-40B4-BE49-F238E27FC236}">
                <a16:creationId xmlns:a16="http://schemas.microsoft.com/office/drawing/2014/main" id="{7BFF9779-D576-60AB-FCB3-AD6A9A6365A4}"/>
              </a:ext>
            </a:extLst>
          </p:cNvPr>
          <p:cNvSpPr>
            <a:spLocks noGrp="1"/>
          </p:cNvSpPr>
          <p:nvPr>
            <p:ph idx="1"/>
          </p:nvPr>
        </p:nvSpPr>
        <p:spPr>
          <a:xfrm>
            <a:off x="838200" y="2322575"/>
            <a:ext cx="10515600" cy="3854387"/>
          </a:xfrm>
        </p:spPr>
        <p:txBody>
          <a:bodyPr>
            <a:normAutofit fontScale="77500" lnSpcReduction="20000"/>
          </a:bodyPr>
          <a:lstStyle/>
          <a:p>
            <a:pPr marL="0" indent="0">
              <a:lnSpc>
                <a:spcPct val="110000"/>
              </a:lnSpc>
              <a:spcBef>
                <a:spcPts val="0"/>
              </a:spcBef>
              <a:buNone/>
            </a:pPr>
            <a:r>
              <a:rPr lang="en-US" b="1" i="0" dirty="0">
                <a:solidFill>
                  <a:srgbClr val="6BBD49"/>
                </a:solidFill>
                <a:effectLst/>
              </a:rPr>
              <a:t>Respect the Process.</a:t>
            </a:r>
            <a:r>
              <a:rPr lang="en-US" b="0" i="0" dirty="0">
                <a:solidFill>
                  <a:srgbClr val="6BBD49"/>
                </a:solidFill>
                <a:effectLst/>
              </a:rPr>
              <a:t> </a:t>
            </a:r>
            <a:r>
              <a:rPr lang="en-US" b="0" i="0" dirty="0">
                <a:solidFill>
                  <a:srgbClr val="000000"/>
                </a:solidFill>
                <a:effectLst/>
              </a:rPr>
              <a:t>Lawmaking takes time and requires balancing multiple interests. Change doesn’t happen overnight</a:t>
            </a:r>
            <a:r>
              <a:rPr lang="en-US" dirty="0">
                <a:solidFill>
                  <a:srgbClr val="000000"/>
                </a:solidFill>
              </a:rPr>
              <a:t> - </a:t>
            </a:r>
            <a:r>
              <a:rPr lang="en-US" b="0" i="0" dirty="0">
                <a:solidFill>
                  <a:srgbClr val="000000"/>
                </a:solidFill>
                <a:effectLst/>
              </a:rPr>
              <a:t>persistence matters. </a:t>
            </a:r>
          </a:p>
          <a:p>
            <a:pPr marL="0" indent="0">
              <a:lnSpc>
                <a:spcPct val="110000"/>
              </a:lnSpc>
              <a:spcBef>
                <a:spcPts val="0"/>
              </a:spcBef>
              <a:buNone/>
            </a:pPr>
            <a:endParaRPr lang="en-US" b="0" i="0" dirty="0">
              <a:solidFill>
                <a:srgbClr val="000000"/>
              </a:solidFill>
              <a:effectLst/>
            </a:endParaRPr>
          </a:p>
          <a:p>
            <a:pPr marL="0" indent="0">
              <a:lnSpc>
                <a:spcPct val="110000"/>
              </a:lnSpc>
              <a:spcBef>
                <a:spcPts val="0"/>
              </a:spcBef>
              <a:buNone/>
            </a:pPr>
            <a:r>
              <a:rPr lang="en-US" i="1" dirty="0">
                <a:solidFill>
                  <a:srgbClr val="000000"/>
                </a:solidFill>
              </a:rPr>
              <a:t>It took MASC and others </a:t>
            </a:r>
            <a:r>
              <a:rPr lang="en-US" b="1" i="1" dirty="0">
                <a:solidFill>
                  <a:srgbClr val="000000"/>
                </a:solidFill>
              </a:rPr>
              <a:t>more than 25 years</a:t>
            </a:r>
            <a:r>
              <a:rPr lang="en-US" i="1" dirty="0">
                <a:solidFill>
                  <a:srgbClr val="000000"/>
                </a:solidFill>
              </a:rPr>
              <a:t> </a:t>
            </a:r>
            <a:r>
              <a:rPr lang="en-US" b="1" i="1" dirty="0">
                <a:solidFill>
                  <a:srgbClr val="000000"/>
                </a:solidFill>
              </a:rPr>
              <a:t>to successfully </a:t>
            </a:r>
            <a:r>
              <a:rPr lang="en-US" i="1" dirty="0">
                <a:solidFill>
                  <a:srgbClr val="000000"/>
                </a:solidFill>
              </a:rPr>
              <a:t>lobby to: </a:t>
            </a:r>
            <a:r>
              <a:rPr lang="en-US" b="1" i="1" dirty="0">
                <a:solidFill>
                  <a:srgbClr val="000000"/>
                </a:solidFill>
                <a:effectLst/>
              </a:rPr>
              <a:t>Eliminate the Government Pension Offset </a:t>
            </a:r>
            <a:r>
              <a:rPr lang="en-US" b="0" i="1" dirty="0">
                <a:solidFill>
                  <a:srgbClr val="000000"/>
                </a:solidFill>
                <a:effectLst/>
              </a:rPr>
              <a:t>which penalized private sectors workers aspiring to be teachers, </a:t>
            </a:r>
            <a:r>
              <a:rPr lang="en-US" b="1" i="1" dirty="0">
                <a:solidFill>
                  <a:srgbClr val="000000"/>
                </a:solidFill>
                <a:effectLst/>
              </a:rPr>
              <a:t>and to End the Windfall Elimination Program </a:t>
            </a:r>
            <a:r>
              <a:rPr lang="en-US" b="0" i="1" dirty="0">
                <a:solidFill>
                  <a:srgbClr val="000000"/>
                </a:solidFill>
                <a:effectLst/>
              </a:rPr>
              <a:t>(WEP) that reduced Social Security benefits for public employees and their families. </a:t>
            </a:r>
          </a:p>
          <a:p>
            <a:pPr marL="0" indent="0">
              <a:lnSpc>
                <a:spcPct val="110000"/>
              </a:lnSpc>
              <a:spcBef>
                <a:spcPts val="0"/>
              </a:spcBef>
              <a:buNone/>
            </a:pPr>
            <a:endParaRPr lang="en-US" dirty="0">
              <a:solidFill>
                <a:srgbClr val="000000"/>
              </a:solidFill>
            </a:endParaRPr>
          </a:p>
          <a:p>
            <a:pPr marL="0" indent="0">
              <a:lnSpc>
                <a:spcPct val="110000"/>
              </a:lnSpc>
              <a:spcBef>
                <a:spcPts val="0"/>
              </a:spcBef>
              <a:buNone/>
            </a:pPr>
            <a:r>
              <a:rPr lang="en-US" b="1" i="0" dirty="0">
                <a:solidFill>
                  <a:srgbClr val="6BBD49"/>
                </a:solidFill>
                <a:effectLst/>
              </a:rPr>
              <a:t>Respect with Staff.</a:t>
            </a:r>
            <a:r>
              <a:rPr lang="en-US" b="0" i="0" dirty="0">
                <a:solidFill>
                  <a:srgbClr val="6BBD49"/>
                </a:solidFill>
                <a:effectLst/>
              </a:rPr>
              <a:t> </a:t>
            </a:r>
            <a:r>
              <a:rPr lang="en-US" b="0" i="0" dirty="0">
                <a:solidFill>
                  <a:srgbClr val="000000"/>
                </a:solidFill>
                <a:effectLst/>
              </a:rPr>
              <a:t>Legislative staff play a key role in shaping policy and advising lawmakers. Building relationships with them can be just as important as connecting with the legislators. Many staffers go on to be legislators!</a:t>
            </a:r>
            <a:endParaRPr lang="en-US" dirty="0">
              <a:solidFill>
                <a:srgbClr val="000000"/>
              </a:solidFill>
            </a:endParaRPr>
          </a:p>
          <a:p>
            <a:pPr marL="0" indent="0">
              <a:lnSpc>
                <a:spcPct val="110000"/>
              </a:lnSpc>
              <a:spcBef>
                <a:spcPts val="0"/>
              </a:spcBef>
              <a:buNone/>
            </a:pPr>
            <a:endParaRPr lang="en-US" dirty="0"/>
          </a:p>
        </p:txBody>
      </p:sp>
      <p:pic>
        <p:nvPicPr>
          <p:cNvPr id="4" name="Picture 3" descr="A blue and black sign&#10;&#10;Description automatically generated">
            <a:extLst>
              <a:ext uri="{FF2B5EF4-FFF2-40B4-BE49-F238E27FC236}">
                <a16:creationId xmlns:a16="http://schemas.microsoft.com/office/drawing/2014/main" id="{52BAC12D-AFF7-12B3-B47D-63ED18AAE4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cxnSp>
        <p:nvCxnSpPr>
          <p:cNvPr id="5" name="Straight Connector 4">
            <a:extLst>
              <a:ext uri="{FF2B5EF4-FFF2-40B4-BE49-F238E27FC236}">
                <a16:creationId xmlns:a16="http://schemas.microsoft.com/office/drawing/2014/main" id="{B567D1F9-E64A-D73B-583B-B924A06037D6}"/>
              </a:ext>
            </a:extLst>
          </p:cNvPr>
          <p:cNvCxnSpPr/>
          <p:nvPr/>
        </p:nvCxnSpPr>
        <p:spPr>
          <a:xfrm>
            <a:off x="838200" y="1883664"/>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644750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49A7C8-079E-0617-1BFF-4191CE564D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4F92F0-F62F-BEC9-EEAC-591451067278}"/>
              </a:ext>
            </a:extLst>
          </p:cNvPr>
          <p:cNvSpPr>
            <a:spLocks noGrp="1"/>
          </p:cNvSpPr>
          <p:nvPr>
            <p:ph type="title"/>
          </p:nvPr>
        </p:nvSpPr>
        <p:spPr/>
        <p:txBody>
          <a:bodyPr/>
          <a:lstStyle/>
          <a:p>
            <a:r>
              <a:rPr lang="en-US" dirty="0">
                <a:solidFill>
                  <a:srgbClr val="0E4AA9"/>
                </a:solidFill>
                <a:latin typeface="Gill Sans Nova" panose="020B0602020104020203" pitchFamily="34" charset="0"/>
              </a:rPr>
              <a:t>Use the Media to Communicate</a:t>
            </a:r>
          </a:p>
        </p:txBody>
      </p:sp>
      <p:sp>
        <p:nvSpPr>
          <p:cNvPr id="3" name="Content Placeholder 2">
            <a:extLst>
              <a:ext uri="{FF2B5EF4-FFF2-40B4-BE49-F238E27FC236}">
                <a16:creationId xmlns:a16="http://schemas.microsoft.com/office/drawing/2014/main" id="{5EF76041-33D7-56B5-FB00-667B11FEFDA7}"/>
              </a:ext>
            </a:extLst>
          </p:cNvPr>
          <p:cNvSpPr>
            <a:spLocks noGrp="1"/>
          </p:cNvSpPr>
          <p:nvPr>
            <p:ph idx="1"/>
          </p:nvPr>
        </p:nvSpPr>
        <p:spPr>
          <a:xfrm>
            <a:off x="838200" y="2142761"/>
            <a:ext cx="10515600" cy="4170297"/>
          </a:xfrm>
        </p:spPr>
        <p:txBody>
          <a:bodyPr>
            <a:noAutofit/>
          </a:bodyPr>
          <a:lstStyle/>
          <a:p>
            <a:pPr marL="0" indent="0">
              <a:lnSpc>
                <a:spcPct val="100000"/>
              </a:lnSpc>
              <a:spcBef>
                <a:spcPts val="0"/>
              </a:spcBef>
              <a:buNone/>
            </a:pPr>
            <a:r>
              <a:rPr lang="en-US" sz="2600" b="1" i="0" dirty="0">
                <a:solidFill>
                  <a:srgbClr val="6BBD49"/>
                </a:solidFill>
                <a:effectLst/>
              </a:rPr>
              <a:t>Be Careful. </a:t>
            </a:r>
            <a:r>
              <a:rPr lang="en-US" sz="2600" dirty="0"/>
              <a:t>Do not use children as props or grandstand to get your name in the newspaper and media. Those who embarrass legislators in public may win the moment or carry the day, but they ultimately suffer damage to their credibility for doing so.</a:t>
            </a:r>
          </a:p>
          <a:p>
            <a:pPr marL="0" indent="0">
              <a:lnSpc>
                <a:spcPct val="100000"/>
              </a:lnSpc>
              <a:spcBef>
                <a:spcPts val="0"/>
              </a:spcBef>
              <a:buNone/>
            </a:pPr>
            <a:endParaRPr lang="en-US" sz="2600" dirty="0"/>
          </a:p>
          <a:p>
            <a:pPr marL="0" indent="0">
              <a:lnSpc>
                <a:spcPct val="100000"/>
              </a:lnSpc>
              <a:spcBef>
                <a:spcPts val="0"/>
              </a:spcBef>
              <a:buNone/>
            </a:pPr>
            <a:r>
              <a:rPr lang="en-US" sz="2600" b="1" dirty="0">
                <a:solidFill>
                  <a:srgbClr val="6BBD49"/>
                </a:solidFill>
              </a:rPr>
              <a:t>Don't Just Say It, Show It.</a:t>
            </a:r>
            <a:r>
              <a:rPr lang="en-US" sz="2600" dirty="0">
                <a:solidFill>
                  <a:srgbClr val="6BBD49"/>
                </a:solidFill>
              </a:rPr>
              <a:t> </a:t>
            </a:r>
            <a:r>
              <a:rPr lang="en-US" sz="2600" dirty="0">
                <a:solidFill>
                  <a:srgbClr val="000000"/>
                </a:solidFill>
              </a:rPr>
              <a:t>A demonstration, real-life testimonial, or video on social media can go a long way in illustrating your point and making it relatable to your audience.</a:t>
            </a:r>
          </a:p>
          <a:p>
            <a:pPr marL="0" indent="0">
              <a:lnSpc>
                <a:spcPct val="100000"/>
              </a:lnSpc>
              <a:spcBef>
                <a:spcPts val="0"/>
              </a:spcBef>
              <a:buNone/>
            </a:pPr>
            <a:endParaRPr lang="en-US" sz="2600" dirty="0"/>
          </a:p>
          <a:p>
            <a:pPr marL="0" indent="0">
              <a:lnSpc>
                <a:spcPct val="100000"/>
              </a:lnSpc>
              <a:spcBef>
                <a:spcPts val="0"/>
              </a:spcBef>
              <a:buNone/>
            </a:pPr>
            <a:r>
              <a:rPr lang="en-US" sz="2600" b="1" dirty="0">
                <a:solidFill>
                  <a:srgbClr val="6BBD49"/>
                </a:solidFill>
              </a:rPr>
              <a:t>Build Media Relationships. </a:t>
            </a:r>
            <a:r>
              <a:rPr lang="en-US" sz="2600" b="0" i="0" dirty="0">
                <a:solidFill>
                  <a:srgbClr val="000000"/>
                </a:solidFill>
                <a:effectLst/>
                <a:latin typeface="YAFdtQi73Xs 0"/>
              </a:rPr>
              <a:t>Cultivate relationships with reporters </a:t>
            </a:r>
          </a:p>
          <a:p>
            <a:pPr marL="0" indent="0">
              <a:lnSpc>
                <a:spcPct val="100000"/>
              </a:lnSpc>
              <a:spcBef>
                <a:spcPts val="0"/>
              </a:spcBef>
              <a:buNone/>
            </a:pPr>
            <a:r>
              <a:rPr lang="en-US" sz="2600" b="0" i="0" dirty="0">
                <a:solidFill>
                  <a:srgbClr val="000000"/>
                </a:solidFill>
                <a:effectLst/>
                <a:latin typeface="YAFdtQi73Xs 0"/>
              </a:rPr>
              <a:t>and editors. </a:t>
            </a:r>
            <a:endParaRPr lang="en-US" sz="2600" dirty="0">
              <a:solidFill>
                <a:srgbClr val="000000"/>
              </a:solidFill>
              <a:effectLst/>
              <a:latin typeface="YAFdtQi73Xs 0"/>
            </a:endParaRPr>
          </a:p>
          <a:p>
            <a:pPr marL="0" indent="0">
              <a:lnSpc>
                <a:spcPct val="100000"/>
              </a:lnSpc>
              <a:spcBef>
                <a:spcPts val="0"/>
              </a:spcBef>
              <a:buNone/>
            </a:pPr>
            <a:endParaRPr lang="en-US" sz="2600" dirty="0"/>
          </a:p>
          <a:p>
            <a:pPr marL="0" indent="0">
              <a:lnSpc>
                <a:spcPct val="100000"/>
              </a:lnSpc>
              <a:spcBef>
                <a:spcPts val="0"/>
              </a:spcBef>
              <a:buNone/>
            </a:pPr>
            <a:endParaRPr lang="en-US" sz="2600" dirty="0"/>
          </a:p>
        </p:txBody>
      </p:sp>
      <p:pic>
        <p:nvPicPr>
          <p:cNvPr id="4" name="Picture 3" descr="A blue and black sign&#10;&#10;Description automatically generated">
            <a:extLst>
              <a:ext uri="{FF2B5EF4-FFF2-40B4-BE49-F238E27FC236}">
                <a16:creationId xmlns:a16="http://schemas.microsoft.com/office/drawing/2014/main" id="{5FFFBD7F-4506-E30C-207E-93209F8982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cxnSp>
        <p:nvCxnSpPr>
          <p:cNvPr id="5" name="Straight Connector 4">
            <a:extLst>
              <a:ext uri="{FF2B5EF4-FFF2-40B4-BE49-F238E27FC236}">
                <a16:creationId xmlns:a16="http://schemas.microsoft.com/office/drawing/2014/main" id="{66111756-D354-7468-8562-C6588A9BD0F2}"/>
              </a:ext>
            </a:extLst>
          </p:cNvPr>
          <p:cNvCxnSpPr/>
          <p:nvPr/>
        </p:nvCxnSpPr>
        <p:spPr>
          <a:xfrm>
            <a:off x="838200" y="1883664"/>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919397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B8184E-C919-A766-5178-FAF6286F4F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0C2940-470C-B655-ADF0-30061545A8A0}"/>
              </a:ext>
            </a:extLst>
          </p:cNvPr>
          <p:cNvSpPr>
            <a:spLocks noGrp="1"/>
          </p:cNvSpPr>
          <p:nvPr>
            <p:ph type="title"/>
          </p:nvPr>
        </p:nvSpPr>
        <p:spPr/>
        <p:txBody>
          <a:bodyPr/>
          <a:lstStyle/>
          <a:p>
            <a:r>
              <a:rPr lang="en-US" dirty="0">
                <a:solidFill>
                  <a:srgbClr val="0E4AA9"/>
                </a:solidFill>
                <a:latin typeface="Gill Sans Nova" panose="020B0602020104020203" pitchFamily="34" charset="0"/>
              </a:rPr>
              <a:t>And Remember…</a:t>
            </a:r>
          </a:p>
        </p:txBody>
      </p:sp>
      <p:sp>
        <p:nvSpPr>
          <p:cNvPr id="3" name="Content Placeholder 2">
            <a:extLst>
              <a:ext uri="{FF2B5EF4-FFF2-40B4-BE49-F238E27FC236}">
                <a16:creationId xmlns:a16="http://schemas.microsoft.com/office/drawing/2014/main" id="{4829CE51-E19C-8873-6CF0-000226A33C5C}"/>
              </a:ext>
            </a:extLst>
          </p:cNvPr>
          <p:cNvSpPr>
            <a:spLocks noGrp="1"/>
          </p:cNvSpPr>
          <p:nvPr>
            <p:ph idx="1"/>
          </p:nvPr>
        </p:nvSpPr>
        <p:spPr>
          <a:xfrm>
            <a:off x="838200" y="2142761"/>
            <a:ext cx="10515600" cy="4170297"/>
          </a:xfrm>
        </p:spPr>
        <p:txBody>
          <a:bodyPr>
            <a:noAutofit/>
          </a:bodyPr>
          <a:lstStyle/>
          <a:p>
            <a:pPr marL="0" indent="0">
              <a:lnSpc>
                <a:spcPct val="100000"/>
              </a:lnSpc>
              <a:spcBef>
                <a:spcPts val="0"/>
              </a:spcBef>
              <a:buNone/>
            </a:pPr>
            <a:r>
              <a:rPr lang="en-US" sz="2600" b="1" i="0" dirty="0">
                <a:solidFill>
                  <a:srgbClr val="6BBD49"/>
                </a:solidFill>
                <a:effectLst/>
              </a:rPr>
              <a:t>Leave a One-Page Summary &amp; Follow Up.</a:t>
            </a:r>
            <a:r>
              <a:rPr lang="en-US" sz="2600" b="0" i="0" dirty="0">
                <a:solidFill>
                  <a:srgbClr val="6BBD49"/>
                </a:solidFill>
                <a:effectLst/>
              </a:rPr>
              <a:t> </a:t>
            </a:r>
            <a:r>
              <a:rPr lang="en-US" sz="2600" b="0" i="0" dirty="0">
                <a:solidFill>
                  <a:srgbClr val="000000"/>
                </a:solidFill>
                <a:effectLst/>
              </a:rPr>
              <a:t>Provide a concise fact sheet or letter summarizing your position to leave behind as a reminder of the conversation. After the meeting, send a thank-you note to express appreciation for their time and reinforce your position.</a:t>
            </a:r>
          </a:p>
          <a:p>
            <a:pPr marL="0" indent="0">
              <a:lnSpc>
                <a:spcPct val="100000"/>
              </a:lnSpc>
              <a:spcBef>
                <a:spcPts val="0"/>
              </a:spcBef>
              <a:buNone/>
            </a:pPr>
            <a:endParaRPr lang="en-US" sz="2600" dirty="0"/>
          </a:p>
          <a:p>
            <a:pPr marL="0" indent="0">
              <a:lnSpc>
                <a:spcPct val="100000"/>
              </a:lnSpc>
              <a:spcBef>
                <a:spcPts val="0"/>
              </a:spcBef>
              <a:buNone/>
            </a:pPr>
            <a:r>
              <a:rPr lang="en-US" sz="2600" b="1" i="0" dirty="0">
                <a:solidFill>
                  <a:srgbClr val="6BBD49"/>
                </a:solidFill>
                <a:effectLst/>
              </a:rPr>
              <a:t>Say Thanks.</a:t>
            </a:r>
            <a:r>
              <a:rPr lang="en-US" sz="2600" b="0" i="0" dirty="0">
                <a:solidFill>
                  <a:srgbClr val="6BBD49"/>
                </a:solidFill>
                <a:effectLst/>
              </a:rPr>
              <a:t> </a:t>
            </a:r>
            <a:r>
              <a:rPr lang="en-US" sz="2600" b="0" i="0" dirty="0">
                <a:solidFill>
                  <a:srgbClr val="000000"/>
                </a:solidFill>
                <a:effectLst/>
              </a:rPr>
              <a:t>When legislators support your cause, acknowledge it. A simple thank-you strengthens relationships.</a:t>
            </a:r>
            <a:endParaRPr lang="en-US" sz="2600" dirty="0"/>
          </a:p>
          <a:p>
            <a:pPr marL="0" indent="0">
              <a:lnSpc>
                <a:spcPct val="100000"/>
              </a:lnSpc>
              <a:spcBef>
                <a:spcPts val="0"/>
              </a:spcBef>
              <a:buNone/>
            </a:pPr>
            <a:endParaRPr lang="en-US" sz="2600" dirty="0"/>
          </a:p>
        </p:txBody>
      </p:sp>
      <p:pic>
        <p:nvPicPr>
          <p:cNvPr id="4" name="Picture 3" descr="A blue and black sign&#10;&#10;Description automatically generated">
            <a:extLst>
              <a:ext uri="{FF2B5EF4-FFF2-40B4-BE49-F238E27FC236}">
                <a16:creationId xmlns:a16="http://schemas.microsoft.com/office/drawing/2014/main" id="{7B412B29-A3BD-33BC-05E6-0D35FC31B1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cxnSp>
        <p:nvCxnSpPr>
          <p:cNvPr id="5" name="Straight Connector 4">
            <a:extLst>
              <a:ext uri="{FF2B5EF4-FFF2-40B4-BE49-F238E27FC236}">
                <a16:creationId xmlns:a16="http://schemas.microsoft.com/office/drawing/2014/main" id="{E3F9C482-26C4-7B0D-96E6-23A3CA4382AC}"/>
              </a:ext>
            </a:extLst>
          </p:cNvPr>
          <p:cNvCxnSpPr/>
          <p:nvPr/>
        </p:nvCxnSpPr>
        <p:spPr>
          <a:xfrm>
            <a:off x="838200" y="1883664"/>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238151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2CE2BE-60B6-3933-8377-FEC7DB82B3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C71A78-93ED-5382-5F78-BA49FACBDAFF}"/>
              </a:ext>
            </a:extLst>
          </p:cNvPr>
          <p:cNvSpPr>
            <a:spLocks noGrp="1"/>
          </p:cNvSpPr>
          <p:nvPr>
            <p:ph type="ctrTitle"/>
          </p:nvPr>
        </p:nvSpPr>
        <p:spPr>
          <a:xfrm>
            <a:off x="1524000" y="912813"/>
            <a:ext cx="9144000" cy="2387600"/>
          </a:xfrm>
        </p:spPr>
        <p:txBody>
          <a:bodyPr/>
          <a:lstStyle/>
          <a:p>
            <a:r>
              <a:rPr lang="en-US" dirty="0">
                <a:solidFill>
                  <a:srgbClr val="0E4AA9"/>
                </a:solidFill>
                <a:latin typeface="Gill Sans Nova" panose="020B0602020104020203" pitchFamily="34" charset="0"/>
              </a:rPr>
              <a:t>Questions and Discussion</a:t>
            </a:r>
          </a:p>
        </p:txBody>
      </p:sp>
      <p:sp>
        <p:nvSpPr>
          <p:cNvPr id="3" name="Subtitle 2">
            <a:extLst>
              <a:ext uri="{FF2B5EF4-FFF2-40B4-BE49-F238E27FC236}">
                <a16:creationId xmlns:a16="http://schemas.microsoft.com/office/drawing/2014/main" id="{7BD7458C-EB1A-AE7F-CA9F-A87D4C346719}"/>
              </a:ext>
            </a:extLst>
          </p:cNvPr>
          <p:cNvSpPr>
            <a:spLocks noGrp="1"/>
          </p:cNvSpPr>
          <p:nvPr>
            <p:ph type="subTitle" idx="1"/>
          </p:nvPr>
        </p:nvSpPr>
        <p:spPr>
          <a:xfrm>
            <a:off x="0" y="3392488"/>
            <a:ext cx="12192000" cy="2471308"/>
          </a:xfrm>
        </p:spPr>
        <p:txBody>
          <a:bodyPr>
            <a:normAutofit fontScale="92500" lnSpcReduction="10000"/>
          </a:bodyPr>
          <a:lstStyle/>
          <a:p>
            <a:r>
              <a:rPr lang="en-US" sz="3200" b="1" dirty="0">
                <a:solidFill>
                  <a:srgbClr val="0E4AA9"/>
                </a:solidFill>
                <a:latin typeface="Gill Sans Nova Light" panose="020B0302020104020203" pitchFamily="34" charset="0"/>
              </a:rPr>
              <a:t>Thank you for joining us – contact us anytime</a:t>
            </a:r>
          </a:p>
          <a:p>
            <a:endParaRPr lang="en-US" sz="3200" b="1" dirty="0">
              <a:solidFill>
                <a:srgbClr val="0E4AA9"/>
              </a:solidFill>
              <a:latin typeface="Gill Sans Nova Light" panose="020B0302020104020203" pitchFamily="34" charset="0"/>
            </a:endParaRPr>
          </a:p>
          <a:p>
            <a:r>
              <a:rPr lang="en-US" sz="3200" b="1" dirty="0">
                <a:solidFill>
                  <a:srgbClr val="0E4AA9"/>
                </a:solidFill>
                <a:latin typeface="Gill Sans Nova Light" panose="020B0302020104020203" pitchFamily="34" charset="0"/>
              </a:rPr>
              <a:t>MASC Office: </a:t>
            </a:r>
            <a:r>
              <a:rPr lang="en-US" sz="3200" dirty="0">
                <a:solidFill>
                  <a:srgbClr val="6BBD49"/>
                </a:solidFill>
                <a:latin typeface="Gill Sans Nova Light" panose="020B0302020104020203" pitchFamily="34" charset="0"/>
              </a:rPr>
              <a:t>617-523-8454</a:t>
            </a:r>
          </a:p>
          <a:p>
            <a:r>
              <a:rPr lang="en-US" sz="3200" b="1" dirty="0">
                <a:solidFill>
                  <a:srgbClr val="0E4AA9"/>
                </a:solidFill>
                <a:latin typeface="Gill Sans Nova Light" panose="020B0302020104020203" pitchFamily="34" charset="0"/>
              </a:rPr>
              <a:t>Anthony Andronico </a:t>
            </a:r>
            <a:r>
              <a:rPr lang="en-US" sz="3200" dirty="0">
                <a:solidFill>
                  <a:srgbClr val="6BBD49"/>
                </a:solidFill>
                <a:latin typeface="Gill Sans Nova Light" panose="020B0302020104020203" pitchFamily="34" charset="0"/>
              </a:rPr>
              <a:t>aandronico@masc.org</a:t>
            </a:r>
          </a:p>
          <a:p>
            <a:r>
              <a:rPr lang="en-US" sz="3200" b="1" dirty="0">
                <a:solidFill>
                  <a:srgbClr val="0E4AA9"/>
                </a:solidFill>
                <a:latin typeface="Gill Sans Nova Light" panose="020B0302020104020203" pitchFamily="34" charset="0"/>
              </a:rPr>
              <a:t>Glenn Koocher </a:t>
            </a:r>
            <a:r>
              <a:rPr lang="en-US" sz="3200" dirty="0">
                <a:solidFill>
                  <a:srgbClr val="6BBD49"/>
                </a:solidFill>
                <a:latin typeface="Gill Sans Nova Light" panose="020B0302020104020203" pitchFamily="34" charset="0"/>
              </a:rPr>
              <a:t>gkoocher@masc.org</a:t>
            </a:r>
          </a:p>
        </p:txBody>
      </p:sp>
      <p:pic>
        <p:nvPicPr>
          <p:cNvPr id="5" name="Picture 4" descr="A blue and black sign&#10;&#10;Description automatically generated">
            <a:extLst>
              <a:ext uri="{FF2B5EF4-FFF2-40B4-BE49-F238E27FC236}">
                <a16:creationId xmlns:a16="http://schemas.microsoft.com/office/drawing/2014/main" id="{9009F3B7-25D0-1588-AEE8-78A462FE56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spTree>
    <p:extLst>
      <p:ext uri="{BB962C8B-B14F-4D97-AF65-F5344CB8AC3E}">
        <p14:creationId xmlns:p14="http://schemas.microsoft.com/office/powerpoint/2010/main" val="192934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12EEC5-5971-F9C0-8499-C38F084DDC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6B3379-7476-F019-BA62-603C4FABDFE4}"/>
              </a:ext>
            </a:extLst>
          </p:cNvPr>
          <p:cNvSpPr>
            <a:spLocks noGrp="1"/>
          </p:cNvSpPr>
          <p:nvPr>
            <p:ph type="title"/>
          </p:nvPr>
        </p:nvSpPr>
        <p:spPr/>
        <p:txBody>
          <a:bodyPr>
            <a:normAutofit fontScale="90000"/>
          </a:bodyPr>
          <a:lstStyle/>
          <a:p>
            <a:r>
              <a:rPr lang="en-US" dirty="0">
                <a:solidFill>
                  <a:srgbClr val="0E4AA9"/>
                </a:solidFill>
                <a:latin typeface="Gill Sans Nova" panose="020B0602020104020203" pitchFamily="34" charset="0"/>
              </a:rPr>
              <a:t>Day on the Hill Timeline Overview</a:t>
            </a:r>
            <a:br>
              <a:rPr lang="en-US" dirty="0">
                <a:solidFill>
                  <a:srgbClr val="0E4AA9"/>
                </a:solidFill>
                <a:latin typeface="Gill Sans Nova" panose="020B0602020104020203" pitchFamily="34" charset="0"/>
              </a:rPr>
            </a:br>
            <a:r>
              <a:rPr lang="en-US" sz="2800" dirty="0">
                <a:solidFill>
                  <a:srgbClr val="6BBD49"/>
                </a:solidFill>
                <a:latin typeface="Gill Sans Nova" panose="020B0602020104020203" pitchFamily="34" charset="0"/>
              </a:rPr>
              <a:t>Monday, March 30</a:t>
            </a:r>
            <a:r>
              <a:rPr lang="en-US" sz="2800" baseline="30000" dirty="0">
                <a:solidFill>
                  <a:srgbClr val="6BBD49"/>
                </a:solidFill>
                <a:latin typeface="Gill Sans Nova" panose="020B0602020104020203" pitchFamily="34" charset="0"/>
              </a:rPr>
              <a:t>th</a:t>
            </a:r>
            <a:r>
              <a:rPr lang="en-US" sz="2800" dirty="0">
                <a:solidFill>
                  <a:srgbClr val="6BBD49"/>
                </a:solidFill>
                <a:latin typeface="Gill Sans Nova" panose="020B0602020104020203" pitchFamily="34" charset="0"/>
              </a:rPr>
              <a:t> at the State House (Gardner Auditorium / Great Hall)</a:t>
            </a:r>
            <a:endParaRPr lang="en-US" dirty="0">
              <a:solidFill>
                <a:srgbClr val="6BBD49"/>
              </a:solidFill>
              <a:latin typeface="Gill Sans Nova" panose="020B0602020104020203" pitchFamily="34" charset="0"/>
            </a:endParaRPr>
          </a:p>
        </p:txBody>
      </p:sp>
      <p:sp>
        <p:nvSpPr>
          <p:cNvPr id="3" name="Content Placeholder 2">
            <a:extLst>
              <a:ext uri="{FF2B5EF4-FFF2-40B4-BE49-F238E27FC236}">
                <a16:creationId xmlns:a16="http://schemas.microsoft.com/office/drawing/2014/main" id="{0AA94909-9FDF-1FCB-F004-6CF2149F9E86}"/>
              </a:ext>
            </a:extLst>
          </p:cNvPr>
          <p:cNvSpPr>
            <a:spLocks noGrp="1"/>
          </p:cNvSpPr>
          <p:nvPr>
            <p:ph sz="half" idx="1"/>
          </p:nvPr>
        </p:nvSpPr>
        <p:spPr>
          <a:xfrm>
            <a:off x="838200" y="2076641"/>
            <a:ext cx="5181600" cy="4351338"/>
          </a:xfrm>
        </p:spPr>
        <p:txBody>
          <a:bodyPr>
            <a:normAutofit fontScale="85000" lnSpcReduction="20000"/>
          </a:bodyPr>
          <a:lstStyle/>
          <a:p>
            <a:pPr marL="0" indent="0" algn="l">
              <a:lnSpc>
                <a:spcPct val="100000"/>
              </a:lnSpc>
              <a:spcBef>
                <a:spcPts val="0"/>
              </a:spcBef>
              <a:buNone/>
            </a:pPr>
            <a:r>
              <a:rPr lang="en-US" sz="2600" b="1" dirty="0"/>
              <a:t>9:30am – 10:00am </a:t>
            </a:r>
            <a:r>
              <a:rPr lang="en-US" sz="2600" dirty="0"/>
              <a:t>Registration</a:t>
            </a:r>
          </a:p>
          <a:p>
            <a:pPr marL="0" indent="0" algn="l">
              <a:lnSpc>
                <a:spcPct val="100000"/>
              </a:lnSpc>
              <a:spcBef>
                <a:spcPts val="0"/>
              </a:spcBef>
              <a:buNone/>
            </a:pPr>
            <a:endParaRPr lang="en-US" sz="2600" b="1" dirty="0"/>
          </a:p>
          <a:p>
            <a:pPr marL="0" indent="0" algn="l">
              <a:lnSpc>
                <a:spcPct val="100000"/>
              </a:lnSpc>
              <a:spcBef>
                <a:spcPts val="0"/>
              </a:spcBef>
              <a:buNone/>
            </a:pPr>
            <a:r>
              <a:rPr lang="en-US" sz="2600" b="1" dirty="0"/>
              <a:t>10:00am</a:t>
            </a:r>
            <a:r>
              <a:rPr lang="en-US" sz="2600" dirty="0"/>
              <a:t> Welcome and Legislator of the Year Presentation</a:t>
            </a:r>
          </a:p>
          <a:p>
            <a:pPr lvl="1">
              <a:lnSpc>
                <a:spcPct val="100000"/>
              </a:lnSpc>
              <a:spcBef>
                <a:spcPts val="0"/>
              </a:spcBef>
            </a:pPr>
            <a:r>
              <a:rPr lang="en-US" sz="1900" dirty="0"/>
              <a:t>MASC President Denise Hurst</a:t>
            </a:r>
          </a:p>
          <a:p>
            <a:pPr lvl="1">
              <a:lnSpc>
                <a:spcPct val="100000"/>
              </a:lnSpc>
              <a:spcBef>
                <a:spcPts val="0"/>
              </a:spcBef>
            </a:pPr>
            <a:r>
              <a:rPr lang="en-US" sz="1900" dirty="0"/>
              <a:t>Sen. Patrick O’Connor</a:t>
            </a:r>
          </a:p>
          <a:p>
            <a:pPr lvl="1">
              <a:lnSpc>
                <a:spcPct val="100000"/>
              </a:lnSpc>
              <a:spcBef>
                <a:spcPts val="0"/>
              </a:spcBef>
            </a:pPr>
            <a:r>
              <a:rPr lang="en-US" sz="1900" dirty="0"/>
              <a:t>Rep. Ken Gordon</a:t>
            </a:r>
          </a:p>
          <a:p>
            <a:pPr marL="0" indent="0" algn="l">
              <a:lnSpc>
                <a:spcPct val="100000"/>
              </a:lnSpc>
              <a:spcBef>
                <a:spcPts val="0"/>
              </a:spcBef>
              <a:buNone/>
            </a:pPr>
            <a:endParaRPr lang="en-US" sz="2600" dirty="0"/>
          </a:p>
          <a:p>
            <a:pPr marL="0" indent="0" algn="l">
              <a:lnSpc>
                <a:spcPct val="100000"/>
              </a:lnSpc>
              <a:spcBef>
                <a:spcPts val="0"/>
              </a:spcBef>
              <a:buNone/>
            </a:pPr>
            <a:r>
              <a:rPr lang="en-US" sz="2600" b="1" dirty="0"/>
              <a:t>10:30am </a:t>
            </a:r>
            <a:r>
              <a:rPr lang="en-US" sz="2600" dirty="0"/>
              <a:t>Federal Decisions, State Consequences: Understanding the Budget Impact</a:t>
            </a:r>
          </a:p>
          <a:p>
            <a:pPr lvl="1">
              <a:lnSpc>
                <a:spcPct val="100000"/>
              </a:lnSpc>
              <a:spcBef>
                <a:spcPts val="0"/>
              </a:spcBef>
            </a:pPr>
            <a:r>
              <a:rPr lang="en-US" sz="1900" dirty="0"/>
              <a:t>Doug Howgate, President, Mass Taxpayers </a:t>
            </a:r>
          </a:p>
          <a:p>
            <a:pPr marL="0" indent="0" algn="l">
              <a:lnSpc>
                <a:spcPct val="100000"/>
              </a:lnSpc>
              <a:spcBef>
                <a:spcPts val="0"/>
              </a:spcBef>
              <a:buNone/>
            </a:pPr>
            <a:endParaRPr lang="en-US" sz="2600" b="1" dirty="0"/>
          </a:p>
          <a:p>
            <a:pPr marL="0" indent="0" algn="l">
              <a:lnSpc>
                <a:spcPct val="100000"/>
              </a:lnSpc>
              <a:spcBef>
                <a:spcPts val="0"/>
              </a:spcBef>
              <a:buNone/>
            </a:pPr>
            <a:r>
              <a:rPr lang="en-US" sz="2600" b="1" dirty="0"/>
              <a:t>11:00am</a:t>
            </a:r>
            <a:r>
              <a:rPr lang="en-US" sz="2600" dirty="0"/>
              <a:t> The Inflation Fix: Stabilizing School Funding </a:t>
            </a:r>
          </a:p>
          <a:p>
            <a:pPr lvl="1">
              <a:lnSpc>
                <a:spcPct val="100000"/>
              </a:lnSpc>
              <a:spcBef>
                <a:spcPts val="0"/>
              </a:spcBef>
            </a:pPr>
            <a:r>
              <a:rPr lang="en-US" sz="1900" dirty="0"/>
              <a:t>Sen. Jason Lewis, Senate Chair, Committee on Education</a:t>
            </a:r>
          </a:p>
        </p:txBody>
      </p:sp>
      <p:sp>
        <p:nvSpPr>
          <p:cNvPr id="6" name="Content Placeholder 5">
            <a:extLst>
              <a:ext uri="{FF2B5EF4-FFF2-40B4-BE49-F238E27FC236}">
                <a16:creationId xmlns:a16="http://schemas.microsoft.com/office/drawing/2014/main" id="{554798C7-24C3-A2D2-C205-DBACC0CD0452}"/>
              </a:ext>
            </a:extLst>
          </p:cNvPr>
          <p:cNvSpPr>
            <a:spLocks noGrp="1"/>
          </p:cNvSpPr>
          <p:nvPr>
            <p:ph sz="half" idx="2"/>
          </p:nvPr>
        </p:nvSpPr>
        <p:spPr>
          <a:xfrm>
            <a:off x="6172200" y="2076641"/>
            <a:ext cx="5181600" cy="4012497"/>
          </a:xfrm>
        </p:spPr>
        <p:txBody>
          <a:bodyPr>
            <a:normAutofit fontScale="85000" lnSpcReduction="20000"/>
          </a:bodyPr>
          <a:lstStyle/>
          <a:p>
            <a:pPr marL="0" indent="0" algn="l">
              <a:lnSpc>
                <a:spcPct val="100000"/>
              </a:lnSpc>
              <a:spcBef>
                <a:spcPts val="0"/>
              </a:spcBef>
              <a:buNone/>
            </a:pPr>
            <a:r>
              <a:rPr lang="en-US" sz="2600" b="1" dirty="0"/>
              <a:t>11:20am</a:t>
            </a:r>
            <a:r>
              <a:rPr lang="en-US" sz="2600" dirty="0"/>
              <a:t> Supporting Rural Districts: Legislative Solutions for Small and Regional Schools</a:t>
            </a:r>
          </a:p>
          <a:p>
            <a:pPr lvl="1">
              <a:lnSpc>
                <a:spcPct val="100000"/>
              </a:lnSpc>
              <a:spcBef>
                <a:spcPts val="0"/>
              </a:spcBef>
            </a:pPr>
            <a:r>
              <a:rPr lang="en-US" sz="1900" dirty="0"/>
              <a:t>Martha Thurber, Mohawk Trail Reg. School Committee</a:t>
            </a:r>
          </a:p>
          <a:p>
            <a:pPr lvl="1">
              <a:lnSpc>
                <a:spcPct val="100000"/>
              </a:lnSpc>
              <a:spcBef>
                <a:spcPts val="0"/>
              </a:spcBef>
            </a:pPr>
            <a:r>
              <a:rPr lang="en-US" sz="1900" dirty="0"/>
              <a:t>Jessica Corwin, Sunderland/Frontier Reg. School Committees</a:t>
            </a:r>
          </a:p>
          <a:p>
            <a:pPr marL="0" indent="0" algn="l">
              <a:lnSpc>
                <a:spcPct val="100000"/>
              </a:lnSpc>
              <a:spcBef>
                <a:spcPts val="0"/>
              </a:spcBef>
              <a:buNone/>
            </a:pPr>
            <a:endParaRPr lang="en-US" sz="2600" b="1" dirty="0"/>
          </a:p>
          <a:p>
            <a:pPr marL="0" indent="0" algn="l">
              <a:lnSpc>
                <a:spcPct val="100000"/>
              </a:lnSpc>
              <a:spcBef>
                <a:spcPts val="0"/>
              </a:spcBef>
              <a:buNone/>
            </a:pPr>
            <a:r>
              <a:rPr lang="en-US" sz="2600" b="1" dirty="0"/>
              <a:t>11:40am</a:t>
            </a:r>
            <a:r>
              <a:rPr lang="en-US" sz="2600" dirty="0"/>
              <a:t> Strengthening School Finance: Reserve Funds &amp; Special Education Stability</a:t>
            </a:r>
          </a:p>
          <a:p>
            <a:pPr lvl="1">
              <a:lnSpc>
                <a:spcPct val="100000"/>
              </a:lnSpc>
              <a:spcBef>
                <a:spcPts val="0"/>
              </a:spcBef>
            </a:pPr>
            <a:r>
              <a:rPr lang="en-US" sz="1900" dirty="0"/>
              <a:t>Rep. Kathy </a:t>
            </a:r>
            <a:r>
              <a:rPr lang="en-US" sz="1900" dirty="0" err="1"/>
              <a:t>LaNatra</a:t>
            </a:r>
            <a:endParaRPr lang="en-US" sz="1900" dirty="0"/>
          </a:p>
          <a:p>
            <a:pPr marL="0" indent="0" algn="l">
              <a:lnSpc>
                <a:spcPct val="100000"/>
              </a:lnSpc>
              <a:spcBef>
                <a:spcPts val="0"/>
              </a:spcBef>
              <a:buNone/>
            </a:pPr>
            <a:endParaRPr lang="en-US" sz="2600" b="1" dirty="0"/>
          </a:p>
          <a:p>
            <a:pPr marL="0" indent="0" algn="l">
              <a:lnSpc>
                <a:spcPct val="100000"/>
              </a:lnSpc>
              <a:spcBef>
                <a:spcPts val="0"/>
              </a:spcBef>
              <a:buNone/>
            </a:pPr>
            <a:r>
              <a:rPr lang="en-US" sz="2600" b="1" dirty="0"/>
              <a:t>12pm</a:t>
            </a:r>
            <a:r>
              <a:rPr lang="en-US" sz="2600" dirty="0"/>
              <a:t> MASC Budget Priorities Update</a:t>
            </a:r>
          </a:p>
          <a:p>
            <a:pPr lvl="1">
              <a:lnSpc>
                <a:spcPct val="100000"/>
              </a:lnSpc>
              <a:spcBef>
                <a:spcPts val="0"/>
              </a:spcBef>
            </a:pPr>
            <a:r>
              <a:rPr lang="en-US" sz="1900" dirty="0"/>
              <a:t>Bridget Garabedian, Chair, MASC Legislative Committee</a:t>
            </a:r>
          </a:p>
        </p:txBody>
      </p:sp>
      <p:pic>
        <p:nvPicPr>
          <p:cNvPr id="4" name="Picture 3" descr="A blue and black sign&#10;&#10;Description automatically generated">
            <a:extLst>
              <a:ext uri="{FF2B5EF4-FFF2-40B4-BE49-F238E27FC236}">
                <a16:creationId xmlns:a16="http://schemas.microsoft.com/office/drawing/2014/main" id="{B0ECF8C2-7704-74DF-7288-C6BA5BFD63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cxnSp>
        <p:nvCxnSpPr>
          <p:cNvPr id="5" name="Straight Connector 4">
            <a:extLst>
              <a:ext uri="{FF2B5EF4-FFF2-40B4-BE49-F238E27FC236}">
                <a16:creationId xmlns:a16="http://schemas.microsoft.com/office/drawing/2014/main" id="{E735BA15-64B2-EB16-992D-A5BEFF27B8A9}"/>
              </a:ext>
            </a:extLst>
          </p:cNvPr>
          <p:cNvCxnSpPr/>
          <p:nvPr/>
        </p:nvCxnSpPr>
        <p:spPr>
          <a:xfrm>
            <a:off x="838200" y="1883664"/>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43461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1E75D3-6ECC-B274-BA17-3F63308F80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AC9662-0BF6-A2A0-8688-75BDC9EE9F1F}"/>
              </a:ext>
            </a:extLst>
          </p:cNvPr>
          <p:cNvSpPr>
            <a:spLocks noGrp="1"/>
          </p:cNvSpPr>
          <p:nvPr>
            <p:ph type="title"/>
          </p:nvPr>
        </p:nvSpPr>
        <p:spPr/>
        <p:txBody>
          <a:bodyPr/>
          <a:lstStyle/>
          <a:p>
            <a:r>
              <a:rPr lang="en-US" dirty="0">
                <a:solidFill>
                  <a:srgbClr val="0E4AA9"/>
                </a:solidFill>
                <a:latin typeface="Gill Sans Nova" panose="020B0602020104020203" pitchFamily="34" charset="0"/>
              </a:rPr>
              <a:t>MASC Guiding Policy Principles</a:t>
            </a:r>
          </a:p>
        </p:txBody>
      </p:sp>
      <p:sp>
        <p:nvSpPr>
          <p:cNvPr id="3" name="Content Placeholder 2">
            <a:extLst>
              <a:ext uri="{FF2B5EF4-FFF2-40B4-BE49-F238E27FC236}">
                <a16:creationId xmlns:a16="http://schemas.microsoft.com/office/drawing/2014/main" id="{AAAD6F6A-6405-3213-0F69-7B50A2C313E5}"/>
              </a:ext>
            </a:extLst>
          </p:cNvPr>
          <p:cNvSpPr>
            <a:spLocks noGrp="1"/>
          </p:cNvSpPr>
          <p:nvPr>
            <p:ph sz="half" idx="1"/>
          </p:nvPr>
        </p:nvSpPr>
        <p:spPr>
          <a:xfrm>
            <a:off x="838200" y="2141537"/>
            <a:ext cx="5181600" cy="4351338"/>
          </a:xfrm>
        </p:spPr>
        <p:txBody>
          <a:bodyPr>
            <a:normAutofit fontScale="92500" lnSpcReduction="20000"/>
          </a:bodyPr>
          <a:lstStyle/>
          <a:p>
            <a:r>
              <a:rPr lang="en-US" b="1" dirty="0">
                <a:solidFill>
                  <a:srgbClr val="6BBD49"/>
                </a:solidFill>
              </a:rPr>
              <a:t>Retain school committees as a powerful voice for oversight and governance</a:t>
            </a:r>
          </a:p>
          <a:p>
            <a:pPr lvl="1"/>
            <a:r>
              <a:rPr lang="en-US" dirty="0"/>
              <a:t>Ensure the ability of the School Committee to protect the interests of students, parents, and the community to oversee their local government</a:t>
            </a:r>
          </a:p>
          <a:p>
            <a:pPr lvl="1"/>
            <a:r>
              <a:rPr lang="en-US" dirty="0"/>
              <a:t>Preserve the fiduciary responsibilities over budget and school finance</a:t>
            </a:r>
          </a:p>
          <a:p>
            <a:pPr lvl="1"/>
            <a:r>
              <a:rPr lang="en-US" dirty="0"/>
              <a:t>End receiverships over local districts</a:t>
            </a:r>
          </a:p>
          <a:p>
            <a:pPr lvl="1"/>
            <a:r>
              <a:rPr lang="en-US" dirty="0"/>
              <a:t>Assure a “seat at the table” whenever policy is being made</a:t>
            </a:r>
          </a:p>
          <a:p>
            <a:endParaRPr lang="en-US" dirty="0"/>
          </a:p>
        </p:txBody>
      </p:sp>
      <p:sp>
        <p:nvSpPr>
          <p:cNvPr id="6" name="Content Placeholder 5">
            <a:extLst>
              <a:ext uri="{FF2B5EF4-FFF2-40B4-BE49-F238E27FC236}">
                <a16:creationId xmlns:a16="http://schemas.microsoft.com/office/drawing/2014/main" id="{F6D0078B-DAF4-EC75-A20D-38D2F919B93D}"/>
              </a:ext>
            </a:extLst>
          </p:cNvPr>
          <p:cNvSpPr>
            <a:spLocks noGrp="1"/>
          </p:cNvSpPr>
          <p:nvPr>
            <p:ph sz="half" idx="2"/>
          </p:nvPr>
        </p:nvSpPr>
        <p:spPr>
          <a:xfrm>
            <a:off x="6172200" y="2141537"/>
            <a:ext cx="5181600" cy="4351338"/>
          </a:xfrm>
        </p:spPr>
        <p:txBody>
          <a:bodyPr>
            <a:normAutofit fontScale="92500" lnSpcReduction="20000"/>
          </a:bodyPr>
          <a:lstStyle/>
          <a:p>
            <a:r>
              <a:rPr lang="en-US" b="1" dirty="0">
                <a:solidFill>
                  <a:srgbClr val="6BBD49"/>
                </a:solidFill>
              </a:rPr>
              <a:t>Invest in all aspects of education (Budget &amp; Funding)</a:t>
            </a:r>
          </a:p>
          <a:p>
            <a:pPr lvl="1"/>
            <a:r>
              <a:rPr lang="en-US" dirty="0"/>
              <a:t>Follow through on the mission of Student Opportunity Act</a:t>
            </a:r>
          </a:p>
          <a:p>
            <a:pPr lvl="1"/>
            <a:r>
              <a:rPr lang="en-US" dirty="0"/>
              <a:t>Restructure the “Inflation Index” for the Foundation Budget</a:t>
            </a:r>
          </a:p>
          <a:p>
            <a:pPr lvl="1"/>
            <a:r>
              <a:rPr lang="en-US" dirty="0"/>
              <a:t>Increase support for Small and Rural Schools and Districts </a:t>
            </a:r>
          </a:p>
          <a:p>
            <a:pPr lvl="1"/>
            <a:r>
              <a:rPr lang="en-US" dirty="0"/>
              <a:t>Regional Transportation funding</a:t>
            </a:r>
          </a:p>
          <a:p>
            <a:pPr lvl="1"/>
            <a:r>
              <a:rPr lang="en-US" dirty="0"/>
              <a:t>Charter School mitigation</a:t>
            </a:r>
          </a:p>
          <a:p>
            <a:pPr lvl="1"/>
            <a:r>
              <a:rPr lang="en-US" dirty="0"/>
              <a:t>Special Education – General and Circuit Breaker</a:t>
            </a:r>
          </a:p>
        </p:txBody>
      </p:sp>
      <p:pic>
        <p:nvPicPr>
          <p:cNvPr id="4" name="Picture 3" descr="A blue and black sign&#10;&#10;Description automatically generated">
            <a:extLst>
              <a:ext uri="{FF2B5EF4-FFF2-40B4-BE49-F238E27FC236}">
                <a16:creationId xmlns:a16="http://schemas.microsoft.com/office/drawing/2014/main" id="{5B4C287B-F051-6B22-6E02-C844BC9EF5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cxnSp>
        <p:nvCxnSpPr>
          <p:cNvPr id="5" name="Straight Connector 4">
            <a:extLst>
              <a:ext uri="{FF2B5EF4-FFF2-40B4-BE49-F238E27FC236}">
                <a16:creationId xmlns:a16="http://schemas.microsoft.com/office/drawing/2014/main" id="{726397E9-D175-E4EB-63CB-A4ACBA2F27D6}"/>
              </a:ext>
            </a:extLst>
          </p:cNvPr>
          <p:cNvCxnSpPr/>
          <p:nvPr/>
        </p:nvCxnSpPr>
        <p:spPr>
          <a:xfrm>
            <a:off x="838200" y="1883664"/>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78981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4B230-A559-B0FD-4978-8F2FAB3733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EC532A-BC09-9A09-3575-57E9002815FB}"/>
              </a:ext>
            </a:extLst>
          </p:cNvPr>
          <p:cNvSpPr>
            <a:spLocks noGrp="1"/>
          </p:cNvSpPr>
          <p:nvPr>
            <p:ph type="title"/>
          </p:nvPr>
        </p:nvSpPr>
        <p:spPr/>
        <p:txBody>
          <a:bodyPr/>
          <a:lstStyle/>
          <a:p>
            <a:r>
              <a:rPr lang="en-US" dirty="0">
                <a:solidFill>
                  <a:srgbClr val="0E4AA9"/>
                </a:solidFill>
                <a:latin typeface="Gill Sans Nova" panose="020B0602020104020203" pitchFamily="34" charset="0"/>
              </a:rPr>
              <a:t>MASC Public Policy Development Timeline</a:t>
            </a:r>
          </a:p>
        </p:txBody>
      </p:sp>
      <p:sp>
        <p:nvSpPr>
          <p:cNvPr id="3" name="Content Placeholder 2">
            <a:extLst>
              <a:ext uri="{FF2B5EF4-FFF2-40B4-BE49-F238E27FC236}">
                <a16:creationId xmlns:a16="http://schemas.microsoft.com/office/drawing/2014/main" id="{AF5E307B-94EC-AF62-A430-164518F62189}"/>
              </a:ext>
            </a:extLst>
          </p:cNvPr>
          <p:cNvSpPr>
            <a:spLocks noGrp="1"/>
          </p:cNvSpPr>
          <p:nvPr>
            <p:ph sz="half" idx="1"/>
          </p:nvPr>
        </p:nvSpPr>
        <p:spPr>
          <a:xfrm>
            <a:off x="838201" y="1819649"/>
            <a:ext cx="5181600" cy="4351338"/>
          </a:xfrm>
        </p:spPr>
        <p:txBody>
          <a:bodyPr>
            <a:normAutofit fontScale="70000" lnSpcReduction="20000"/>
          </a:bodyPr>
          <a:lstStyle/>
          <a:p>
            <a:pPr marL="0" indent="0">
              <a:buNone/>
            </a:pPr>
            <a:r>
              <a:rPr lang="en-US" b="1" dirty="0">
                <a:solidFill>
                  <a:srgbClr val="6BBD49"/>
                </a:solidFill>
              </a:rPr>
              <a:t>Early Spring</a:t>
            </a:r>
          </a:p>
          <a:p>
            <a:pPr lvl="1"/>
            <a:r>
              <a:rPr lang="en-US" sz="2600" b="0" i="0" dirty="0">
                <a:solidFill>
                  <a:srgbClr val="000000"/>
                </a:solidFill>
                <a:effectLst/>
              </a:rPr>
              <a:t>Members are notified of all expiring resolutions by March 1. Resolutions expire 3 years after their initial passage and require re-authorization at the Delegate Assembly to remain a policy priority.</a:t>
            </a:r>
            <a:endParaRPr lang="en-US" sz="2600" dirty="0"/>
          </a:p>
          <a:p>
            <a:pPr marL="0" indent="0">
              <a:buNone/>
            </a:pPr>
            <a:r>
              <a:rPr lang="en-US" b="1" dirty="0">
                <a:solidFill>
                  <a:srgbClr val="6BBD49"/>
                </a:solidFill>
              </a:rPr>
              <a:t>Late Spring</a:t>
            </a:r>
          </a:p>
          <a:p>
            <a:pPr lvl="1"/>
            <a:r>
              <a:rPr lang="en-US" sz="2600" b="0" i="0" dirty="0">
                <a:solidFill>
                  <a:srgbClr val="000000"/>
                </a:solidFill>
                <a:effectLst/>
              </a:rPr>
              <a:t>Resolutions to be considered at the Delegate Assembly must be submitted by June 1. At least 5 members across 2 divisions must support the same resolution to be automatically considered at the Delegate Assembly.</a:t>
            </a:r>
            <a:endParaRPr lang="en-US" sz="2600" dirty="0"/>
          </a:p>
          <a:p>
            <a:pPr marL="0" indent="0">
              <a:buNone/>
            </a:pPr>
            <a:r>
              <a:rPr lang="en-US" b="1" dirty="0">
                <a:solidFill>
                  <a:srgbClr val="6BBD49"/>
                </a:solidFill>
              </a:rPr>
              <a:t>Summer</a:t>
            </a:r>
          </a:p>
          <a:p>
            <a:pPr lvl="1"/>
            <a:r>
              <a:rPr lang="en-US" sz="2600" b="0" i="0" dirty="0">
                <a:solidFill>
                  <a:srgbClr val="000000"/>
                </a:solidFill>
                <a:effectLst/>
              </a:rPr>
              <a:t>The MASC Resolutions Committee may recommend additional resolutions to appear before the Delegate Assembly. Those recommendations must then be approved by the Board of Directors.</a:t>
            </a:r>
            <a:endParaRPr lang="en-US" sz="2600" dirty="0"/>
          </a:p>
        </p:txBody>
      </p:sp>
      <p:sp>
        <p:nvSpPr>
          <p:cNvPr id="6" name="Content Placeholder 5">
            <a:extLst>
              <a:ext uri="{FF2B5EF4-FFF2-40B4-BE49-F238E27FC236}">
                <a16:creationId xmlns:a16="http://schemas.microsoft.com/office/drawing/2014/main" id="{5E34C908-CF84-8F58-1E05-9FD2C6EAD488}"/>
              </a:ext>
            </a:extLst>
          </p:cNvPr>
          <p:cNvSpPr>
            <a:spLocks noGrp="1"/>
          </p:cNvSpPr>
          <p:nvPr>
            <p:ph sz="half" idx="2"/>
          </p:nvPr>
        </p:nvSpPr>
        <p:spPr>
          <a:xfrm>
            <a:off x="6172199" y="1819649"/>
            <a:ext cx="5181600" cy="4351338"/>
          </a:xfrm>
        </p:spPr>
        <p:txBody>
          <a:bodyPr>
            <a:normAutofit fontScale="70000" lnSpcReduction="20000"/>
          </a:bodyPr>
          <a:lstStyle/>
          <a:p>
            <a:pPr marL="0" indent="0">
              <a:buNone/>
            </a:pPr>
            <a:r>
              <a:rPr lang="en-US" b="1" dirty="0">
                <a:solidFill>
                  <a:srgbClr val="6BBD49"/>
                </a:solidFill>
              </a:rPr>
              <a:t>Fall</a:t>
            </a:r>
          </a:p>
          <a:p>
            <a:pPr lvl="1"/>
            <a:r>
              <a:rPr lang="en-US" sz="2600" b="0" i="0" dirty="0">
                <a:solidFill>
                  <a:srgbClr val="000000"/>
                </a:solidFill>
                <a:effectLst/>
              </a:rPr>
              <a:t>Each member district must appoint a delegate to vote on their behalf at least one week prior to the Delegate Assembly. Delegates then convene at the Delegate Assembly where resolutions are presented for consideration.</a:t>
            </a:r>
            <a:endParaRPr lang="en-US" sz="2600" dirty="0"/>
          </a:p>
          <a:p>
            <a:pPr marL="0" indent="0">
              <a:buNone/>
            </a:pPr>
            <a:r>
              <a:rPr lang="en-US" b="1" dirty="0">
                <a:solidFill>
                  <a:srgbClr val="6BBD49"/>
                </a:solidFill>
              </a:rPr>
              <a:t>Winter</a:t>
            </a:r>
          </a:p>
          <a:p>
            <a:pPr lvl="1"/>
            <a:r>
              <a:rPr lang="en-US" sz="2600" b="0" i="0" dirty="0">
                <a:solidFill>
                  <a:srgbClr val="000000"/>
                </a:solidFill>
                <a:effectLst/>
              </a:rPr>
              <a:t>MASC staff, with guidance from the Board of Directors and the Legislative Committee, develop a comprehensive public policy strategy that incorporates new and existing directives set by the Delegate Assembly.</a:t>
            </a:r>
          </a:p>
          <a:p>
            <a:pPr marL="0" indent="0">
              <a:buNone/>
            </a:pPr>
            <a:r>
              <a:rPr lang="en-US" sz="3000" b="1" dirty="0">
                <a:solidFill>
                  <a:srgbClr val="6BBD49"/>
                </a:solidFill>
              </a:rPr>
              <a:t>Ongoing</a:t>
            </a:r>
          </a:p>
          <a:p>
            <a:pPr lvl="1"/>
            <a:r>
              <a:rPr lang="en-US" sz="2600" dirty="0">
                <a:solidFill>
                  <a:srgbClr val="000000"/>
                </a:solidFill>
              </a:rPr>
              <a:t>MASC Board, Staff, and Legislative Committee monitor policy developments and implement action plans based on the guiding policy principles and the existing resolutions passed by members.</a:t>
            </a:r>
            <a:endParaRPr lang="en-US" sz="2600" dirty="0"/>
          </a:p>
          <a:p>
            <a:endParaRPr lang="en-US" dirty="0"/>
          </a:p>
        </p:txBody>
      </p:sp>
      <p:pic>
        <p:nvPicPr>
          <p:cNvPr id="4" name="Picture 3" descr="A blue and black sign&#10;&#10;Description automatically generated">
            <a:extLst>
              <a:ext uri="{FF2B5EF4-FFF2-40B4-BE49-F238E27FC236}">
                <a16:creationId xmlns:a16="http://schemas.microsoft.com/office/drawing/2014/main" id="{84C2AA5C-DA30-9795-DB2B-69BF37AE49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6351" y="5971350"/>
            <a:ext cx="1863723" cy="698896"/>
          </a:xfrm>
          <a:prstGeom prst="rect">
            <a:avLst/>
          </a:prstGeom>
        </p:spPr>
      </p:pic>
      <p:cxnSp>
        <p:nvCxnSpPr>
          <p:cNvPr id="5" name="Straight Connector 4">
            <a:extLst>
              <a:ext uri="{FF2B5EF4-FFF2-40B4-BE49-F238E27FC236}">
                <a16:creationId xmlns:a16="http://schemas.microsoft.com/office/drawing/2014/main" id="{106FE3F2-2A60-0D39-1B31-1CEE0952D5A6}"/>
              </a:ext>
            </a:extLst>
          </p:cNvPr>
          <p:cNvCxnSpPr/>
          <p:nvPr/>
        </p:nvCxnSpPr>
        <p:spPr>
          <a:xfrm>
            <a:off x="800100" y="1582723"/>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08229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CC00F-BFD3-4041-7F87-27399B9113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AD0109-690B-DCDA-79C6-6D55CDA76B35}"/>
              </a:ext>
            </a:extLst>
          </p:cNvPr>
          <p:cNvSpPr>
            <a:spLocks noGrp="1"/>
          </p:cNvSpPr>
          <p:nvPr>
            <p:ph type="title"/>
          </p:nvPr>
        </p:nvSpPr>
        <p:spPr/>
        <p:txBody>
          <a:bodyPr/>
          <a:lstStyle/>
          <a:p>
            <a:r>
              <a:rPr lang="en-US" dirty="0">
                <a:solidFill>
                  <a:srgbClr val="0E4AA9"/>
                </a:solidFill>
                <a:latin typeface="Gill Sans Nova" panose="020B0602020104020203" pitchFamily="34" charset="0"/>
              </a:rPr>
              <a:t>Massachusetts Legislative Timeline</a:t>
            </a:r>
          </a:p>
        </p:txBody>
      </p:sp>
      <p:cxnSp>
        <p:nvCxnSpPr>
          <p:cNvPr id="5" name="Straight Connector 4">
            <a:extLst>
              <a:ext uri="{FF2B5EF4-FFF2-40B4-BE49-F238E27FC236}">
                <a16:creationId xmlns:a16="http://schemas.microsoft.com/office/drawing/2014/main" id="{7FD47EFE-8CFE-993B-2301-3D9828FD33C5}"/>
              </a:ext>
            </a:extLst>
          </p:cNvPr>
          <p:cNvCxnSpPr/>
          <p:nvPr/>
        </p:nvCxnSpPr>
        <p:spPr>
          <a:xfrm>
            <a:off x="838200" y="1432252"/>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pic>
        <p:nvPicPr>
          <p:cNvPr id="11" name="Picture 10">
            <a:extLst>
              <a:ext uri="{FF2B5EF4-FFF2-40B4-BE49-F238E27FC236}">
                <a16:creationId xmlns:a16="http://schemas.microsoft.com/office/drawing/2014/main" id="{23E05230-4846-6EA2-4146-C2FEEC445A5D}"/>
              </a:ext>
            </a:extLst>
          </p:cNvPr>
          <p:cNvPicPr>
            <a:picLocks noChangeAspect="1"/>
          </p:cNvPicPr>
          <p:nvPr/>
        </p:nvPicPr>
        <p:blipFill>
          <a:blip r:embed="rId2"/>
          <a:srcRect l="6804" t="21755" r="8042" b="6948"/>
          <a:stretch/>
        </p:blipFill>
        <p:spPr>
          <a:xfrm>
            <a:off x="372319" y="506863"/>
            <a:ext cx="11447362" cy="5986012"/>
          </a:xfrm>
          <a:prstGeom prst="rect">
            <a:avLst/>
          </a:prstGeom>
        </p:spPr>
      </p:pic>
    </p:spTree>
    <p:extLst>
      <p:ext uri="{BB962C8B-B14F-4D97-AF65-F5344CB8AC3E}">
        <p14:creationId xmlns:p14="http://schemas.microsoft.com/office/powerpoint/2010/main" val="2772238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31B56-255C-34A5-2B8B-D0DC6719C4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7ABA35-FBAD-8FBD-8B6D-4358F8156DEA}"/>
              </a:ext>
            </a:extLst>
          </p:cNvPr>
          <p:cNvSpPr>
            <a:spLocks noGrp="1"/>
          </p:cNvSpPr>
          <p:nvPr>
            <p:ph type="title"/>
          </p:nvPr>
        </p:nvSpPr>
        <p:spPr/>
        <p:txBody>
          <a:bodyPr/>
          <a:lstStyle/>
          <a:p>
            <a:r>
              <a:rPr lang="en-US" dirty="0">
                <a:solidFill>
                  <a:srgbClr val="0E4AA9"/>
                </a:solidFill>
                <a:latin typeface="Gill Sans Nova" panose="020B0602020104020203" pitchFamily="34" charset="0"/>
              </a:rPr>
              <a:t>Key Priorities for Day Identified at the Start of the 2025-2026 Session</a:t>
            </a:r>
          </a:p>
        </p:txBody>
      </p:sp>
      <p:sp>
        <p:nvSpPr>
          <p:cNvPr id="3" name="Content Placeholder 2">
            <a:extLst>
              <a:ext uri="{FF2B5EF4-FFF2-40B4-BE49-F238E27FC236}">
                <a16:creationId xmlns:a16="http://schemas.microsoft.com/office/drawing/2014/main" id="{A55384F1-34F1-463D-9C93-7C0F31467886}"/>
              </a:ext>
            </a:extLst>
          </p:cNvPr>
          <p:cNvSpPr>
            <a:spLocks noGrp="1"/>
          </p:cNvSpPr>
          <p:nvPr>
            <p:ph idx="1"/>
          </p:nvPr>
        </p:nvSpPr>
        <p:spPr>
          <a:xfrm>
            <a:off x="838200" y="2322575"/>
            <a:ext cx="10515600" cy="3854387"/>
          </a:xfrm>
        </p:spPr>
        <p:txBody>
          <a:bodyPr>
            <a:normAutofit/>
          </a:bodyPr>
          <a:lstStyle/>
          <a:p>
            <a:pPr marL="514350" indent="-514350">
              <a:buFont typeface="+mj-lt"/>
              <a:buAutoNum type="arabicPeriod"/>
            </a:pPr>
            <a:r>
              <a:rPr lang="en-US" i="0" dirty="0">
                <a:effectLst/>
              </a:rPr>
              <a:t>Adjust </a:t>
            </a:r>
            <a:r>
              <a:rPr lang="en-US" b="1" i="0" dirty="0">
                <a:effectLst/>
              </a:rPr>
              <a:t>Chapter 70 Aid </a:t>
            </a:r>
            <a:r>
              <a:rPr lang="en-US" i="0" dirty="0">
                <a:effectLst/>
              </a:rPr>
              <a:t>for Past and Future Inflation</a:t>
            </a:r>
          </a:p>
          <a:p>
            <a:pPr marL="514350" indent="-514350">
              <a:buFont typeface="+mj-lt"/>
              <a:buAutoNum type="arabicPeriod"/>
            </a:pPr>
            <a:r>
              <a:rPr lang="en-US" i="0" dirty="0">
                <a:effectLst/>
              </a:rPr>
              <a:t>Improve the Fiscal Health of </a:t>
            </a:r>
            <a:r>
              <a:rPr lang="en-US" b="1" i="0" dirty="0">
                <a:effectLst/>
              </a:rPr>
              <a:t>Rural School </a:t>
            </a:r>
            <a:r>
              <a:rPr lang="en-US" i="0" dirty="0">
                <a:effectLst/>
              </a:rPr>
              <a:t>Districts</a:t>
            </a:r>
            <a:endParaRPr lang="en-US" dirty="0"/>
          </a:p>
          <a:p>
            <a:pPr marL="514350" indent="-514350">
              <a:buFont typeface="+mj-lt"/>
              <a:buAutoNum type="arabicPeriod"/>
            </a:pPr>
            <a:r>
              <a:rPr lang="en-US" i="0" dirty="0">
                <a:effectLst/>
              </a:rPr>
              <a:t>Expand </a:t>
            </a:r>
            <a:r>
              <a:rPr lang="en-US" b="1" i="0" dirty="0">
                <a:effectLst/>
              </a:rPr>
              <a:t>Capacity in Vocational</a:t>
            </a:r>
            <a:r>
              <a:rPr lang="en-US" i="0" dirty="0">
                <a:effectLst/>
              </a:rPr>
              <a:t> Technical Schools </a:t>
            </a:r>
          </a:p>
          <a:p>
            <a:pPr marL="514350" indent="-514350">
              <a:buFont typeface="+mj-lt"/>
              <a:buAutoNum type="arabicPeriod"/>
            </a:pPr>
            <a:r>
              <a:rPr lang="en-US" i="0" dirty="0">
                <a:effectLst/>
              </a:rPr>
              <a:t>Establish &amp; Fund </a:t>
            </a:r>
            <a:r>
              <a:rPr lang="en-US" b="1" i="0" dirty="0">
                <a:effectLst/>
              </a:rPr>
              <a:t>Financial Literacy </a:t>
            </a:r>
            <a:r>
              <a:rPr lang="en-US" i="0" dirty="0">
                <a:effectLst/>
              </a:rPr>
              <a:t>Curriculum </a:t>
            </a:r>
            <a:endParaRPr lang="en-US" dirty="0"/>
          </a:p>
          <a:p>
            <a:pPr marL="514350" indent="-514350">
              <a:buFont typeface="+mj-lt"/>
              <a:buAutoNum type="arabicPeriod"/>
            </a:pPr>
            <a:r>
              <a:rPr lang="en-US" b="1" i="0" dirty="0">
                <a:effectLst/>
              </a:rPr>
              <a:t>Support School Committees </a:t>
            </a:r>
            <a:r>
              <a:rPr lang="en-US" i="0" dirty="0">
                <a:effectLst/>
              </a:rPr>
              <a:t>in the Superintendent Search Process</a:t>
            </a:r>
            <a:endParaRPr lang="en-US" dirty="0"/>
          </a:p>
        </p:txBody>
      </p:sp>
      <p:pic>
        <p:nvPicPr>
          <p:cNvPr id="4" name="Picture 3" descr="A blue and black sign&#10;&#10;Description automatically generated">
            <a:extLst>
              <a:ext uri="{FF2B5EF4-FFF2-40B4-BE49-F238E27FC236}">
                <a16:creationId xmlns:a16="http://schemas.microsoft.com/office/drawing/2014/main" id="{6ECACAEB-F57A-2E07-2895-09C85AF907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cxnSp>
        <p:nvCxnSpPr>
          <p:cNvPr id="5" name="Straight Connector 4">
            <a:extLst>
              <a:ext uri="{FF2B5EF4-FFF2-40B4-BE49-F238E27FC236}">
                <a16:creationId xmlns:a16="http://schemas.microsoft.com/office/drawing/2014/main" id="{0D8B7A40-5A74-1DA3-8C93-BE2F963DD809}"/>
              </a:ext>
            </a:extLst>
          </p:cNvPr>
          <p:cNvCxnSpPr/>
          <p:nvPr/>
        </p:nvCxnSpPr>
        <p:spPr>
          <a:xfrm>
            <a:off x="838200" y="1883664"/>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52880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FA2F9-1080-EB72-A422-3AA65A7C53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145A81-7AFD-B997-F271-66B6BAD42097}"/>
              </a:ext>
            </a:extLst>
          </p:cNvPr>
          <p:cNvSpPr>
            <a:spLocks noGrp="1"/>
          </p:cNvSpPr>
          <p:nvPr>
            <p:ph type="title"/>
          </p:nvPr>
        </p:nvSpPr>
        <p:spPr/>
        <p:txBody>
          <a:bodyPr/>
          <a:lstStyle/>
          <a:p>
            <a:r>
              <a:rPr lang="en-US" dirty="0">
                <a:solidFill>
                  <a:srgbClr val="0E4AA9"/>
                </a:solidFill>
                <a:latin typeface="Gill Sans Nova" panose="020B0602020104020203" pitchFamily="34" charset="0"/>
              </a:rPr>
              <a:t>Adjust Ch. 70 Aid for Past &amp; Future Inflation</a:t>
            </a:r>
          </a:p>
        </p:txBody>
      </p:sp>
      <p:sp>
        <p:nvSpPr>
          <p:cNvPr id="3" name="Content Placeholder 2">
            <a:extLst>
              <a:ext uri="{FF2B5EF4-FFF2-40B4-BE49-F238E27FC236}">
                <a16:creationId xmlns:a16="http://schemas.microsoft.com/office/drawing/2014/main" id="{49AA83D2-D5FE-2981-4C9E-4DA60824DB9F}"/>
              </a:ext>
            </a:extLst>
          </p:cNvPr>
          <p:cNvSpPr>
            <a:spLocks noGrp="1"/>
          </p:cNvSpPr>
          <p:nvPr>
            <p:ph idx="1"/>
          </p:nvPr>
        </p:nvSpPr>
        <p:spPr>
          <a:xfrm>
            <a:off x="838200" y="2322575"/>
            <a:ext cx="10515600" cy="3854387"/>
          </a:xfrm>
        </p:spPr>
        <p:txBody>
          <a:bodyPr>
            <a:normAutofit lnSpcReduction="10000"/>
          </a:bodyPr>
          <a:lstStyle/>
          <a:p>
            <a:pPr marL="0" indent="0">
              <a:lnSpc>
                <a:spcPct val="100000"/>
              </a:lnSpc>
              <a:spcBef>
                <a:spcPts val="0"/>
              </a:spcBef>
              <a:buNone/>
            </a:pPr>
            <a:r>
              <a:rPr lang="en-US" b="1" i="0" dirty="0">
                <a:solidFill>
                  <a:srgbClr val="0E4AA9"/>
                </a:solidFill>
                <a:effectLst/>
                <a:latin typeface="YAFdtQi73Xs 0"/>
              </a:rPr>
              <a:t>H.678/S.388 - An Act to fix the Chapter 70 inflation adjustment</a:t>
            </a:r>
          </a:p>
          <a:p>
            <a:pPr marL="0" indent="0">
              <a:lnSpc>
                <a:spcPct val="100000"/>
              </a:lnSpc>
              <a:spcBef>
                <a:spcPts val="0"/>
              </a:spcBef>
              <a:buNone/>
            </a:pPr>
            <a:r>
              <a:rPr lang="en-US" sz="2000" i="1" dirty="0">
                <a:solidFill>
                  <a:srgbClr val="6BBD49"/>
                </a:solidFill>
                <a:latin typeface="YAFdtQi73Xs 0"/>
              </a:rPr>
              <a:t>Sponsored by Rep. Orlando Ramos &amp; Sen. Robyn Kennedy</a:t>
            </a:r>
          </a:p>
          <a:p>
            <a:pPr marL="0" indent="0">
              <a:lnSpc>
                <a:spcPct val="100000"/>
              </a:lnSpc>
              <a:spcBef>
                <a:spcPts val="0"/>
              </a:spcBef>
              <a:buNone/>
            </a:pPr>
            <a:r>
              <a:rPr lang="en-US" sz="1800" kern="100" dirty="0">
                <a:solidFill>
                  <a:srgbClr val="212529"/>
                </a:solidFill>
                <a:effectLst/>
                <a:latin typeface="Calibri" panose="020F0502020204030204" pitchFamily="34" charset="0"/>
                <a:ea typeface="Aptos" panose="020B0004020202020204" pitchFamily="34" charset="0"/>
                <a:cs typeface="Times New Roman" panose="02020603050405020304" pitchFamily="18" charset="0"/>
              </a:rPr>
              <a:t>Right now, school funding from the state goes up each year based on inflation, but it can’t go up more than 4.5%, even if inflation is higher. This bill keeps the 4.5% cap, but changes how inflation is measured. Instead of just looking at one year, it starts from 2019 and includes inflation from all the years since then. That means schools could get more funding to catch up for years when inflation was high but wasn’t fully counted.</a:t>
            </a:r>
          </a:p>
          <a:p>
            <a:pPr marL="0" indent="0">
              <a:lnSpc>
                <a:spcPct val="100000"/>
              </a:lnSpc>
              <a:spcBef>
                <a:spcPts val="0"/>
              </a:spcBef>
              <a:buNone/>
            </a:pPr>
            <a:endParaRPr lang="en-US" b="1" i="0" dirty="0">
              <a:solidFill>
                <a:srgbClr val="0E4AA9"/>
              </a:solidFill>
              <a:effectLst/>
              <a:latin typeface="YAFdtQi73Xs 0"/>
            </a:endParaRPr>
          </a:p>
          <a:p>
            <a:pPr marL="0" indent="0">
              <a:lnSpc>
                <a:spcPct val="100000"/>
              </a:lnSpc>
              <a:spcBef>
                <a:spcPts val="0"/>
              </a:spcBef>
              <a:buNone/>
            </a:pPr>
            <a:r>
              <a:rPr lang="en-US" b="1" i="0" dirty="0">
                <a:solidFill>
                  <a:srgbClr val="0E4AA9"/>
                </a:solidFill>
                <a:effectLst/>
                <a:latin typeface="YAFdtQi73Xs 0"/>
              </a:rPr>
              <a:t>S.345 - An Act eliminating education funding inflation cap</a:t>
            </a:r>
          </a:p>
          <a:p>
            <a:pPr marL="0" indent="0">
              <a:lnSpc>
                <a:spcPct val="100000"/>
              </a:lnSpc>
              <a:spcBef>
                <a:spcPts val="0"/>
              </a:spcBef>
              <a:buNone/>
            </a:pPr>
            <a:r>
              <a:rPr lang="en-US" sz="2000" i="1" dirty="0">
                <a:solidFill>
                  <a:srgbClr val="6BBD49"/>
                </a:solidFill>
                <a:latin typeface="YAFdtQi73Xs 0"/>
              </a:rPr>
              <a:t>Sponsored by Sen. Sal DiDomenico</a:t>
            </a:r>
            <a:endParaRPr lang="en-US" sz="2000" i="1" dirty="0">
              <a:solidFill>
                <a:srgbClr val="6BBD49"/>
              </a:solidFill>
              <a:effectLst/>
              <a:latin typeface="YAFdtQi73Xs 0"/>
            </a:endParaRPr>
          </a:p>
          <a:p>
            <a:pPr marL="0" indent="0">
              <a:lnSpc>
                <a:spcPct val="100000"/>
              </a:lnSpc>
              <a:spcBef>
                <a:spcPts val="0"/>
              </a:spcBef>
              <a:buNone/>
            </a:pPr>
            <a:r>
              <a:rPr lang="en-US" sz="1800" kern="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This bill changes how Massachusetts calculates school funding each year. Right now, the State uses whichever is lower: a set number (4.5%) or an economic measure called the "implicit price deflator," which tracks inflation. The bill removes the 4.5% cap and says the State must now always use the actual inflation rate (the implicit price deflator).</a:t>
            </a:r>
            <a:endParaRPr lang="en-US" b="0" i="0" dirty="0">
              <a:solidFill>
                <a:srgbClr val="000000"/>
              </a:solidFill>
              <a:effectLst/>
              <a:latin typeface="YAFdtQi73Xs 0"/>
            </a:endParaRPr>
          </a:p>
        </p:txBody>
      </p:sp>
      <p:pic>
        <p:nvPicPr>
          <p:cNvPr id="4" name="Picture 3" descr="A blue and black sign&#10;&#10;Description automatically generated">
            <a:extLst>
              <a:ext uri="{FF2B5EF4-FFF2-40B4-BE49-F238E27FC236}">
                <a16:creationId xmlns:a16="http://schemas.microsoft.com/office/drawing/2014/main" id="{17EF70E6-C265-C14E-DF10-2AD12B697F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cxnSp>
        <p:nvCxnSpPr>
          <p:cNvPr id="5" name="Straight Connector 4">
            <a:extLst>
              <a:ext uri="{FF2B5EF4-FFF2-40B4-BE49-F238E27FC236}">
                <a16:creationId xmlns:a16="http://schemas.microsoft.com/office/drawing/2014/main" id="{148834FD-0903-E235-75C0-E7FA6ACBD698}"/>
              </a:ext>
            </a:extLst>
          </p:cNvPr>
          <p:cNvCxnSpPr/>
          <p:nvPr/>
        </p:nvCxnSpPr>
        <p:spPr>
          <a:xfrm>
            <a:off x="838200" y="1883664"/>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30839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5CDB3-0F69-34DC-484C-C8AE3A51E7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31693F-F3D8-BEBA-953D-B0642CB7AD8D}"/>
              </a:ext>
            </a:extLst>
          </p:cNvPr>
          <p:cNvSpPr>
            <a:spLocks noGrp="1"/>
          </p:cNvSpPr>
          <p:nvPr>
            <p:ph type="title"/>
          </p:nvPr>
        </p:nvSpPr>
        <p:spPr/>
        <p:txBody>
          <a:bodyPr/>
          <a:lstStyle/>
          <a:p>
            <a:r>
              <a:rPr lang="en-US" dirty="0">
                <a:solidFill>
                  <a:srgbClr val="0E4AA9"/>
                </a:solidFill>
                <a:latin typeface="Gill Sans Nova" panose="020B0602020104020203" pitchFamily="34" charset="0"/>
              </a:rPr>
              <a:t>Status Update:</a:t>
            </a:r>
            <a:br>
              <a:rPr lang="en-US" dirty="0">
                <a:solidFill>
                  <a:srgbClr val="0E4AA9"/>
                </a:solidFill>
                <a:latin typeface="Gill Sans Nova" panose="020B0602020104020203" pitchFamily="34" charset="0"/>
              </a:rPr>
            </a:br>
            <a:r>
              <a:rPr lang="en-US" dirty="0">
                <a:solidFill>
                  <a:srgbClr val="0E4AA9"/>
                </a:solidFill>
                <a:latin typeface="Gill Sans Nova" panose="020B0602020104020203" pitchFamily="34" charset="0"/>
              </a:rPr>
              <a:t>Adjust Ch. 70 Aid for Past &amp; Future Inflation</a:t>
            </a:r>
          </a:p>
        </p:txBody>
      </p:sp>
      <p:sp>
        <p:nvSpPr>
          <p:cNvPr id="3" name="Content Placeholder 2">
            <a:extLst>
              <a:ext uri="{FF2B5EF4-FFF2-40B4-BE49-F238E27FC236}">
                <a16:creationId xmlns:a16="http://schemas.microsoft.com/office/drawing/2014/main" id="{457B4545-C99B-5A4C-CA85-A9A4C1A79067}"/>
              </a:ext>
            </a:extLst>
          </p:cNvPr>
          <p:cNvSpPr>
            <a:spLocks noGrp="1"/>
          </p:cNvSpPr>
          <p:nvPr>
            <p:ph idx="1"/>
          </p:nvPr>
        </p:nvSpPr>
        <p:spPr>
          <a:xfrm>
            <a:off x="838200" y="2322575"/>
            <a:ext cx="10515600" cy="3854387"/>
          </a:xfrm>
        </p:spPr>
        <p:txBody>
          <a:bodyPr>
            <a:normAutofit/>
          </a:bodyPr>
          <a:lstStyle/>
          <a:p>
            <a:pPr lvl="1"/>
            <a:r>
              <a:rPr lang="en-US" dirty="0"/>
              <a:t>H678 was attached to a favorable report alongside H714 - </a:t>
            </a:r>
            <a:r>
              <a:rPr lang="en-US" i="1" dirty="0"/>
              <a:t>An Act to study raising the Chapter 70 inflation cap</a:t>
            </a:r>
            <a:r>
              <a:rPr lang="en-US" dirty="0"/>
              <a:t>, and became H555 - </a:t>
            </a:r>
            <a:r>
              <a:rPr lang="en-US" i="1" dirty="0"/>
              <a:t>An Act establishing a legislative commission to study and make recommendations regarding the chapter 70 funding formula</a:t>
            </a:r>
            <a:r>
              <a:rPr lang="en-US" dirty="0"/>
              <a:t>. H555 has been referred to House Ways &amp; Means. </a:t>
            </a:r>
          </a:p>
          <a:p>
            <a:pPr lvl="1"/>
            <a:r>
              <a:rPr lang="en-US" dirty="0"/>
              <a:t>S388 and S345 were attached to a favorable report of S400. S400 - </a:t>
            </a:r>
            <a:r>
              <a:rPr lang="en-US" i="1" dirty="0"/>
              <a:t>An Act to ensure adequate and equitable funding for public education</a:t>
            </a:r>
            <a:r>
              <a:rPr lang="en-US" dirty="0"/>
              <a:t> consolidated many bills on the topic and is now in Senate Ways &amp; Means.</a:t>
            </a:r>
          </a:p>
          <a:p>
            <a:pPr lvl="1"/>
            <a:r>
              <a:rPr lang="en-US" dirty="0"/>
              <a:t>Both H555 and S400 would establish legislative commissions to study Massachusetts’ education funding formula. MASC will continue to advocate for each of these bills’ passage this session.</a:t>
            </a:r>
          </a:p>
        </p:txBody>
      </p:sp>
      <p:pic>
        <p:nvPicPr>
          <p:cNvPr id="4" name="Picture 3" descr="A blue and black sign&#10;&#10;Description automatically generated">
            <a:extLst>
              <a:ext uri="{FF2B5EF4-FFF2-40B4-BE49-F238E27FC236}">
                <a16:creationId xmlns:a16="http://schemas.microsoft.com/office/drawing/2014/main" id="{5AD93FD5-8C32-B512-2202-2B1DE9C6E7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5075" y="5955871"/>
            <a:ext cx="1905000" cy="714375"/>
          </a:xfrm>
          <a:prstGeom prst="rect">
            <a:avLst/>
          </a:prstGeom>
        </p:spPr>
      </p:pic>
      <p:cxnSp>
        <p:nvCxnSpPr>
          <p:cNvPr id="5" name="Straight Connector 4">
            <a:extLst>
              <a:ext uri="{FF2B5EF4-FFF2-40B4-BE49-F238E27FC236}">
                <a16:creationId xmlns:a16="http://schemas.microsoft.com/office/drawing/2014/main" id="{9787D769-2EE3-15C4-8559-168C4A5EAE52}"/>
              </a:ext>
            </a:extLst>
          </p:cNvPr>
          <p:cNvCxnSpPr/>
          <p:nvPr/>
        </p:nvCxnSpPr>
        <p:spPr>
          <a:xfrm>
            <a:off x="838200" y="1883664"/>
            <a:ext cx="10591800" cy="0"/>
          </a:xfrm>
          <a:prstGeom prst="line">
            <a:avLst/>
          </a:prstGeom>
          <a:ln>
            <a:solidFill>
              <a:srgbClr val="6BBD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479712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2283</TotalTime>
  <Words>2573</Words>
  <Application>Microsoft Office PowerPoint</Application>
  <PresentationFormat>Widescreen</PresentationFormat>
  <Paragraphs>208</Paragraphs>
  <Slides>26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Aptos</vt:lpstr>
      <vt:lpstr>Aptos Display</vt:lpstr>
      <vt:lpstr>Arial</vt:lpstr>
      <vt:lpstr>Calibri</vt:lpstr>
      <vt:lpstr>Gill Sans Nova</vt:lpstr>
      <vt:lpstr>Gill Sans Nova Light</vt:lpstr>
      <vt:lpstr>YAFdtQi73Xs 0</vt:lpstr>
      <vt:lpstr>Office Theme</vt:lpstr>
      <vt:lpstr>MASC Learning Lunch:  Legislative Update Spring 2026</vt:lpstr>
      <vt:lpstr>Learning Lunch Agenda</vt:lpstr>
      <vt:lpstr>Day on the Hill Timeline Overview Monday, March 30th at the State House (Gardner Auditorium / Great Hall)</vt:lpstr>
      <vt:lpstr>MASC Guiding Policy Principles</vt:lpstr>
      <vt:lpstr>MASC Public Policy Development Timeline</vt:lpstr>
      <vt:lpstr>Massachusetts Legislative Timeline</vt:lpstr>
      <vt:lpstr>Key Priorities for Day Identified at the Start of the 2025-2026 Session</vt:lpstr>
      <vt:lpstr>Adjust Ch. 70 Aid for Past &amp; Future Inflation</vt:lpstr>
      <vt:lpstr>Status Update: Adjust Ch. 70 Aid for Past &amp; Future Inflation</vt:lpstr>
      <vt:lpstr>Improve the Fiscal Health of Rural Districts</vt:lpstr>
      <vt:lpstr>Status Update: Improve the Fiscal Health of Rural Districts</vt:lpstr>
      <vt:lpstr>Expand Capacity in Voc-Tech Schools </vt:lpstr>
      <vt:lpstr>Status Update: Expand Capacity in Voc-Tech Schools </vt:lpstr>
      <vt:lpstr>Establish &amp; Fund Financial Literacy Curriculum </vt:lpstr>
      <vt:lpstr>Status Update: Establish &amp; Fund Financial Literacy Curriculum </vt:lpstr>
      <vt:lpstr>Support School Committees in the Superintendent Search Process</vt:lpstr>
      <vt:lpstr>Status Update: Support School Committees in the Superintendent Search Process</vt:lpstr>
      <vt:lpstr>MASC Additional Policy Goals</vt:lpstr>
      <vt:lpstr>Four Months Left – Now What?</vt:lpstr>
      <vt:lpstr>Lobbying as a School Committee Member</vt:lpstr>
      <vt:lpstr>How to Make Your Voice Heard</vt:lpstr>
      <vt:lpstr>Build Trust</vt:lpstr>
      <vt:lpstr>Respect the Process &amp; the Staff</vt:lpstr>
      <vt:lpstr>Use the Media to Communicate</vt:lpstr>
      <vt:lpstr>And Remember…</vt:lpstr>
      <vt:lpstr>Questions and 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Anthony Andronico</dc:creator>
  <cp:lastModifiedBy>Anthony Andronico</cp:lastModifiedBy>
  <cp:revision>10</cp:revision>
  <cp:lastPrinted>2026-03-26T18:44:47Z</cp:lastPrinted>
  <dcterms:created xsi:type="dcterms:W3CDTF">2024-10-24T13:25:09Z</dcterms:created>
  <dcterms:modified xsi:type="dcterms:W3CDTF">2026-03-27T14:51:42Z</dcterms:modified>
</cp:coreProperties>
</file>